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7" r:id="rId2"/>
    <p:sldId id="279" r:id="rId3"/>
    <p:sldId id="258" r:id="rId4"/>
    <p:sldId id="259" r:id="rId5"/>
    <p:sldId id="261" r:id="rId6"/>
    <p:sldId id="267" r:id="rId7"/>
    <p:sldId id="265" r:id="rId8"/>
    <p:sldId id="270" r:id="rId9"/>
    <p:sldId id="300" r:id="rId10"/>
    <p:sldId id="296" r:id="rId11"/>
    <p:sldId id="274" r:id="rId12"/>
    <p:sldId id="275" r:id="rId13"/>
    <p:sldId id="295" r:id="rId14"/>
    <p:sldId id="297" r:id="rId15"/>
    <p:sldId id="298" r:id="rId16"/>
    <p:sldId id="272" r:id="rId17"/>
    <p:sldId id="273" r:id="rId18"/>
    <p:sldId id="299" r:id="rId19"/>
    <p:sldId id="280" r:id="rId20"/>
    <p:sldId id="278" r:id="rId21"/>
    <p:sldId id="293" r:id="rId22"/>
    <p:sldId id="294" r:id="rId23"/>
    <p:sldId id="285" r:id="rId24"/>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3" autoAdjust="0"/>
    <p:restoredTop sz="93529" autoAdjust="0"/>
  </p:normalViewPr>
  <p:slideViewPr>
    <p:cSldViewPr snapToGrid="0">
      <p:cViewPr varScale="1">
        <p:scale>
          <a:sx n="111" d="100"/>
          <a:sy n="111" d="100"/>
        </p:scale>
        <p:origin x="544"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86" d="100"/>
          <a:sy n="86" d="100"/>
        </p:scale>
        <p:origin x="303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56040-AF98-4F2C-9909-9F2439F6F588}" type="doc">
      <dgm:prSet loTypeId="urn:microsoft.com/office/officeart/2005/8/layout/chevron1" loCatId="process" qsTypeId="urn:microsoft.com/office/officeart/2005/8/quickstyle/simple1" qsCatId="simple" csTypeId="urn:microsoft.com/office/officeart/2005/8/colors/accent1_1" csCatId="accent1" phldr="1"/>
      <dgm:spPr/>
    </dgm:pt>
    <dgm:pt modelId="{74020AF3-C700-4606-8917-C6A353D7963A}">
      <dgm:prSet phldrT="[Text]"/>
      <dgm:spPr/>
      <dgm:t>
        <a:bodyPr rtlCol="0"/>
        <a:lstStyle/>
        <a:p>
          <a:pPr rtl="0"/>
          <a:r>
            <a:rPr lang="tr-TR" noProof="0" dirty="0"/>
            <a:t>Siyaset ve Sosyal Bilimler</a:t>
          </a:r>
        </a:p>
      </dgm:t>
      <dgm:extLst>
        <a:ext uri="{E40237B7-FDA0-4F09-8148-C483321AD2D9}">
          <dgm14:cNvPr xmlns:dgm14="http://schemas.microsoft.com/office/drawing/2010/diagram" id="0" name="" title="Step 1 title"/>
        </a:ext>
      </dgm:extLst>
    </dgm:pt>
    <dgm:pt modelId="{87D99D21-0B4A-4259-89FB-0E5941CB535C}" type="parTrans" cxnId="{B0E2386F-A443-4201-8130-FB9CC25AA154}">
      <dgm:prSet/>
      <dgm:spPr/>
      <dgm:t>
        <a:bodyPr rtlCol="0"/>
        <a:lstStyle/>
        <a:p>
          <a:pPr rtl="0"/>
          <a:endParaRPr lang="tr-TR" noProof="0" dirty="0"/>
        </a:p>
      </dgm:t>
    </dgm:pt>
    <dgm:pt modelId="{6CFF1BD9-AE1F-4488-8B72-01186EADA6FF}" type="sibTrans" cxnId="{B0E2386F-A443-4201-8130-FB9CC25AA154}">
      <dgm:prSet/>
      <dgm:spPr/>
      <dgm:t>
        <a:bodyPr rtlCol="0"/>
        <a:lstStyle/>
        <a:p>
          <a:pPr rtl="0"/>
          <a:endParaRPr lang="tr-TR" noProof="0" dirty="0"/>
        </a:p>
      </dgm:t>
    </dgm:pt>
    <dgm:pt modelId="{12E26E22-71B0-4386-A84F-ABF2FF66A99F}">
      <dgm:prSet phldrT="[Text]"/>
      <dgm:spPr/>
      <dgm:t>
        <a:bodyPr rtlCol="0"/>
        <a:lstStyle/>
        <a:p>
          <a:pPr rtl="0"/>
          <a:r>
            <a:rPr lang="tr-TR" noProof="0" dirty="0"/>
            <a:t>Yönetim Bilimleri</a:t>
          </a:r>
        </a:p>
      </dgm:t>
      <dgm:extLst>
        <a:ext uri="{E40237B7-FDA0-4F09-8148-C483321AD2D9}">
          <dgm14:cNvPr xmlns:dgm14="http://schemas.microsoft.com/office/drawing/2010/diagram" id="0" name="" title="Step 2 title"/>
        </a:ext>
      </dgm:extLst>
    </dgm:pt>
    <dgm:pt modelId="{3A6CB3CB-0F71-4CA8-93AA-0E3E3D59D313}" type="parTrans" cxnId="{937639B3-2352-48E4-A96B-F63DF2119D92}">
      <dgm:prSet/>
      <dgm:spPr/>
      <dgm:t>
        <a:bodyPr rtlCol="0"/>
        <a:lstStyle/>
        <a:p>
          <a:pPr rtl="0"/>
          <a:endParaRPr lang="tr-TR" noProof="0" dirty="0"/>
        </a:p>
      </dgm:t>
    </dgm:pt>
    <dgm:pt modelId="{E1826C46-15A2-4345-B986-53D05F21F155}" type="sibTrans" cxnId="{937639B3-2352-48E4-A96B-F63DF2119D92}">
      <dgm:prSet/>
      <dgm:spPr/>
      <dgm:t>
        <a:bodyPr rtlCol="0"/>
        <a:lstStyle/>
        <a:p>
          <a:pPr rtl="0"/>
          <a:endParaRPr lang="tr-TR" noProof="0" dirty="0"/>
        </a:p>
      </dgm:t>
    </dgm:pt>
    <dgm:pt modelId="{A8B05E70-CCF1-4080-8EEE-6873C9D4B630}">
      <dgm:prSet phldrT="[Text]"/>
      <dgm:spPr/>
      <dgm:t>
        <a:bodyPr rtlCol="0"/>
        <a:lstStyle/>
        <a:p>
          <a:pPr rtl="0"/>
          <a:r>
            <a:rPr lang="tr-TR" noProof="0" dirty="0"/>
            <a:t>Kentleşme</a:t>
          </a:r>
        </a:p>
      </dgm:t>
      <dgm:extLst>
        <a:ext uri="{E40237B7-FDA0-4F09-8148-C483321AD2D9}">
          <dgm14:cNvPr xmlns:dgm14="http://schemas.microsoft.com/office/drawing/2010/diagram" id="0" name="" title="Step 3 title"/>
        </a:ext>
      </dgm:extLst>
    </dgm:pt>
    <dgm:pt modelId="{11D1F3D3-0002-4131-9F84-22FBF8692DA9}" type="parTrans" cxnId="{B8B909D0-D4F6-48D4-81DA-A58F34AE3646}">
      <dgm:prSet/>
      <dgm:spPr/>
      <dgm:t>
        <a:bodyPr rtlCol="0"/>
        <a:lstStyle/>
        <a:p>
          <a:pPr rtl="0"/>
          <a:endParaRPr lang="tr-TR" noProof="0" dirty="0"/>
        </a:p>
      </dgm:t>
    </dgm:pt>
    <dgm:pt modelId="{B6438016-7365-4FC0-A372-D90585B4B6EE}" type="sibTrans" cxnId="{B8B909D0-D4F6-48D4-81DA-A58F34AE3646}">
      <dgm:prSet/>
      <dgm:spPr/>
      <dgm:t>
        <a:bodyPr rtlCol="0"/>
        <a:lstStyle/>
        <a:p>
          <a:pPr rtl="0"/>
          <a:endParaRPr lang="tr-TR" noProof="0" dirty="0"/>
        </a:p>
      </dgm:t>
    </dgm:pt>
    <dgm:pt modelId="{42147153-A6C2-4177-BA7D-2ACCC2C1B2F7}">
      <dgm:prSet phldrT="[Text]"/>
      <dgm:spPr/>
      <dgm:t>
        <a:bodyPr rtlCol="0"/>
        <a:lstStyle/>
        <a:p>
          <a:pPr rtl="0"/>
          <a:r>
            <a:rPr lang="tr-TR" noProof="0" dirty="0"/>
            <a:t>Hukuk Bilimleri</a:t>
          </a:r>
        </a:p>
      </dgm:t>
      <dgm:extLst>
        <a:ext uri="{E40237B7-FDA0-4F09-8148-C483321AD2D9}">
          <dgm14:cNvPr xmlns:dgm14="http://schemas.microsoft.com/office/drawing/2010/diagram" id="0" name="" title="Step 4 title"/>
        </a:ext>
      </dgm:extLst>
    </dgm:pt>
    <dgm:pt modelId="{C6F68745-4C20-4204-96A6-585691399C14}" type="parTrans" cxnId="{777DC3C6-D336-4C94-A624-E5582A07ECAA}">
      <dgm:prSet/>
      <dgm:spPr/>
      <dgm:t>
        <a:bodyPr rtlCol="0"/>
        <a:lstStyle/>
        <a:p>
          <a:pPr rtl="0"/>
          <a:endParaRPr lang="tr-TR" noProof="0" dirty="0"/>
        </a:p>
      </dgm:t>
    </dgm:pt>
    <dgm:pt modelId="{0C6B132F-0347-46BA-86A4-3FAFB6676411}" type="sibTrans" cxnId="{777DC3C6-D336-4C94-A624-E5582A07ECAA}">
      <dgm:prSet/>
      <dgm:spPr/>
      <dgm:t>
        <a:bodyPr rtlCol="0"/>
        <a:lstStyle/>
        <a:p>
          <a:pPr rtl="0"/>
          <a:endParaRPr lang="tr-TR" noProof="0" dirty="0"/>
        </a:p>
      </dgm:t>
    </dgm:pt>
    <dgm:pt modelId="{1C61A9A2-33F2-469B-8AC4-A104A5A98D78}" type="pres">
      <dgm:prSet presAssocID="{44156040-AF98-4F2C-9909-9F2439F6F588}" presName="Name0" presStyleCnt="0">
        <dgm:presLayoutVars>
          <dgm:dir/>
          <dgm:animLvl val="lvl"/>
          <dgm:resizeHandles val="exact"/>
        </dgm:presLayoutVars>
      </dgm:prSet>
      <dgm:spPr/>
    </dgm:pt>
    <dgm:pt modelId="{881B8FEC-9D20-4669-BB2E-FA9CEA0BE5A9}" type="pres">
      <dgm:prSet presAssocID="{74020AF3-C700-4606-8917-C6A353D7963A}" presName="parTxOnly" presStyleLbl="node1" presStyleIdx="0" presStyleCnt="4">
        <dgm:presLayoutVars>
          <dgm:chMax val="0"/>
          <dgm:chPref val="0"/>
          <dgm:bulletEnabled val="1"/>
        </dgm:presLayoutVars>
      </dgm:prSet>
      <dgm:spPr/>
    </dgm:pt>
    <dgm:pt modelId="{705DFC51-4C30-4A07-9F0C-6EB770961C6F}" type="pres">
      <dgm:prSet presAssocID="{6CFF1BD9-AE1F-4488-8B72-01186EADA6FF}" presName="parTxOnlySpace" presStyleCnt="0"/>
      <dgm:spPr/>
    </dgm:pt>
    <dgm:pt modelId="{919A589F-F74A-40C3-BE88-AB8730BCAB04}" type="pres">
      <dgm:prSet presAssocID="{12E26E22-71B0-4386-A84F-ABF2FF66A99F}" presName="parTxOnly" presStyleLbl="node1" presStyleIdx="1" presStyleCnt="4">
        <dgm:presLayoutVars>
          <dgm:chMax val="0"/>
          <dgm:chPref val="0"/>
          <dgm:bulletEnabled val="1"/>
        </dgm:presLayoutVars>
      </dgm:prSet>
      <dgm:spPr/>
    </dgm:pt>
    <dgm:pt modelId="{01C6BCDE-530E-4D03-9CF5-9AB36CDC1FE1}" type="pres">
      <dgm:prSet presAssocID="{E1826C46-15A2-4345-B986-53D05F21F155}" presName="parTxOnlySpace" presStyleCnt="0"/>
      <dgm:spPr/>
    </dgm:pt>
    <dgm:pt modelId="{268F2328-4548-422B-9C65-80797E16B241}" type="pres">
      <dgm:prSet presAssocID="{A8B05E70-CCF1-4080-8EEE-6873C9D4B630}" presName="parTxOnly" presStyleLbl="node1" presStyleIdx="2" presStyleCnt="4">
        <dgm:presLayoutVars>
          <dgm:chMax val="0"/>
          <dgm:chPref val="0"/>
          <dgm:bulletEnabled val="1"/>
        </dgm:presLayoutVars>
      </dgm:prSet>
      <dgm:spPr/>
    </dgm:pt>
    <dgm:pt modelId="{8CB78EC1-7B74-4B6E-94C6-5F808A049A1F}" type="pres">
      <dgm:prSet presAssocID="{B6438016-7365-4FC0-A372-D90585B4B6EE}" presName="parTxOnlySpace" presStyleCnt="0"/>
      <dgm:spPr/>
    </dgm:pt>
    <dgm:pt modelId="{BDD0B0F7-A87C-4B5B-A4C3-4E4BE6EB0FE4}" type="pres">
      <dgm:prSet presAssocID="{42147153-A6C2-4177-BA7D-2ACCC2C1B2F7}" presName="parTxOnly" presStyleLbl="node1" presStyleIdx="3" presStyleCnt="4">
        <dgm:presLayoutVars>
          <dgm:chMax val="0"/>
          <dgm:chPref val="0"/>
          <dgm:bulletEnabled val="1"/>
        </dgm:presLayoutVars>
      </dgm:prSet>
      <dgm:spPr/>
    </dgm:pt>
  </dgm:ptLst>
  <dgm:cxnLst>
    <dgm:cxn modelId="{BF4A375F-A05B-45C3-9731-23DBACB9FC02}" type="presOf" srcId="{12E26E22-71B0-4386-A84F-ABF2FF66A99F}" destId="{919A589F-F74A-40C3-BE88-AB8730BCAB04}" srcOrd="0" destOrd="0" presId="urn:microsoft.com/office/officeart/2005/8/layout/chevron1"/>
    <dgm:cxn modelId="{B0E2386F-A443-4201-8130-FB9CC25AA154}" srcId="{44156040-AF98-4F2C-9909-9F2439F6F588}" destId="{74020AF3-C700-4606-8917-C6A353D7963A}" srcOrd="0" destOrd="0" parTransId="{87D99D21-0B4A-4259-89FB-0E5941CB535C}" sibTransId="{6CFF1BD9-AE1F-4488-8B72-01186EADA6FF}"/>
    <dgm:cxn modelId="{BB4F9699-C9DE-46C4-A04B-CD52EF57D4C5}" type="presOf" srcId="{74020AF3-C700-4606-8917-C6A353D7963A}" destId="{881B8FEC-9D20-4669-BB2E-FA9CEA0BE5A9}" srcOrd="0" destOrd="0" presId="urn:microsoft.com/office/officeart/2005/8/layout/chevron1"/>
    <dgm:cxn modelId="{9E75EA9C-2122-47C1-897A-5BBDE8D78AC4}" type="presOf" srcId="{A8B05E70-CCF1-4080-8EEE-6873C9D4B630}" destId="{268F2328-4548-422B-9C65-80797E16B241}" srcOrd="0" destOrd="0" presId="urn:microsoft.com/office/officeart/2005/8/layout/chevron1"/>
    <dgm:cxn modelId="{937639B3-2352-48E4-A96B-F63DF2119D92}" srcId="{44156040-AF98-4F2C-9909-9F2439F6F588}" destId="{12E26E22-71B0-4386-A84F-ABF2FF66A99F}" srcOrd="1" destOrd="0" parTransId="{3A6CB3CB-0F71-4CA8-93AA-0E3E3D59D313}" sibTransId="{E1826C46-15A2-4345-B986-53D05F21F155}"/>
    <dgm:cxn modelId="{37A858B6-D71C-4E86-A467-E8D17167DE19}" type="presOf" srcId="{42147153-A6C2-4177-BA7D-2ACCC2C1B2F7}" destId="{BDD0B0F7-A87C-4B5B-A4C3-4E4BE6EB0FE4}" srcOrd="0" destOrd="0" presId="urn:microsoft.com/office/officeart/2005/8/layout/chevron1"/>
    <dgm:cxn modelId="{777DC3C6-D336-4C94-A624-E5582A07ECAA}" srcId="{44156040-AF98-4F2C-9909-9F2439F6F588}" destId="{42147153-A6C2-4177-BA7D-2ACCC2C1B2F7}" srcOrd="3" destOrd="0" parTransId="{C6F68745-4C20-4204-96A6-585691399C14}" sibTransId="{0C6B132F-0347-46BA-86A4-3FAFB6676411}"/>
    <dgm:cxn modelId="{B8B909D0-D4F6-48D4-81DA-A58F34AE3646}" srcId="{44156040-AF98-4F2C-9909-9F2439F6F588}" destId="{A8B05E70-CCF1-4080-8EEE-6873C9D4B630}" srcOrd="2" destOrd="0" parTransId="{11D1F3D3-0002-4131-9F84-22FBF8692DA9}" sibTransId="{B6438016-7365-4FC0-A372-D90585B4B6EE}"/>
    <dgm:cxn modelId="{383A5CFE-2D64-4002-A7C0-1E621409BFD6}" type="presOf" srcId="{44156040-AF98-4F2C-9909-9F2439F6F588}" destId="{1C61A9A2-33F2-469B-8AC4-A104A5A98D78}" srcOrd="0" destOrd="0" presId="urn:microsoft.com/office/officeart/2005/8/layout/chevron1"/>
    <dgm:cxn modelId="{EDA037DE-3D60-46A9-9DDB-074A05981F8D}" type="presParOf" srcId="{1C61A9A2-33F2-469B-8AC4-A104A5A98D78}" destId="{881B8FEC-9D20-4669-BB2E-FA9CEA0BE5A9}" srcOrd="0" destOrd="0" presId="urn:microsoft.com/office/officeart/2005/8/layout/chevron1"/>
    <dgm:cxn modelId="{8F2A48B2-4519-4F7D-931D-1EB2DDCF4663}" type="presParOf" srcId="{1C61A9A2-33F2-469B-8AC4-A104A5A98D78}" destId="{705DFC51-4C30-4A07-9F0C-6EB770961C6F}" srcOrd="1" destOrd="0" presId="urn:microsoft.com/office/officeart/2005/8/layout/chevron1"/>
    <dgm:cxn modelId="{A8C49188-74D0-46A6-A671-569711775D6B}" type="presParOf" srcId="{1C61A9A2-33F2-469B-8AC4-A104A5A98D78}" destId="{919A589F-F74A-40C3-BE88-AB8730BCAB04}" srcOrd="2" destOrd="0" presId="urn:microsoft.com/office/officeart/2005/8/layout/chevron1"/>
    <dgm:cxn modelId="{DF828B00-7F32-4A0D-9D43-9FD5AE3C854B}" type="presParOf" srcId="{1C61A9A2-33F2-469B-8AC4-A104A5A98D78}" destId="{01C6BCDE-530E-4D03-9CF5-9AB36CDC1FE1}" srcOrd="3" destOrd="0" presId="urn:microsoft.com/office/officeart/2005/8/layout/chevron1"/>
    <dgm:cxn modelId="{2FC0E474-8734-4209-BD6D-C297DEE76CB4}" type="presParOf" srcId="{1C61A9A2-33F2-469B-8AC4-A104A5A98D78}" destId="{268F2328-4548-422B-9C65-80797E16B241}" srcOrd="4" destOrd="0" presId="urn:microsoft.com/office/officeart/2005/8/layout/chevron1"/>
    <dgm:cxn modelId="{30A10B48-C159-4CE5-AFE2-9908BF17AD25}" type="presParOf" srcId="{1C61A9A2-33F2-469B-8AC4-A104A5A98D78}" destId="{8CB78EC1-7B74-4B6E-94C6-5F808A049A1F}" srcOrd="5" destOrd="0" presId="urn:microsoft.com/office/officeart/2005/8/layout/chevron1"/>
    <dgm:cxn modelId="{3065F5B9-06B1-4353-A251-703F2693DE95}" type="presParOf" srcId="{1C61A9A2-33F2-469B-8AC4-A104A5A98D78}" destId="{BDD0B0F7-A87C-4B5B-A4C3-4E4BE6EB0FE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E1388-1008-4AD3-A292-94D63D1A1F87}" type="doc">
      <dgm:prSet loTypeId="urn:microsoft.com/office/officeart/2005/8/layout/pList2" loCatId="list" qsTypeId="urn:microsoft.com/office/officeart/2005/8/quickstyle/3d7" qsCatId="3D" csTypeId="urn:microsoft.com/office/officeart/2005/8/colors/accent1_2" csCatId="accent1" phldr="1"/>
      <dgm:spPr/>
    </dgm:pt>
    <dgm:pt modelId="{78EC42DF-2FC3-4A59-92ED-0C9830221400}">
      <dgm:prSet phldrT="[Metin]" custT="1"/>
      <dgm:spPr/>
      <dgm:t>
        <a:bodyPr/>
        <a:lstStyle/>
        <a:p>
          <a:r>
            <a:rPr lang="tr-TR" sz="2400" b="1" dirty="0">
              <a:solidFill>
                <a:schemeClr val="bg1"/>
              </a:solidFill>
            </a:rPr>
            <a:t>Suat Hatam (2009)</a:t>
          </a:r>
        </a:p>
        <a:p>
          <a:endParaRPr lang="tr-TR" sz="1400" b="1" dirty="0">
            <a:solidFill>
              <a:schemeClr val="bg1"/>
            </a:solidFill>
          </a:endParaRPr>
        </a:p>
        <a:p>
          <a:r>
            <a:rPr lang="tr-TR" sz="1600" b="1" dirty="0">
              <a:solidFill>
                <a:schemeClr val="bg1"/>
              </a:solidFill>
            </a:rPr>
            <a:t>Samsun, Dikmen Kaymakamı</a:t>
          </a:r>
        </a:p>
      </dgm:t>
    </dgm:pt>
    <dgm:pt modelId="{4D8D80B1-9586-4407-8CC1-335C99DE3671}" type="parTrans" cxnId="{395A5231-C59E-42C0-A779-EE016BAFD48D}">
      <dgm:prSet/>
      <dgm:spPr/>
      <dgm:t>
        <a:bodyPr/>
        <a:lstStyle/>
        <a:p>
          <a:endParaRPr lang="tr-TR"/>
        </a:p>
      </dgm:t>
    </dgm:pt>
    <dgm:pt modelId="{4A12FE70-9912-4786-8716-7B2FC4277F9E}" type="sibTrans" cxnId="{395A5231-C59E-42C0-A779-EE016BAFD48D}">
      <dgm:prSet/>
      <dgm:spPr/>
      <dgm:t>
        <a:bodyPr/>
        <a:lstStyle/>
        <a:p>
          <a:endParaRPr lang="tr-TR"/>
        </a:p>
      </dgm:t>
    </dgm:pt>
    <dgm:pt modelId="{5D6B84B4-71FD-4FCD-B4B9-FD5EF1CBDE6A}">
      <dgm:prSet phldrT="[Metin]" custT="1"/>
      <dgm:spPr/>
      <dgm:t>
        <a:bodyPr/>
        <a:lstStyle/>
        <a:p>
          <a:r>
            <a:rPr lang="tr-TR" sz="1800" b="1" dirty="0">
              <a:solidFill>
                <a:schemeClr val="bg1"/>
              </a:solidFill>
            </a:rPr>
            <a:t>Yusuf Kaptanoğlu (2012)</a:t>
          </a:r>
        </a:p>
        <a:p>
          <a:endParaRPr lang="tr-TR" sz="1400" b="1" dirty="0">
            <a:solidFill>
              <a:schemeClr val="bg1"/>
            </a:solidFill>
          </a:endParaRPr>
        </a:p>
        <a:p>
          <a:r>
            <a:rPr lang="tr-TR" sz="1600" b="1" dirty="0">
              <a:solidFill>
                <a:schemeClr val="bg1"/>
              </a:solidFill>
            </a:rPr>
            <a:t>Sinop Kaymakam Adayı</a:t>
          </a:r>
        </a:p>
      </dgm:t>
    </dgm:pt>
    <dgm:pt modelId="{A8E61851-558C-4E3A-9AB7-818A3591849E}" type="parTrans" cxnId="{9EB74C64-D89C-40F7-9887-40201E222CB5}">
      <dgm:prSet/>
      <dgm:spPr/>
      <dgm:t>
        <a:bodyPr/>
        <a:lstStyle/>
        <a:p>
          <a:endParaRPr lang="tr-TR"/>
        </a:p>
      </dgm:t>
    </dgm:pt>
    <dgm:pt modelId="{E94700BC-1C34-4311-A947-591F3BB7C3CE}" type="sibTrans" cxnId="{9EB74C64-D89C-40F7-9887-40201E222CB5}">
      <dgm:prSet/>
      <dgm:spPr/>
      <dgm:t>
        <a:bodyPr/>
        <a:lstStyle/>
        <a:p>
          <a:endParaRPr lang="tr-TR"/>
        </a:p>
      </dgm:t>
    </dgm:pt>
    <dgm:pt modelId="{33369CD7-B2B8-4784-8832-42AC3A78C3F7}">
      <dgm:prSet custT="1"/>
      <dgm:spPr/>
      <dgm:t>
        <a:bodyPr/>
        <a:lstStyle/>
        <a:p>
          <a:r>
            <a:rPr lang="tr-TR" sz="1800" b="1" dirty="0">
              <a:solidFill>
                <a:schemeClr val="bg1"/>
              </a:solidFill>
            </a:rPr>
            <a:t>Faruk Çankaya (2014)</a:t>
          </a:r>
        </a:p>
        <a:p>
          <a:endParaRPr lang="tr-TR" sz="1800" b="1" dirty="0">
            <a:solidFill>
              <a:schemeClr val="bg1"/>
            </a:solidFill>
          </a:endParaRPr>
        </a:p>
        <a:p>
          <a:r>
            <a:rPr lang="tr-TR" sz="1800" b="1" dirty="0">
              <a:solidFill>
                <a:schemeClr val="bg1"/>
              </a:solidFill>
            </a:rPr>
            <a:t>İdari Hakim</a:t>
          </a:r>
        </a:p>
        <a:p>
          <a:r>
            <a:rPr lang="tr-TR" sz="1800" b="1" dirty="0">
              <a:solidFill>
                <a:schemeClr val="bg1"/>
              </a:solidFill>
            </a:rPr>
            <a:t>Kayseri İdare Mahkemesi</a:t>
          </a:r>
        </a:p>
      </dgm:t>
    </dgm:pt>
    <dgm:pt modelId="{E2FF889B-E4CD-4E3C-A1D0-D3F31567E70C}" type="parTrans" cxnId="{705EDFA7-F35C-4BE4-BF28-04481CF72E8C}">
      <dgm:prSet/>
      <dgm:spPr/>
      <dgm:t>
        <a:bodyPr/>
        <a:lstStyle/>
        <a:p>
          <a:endParaRPr lang="tr-TR"/>
        </a:p>
      </dgm:t>
    </dgm:pt>
    <dgm:pt modelId="{FBDC8B54-FA6E-4522-9A64-92AF0240DE5E}" type="sibTrans" cxnId="{705EDFA7-F35C-4BE4-BF28-04481CF72E8C}">
      <dgm:prSet/>
      <dgm:spPr/>
      <dgm:t>
        <a:bodyPr/>
        <a:lstStyle/>
        <a:p>
          <a:endParaRPr lang="tr-TR"/>
        </a:p>
      </dgm:t>
    </dgm:pt>
    <dgm:pt modelId="{CF8E11F5-DFD7-496B-9522-C2DFCEFDC932}" type="pres">
      <dgm:prSet presAssocID="{53AE1388-1008-4AD3-A292-94D63D1A1F87}" presName="Name0" presStyleCnt="0">
        <dgm:presLayoutVars>
          <dgm:dir/>
          <dgm:resizeHandles val="exact"/>
        </dgm:presLayoutVars>
      </dgm:prSet>
      <dgm:spPr/>
    </dgm:pt>
    <dgm:pt modelId="{C3ECC095-9373-4625-AD86-F9F3706994C0}" type="pres">
      <dgm:prSet presAssocID="{53AE1388-1008-4AD3-A292-94D63D1A1F87}" presName="bkgdShp" presStyleLbl="alignAccFollowNode1" presStyleIdx="0" presStyleCnt="1"/>
      <dgm:spPr/>
    </dgm:pt>
    <dgm:pt modelId="{815D769D-0369-4204-B19F-961F6F27CD77}" type="pres">
      <dgm:prSet presAssocID="{53AE1388-1008-4AD3-A292-94D63D1A1F87}" presName="linComp" presStyleCnt="0"/>
      <dgm:spPr/>
    </dgm:pt>
    <dgm:pt modelId="{D55688AE-B766-4FB0-963A-27B42289E2B0}" type="pres">
      <dgm:prSet presAssocID="{78EC42DF-2FC3-4A59-92ED-0C9830221400}" presName="compNode" presStyleCnt="0"/>
      <dgm:spPr/>
    </dgm:pt>
    <dgm:pt modelId="{AE414412-F3C1-4FEB-8FDB-6401515C47C8}" type="pres">
      <dgm:prSet presAssocID="{78EC42DF-2FC3-4A59-92ED-0C9830221400}" presName="node" presStyleLbl="node1" presStyleIdx="0" presStyleCnt="3">
        <dgm:presLayoutVars>
          <dgm:bulletEnabled val="1"/>
        </dgm:presLayoutVars>
      </dgm:prSet>
      <dgm:spPr/>
    </dgm:pt>
    <dgm:pt modelId="{2D49A0EF-7697-4045-B236-F208F2E6E154}" type="pres">
      <dgm:prSet presAssocID="{78EC42DF-2FC3-4A59-92ED-0C9830221400}" presName="invisiNode" presStyleLbl="node1" presStyleIdx="0" presStyleCnt="3"/>
      <dgm:spPr/>
    </dgm:pt>
    <dgm:pt modelId="{DC6840D8-5B38-4C95-B262-5351BFCDBD3B}" type="pres">
      <dgm:prSet presAssocID="{78EC42DF-2FC3-4A59-92ED-0C9830221400}" presName="imagNode" presStyleLbl="fgImgPlace1" presStyleIdx="0" presStyleCnt="3" custScaleX="85431" custScaleY="133157"/>
      <dgm:spPr>
        <a:blipFill rotWithShape="1">
          <a:blip xmlns:r="http://schemas.openxmlformats.org/officeDocument/2006/relationships" r:embed="rId1"/>
          <a:stretch>
            <a:fillRect/>
          </a:stretch>
        </a:blipFill>
      </dgm:spPr>
    </dgm:pt>
    <dgm:pt modelId="{D98EC630-553D-4A1C-B3A6-F6ECBEE364CA}" type="pres">
      <dgm:prSet presAssocID="{4A12FE70-9912-4786-8716-7B2FC4277F9E}" presName="sibTrans" presStyleLbl="sibTrans2D1" presStyleIdx="0" presStyleCnt="0"/>
      <dgm:spPr/>
    </dgm:pt>
    <dgm:pt modelId="{5046A728-00BE-4ADC-B7F9-EAFC12803C79}" type="pres">
      <dgm:prSet presAssocID="{5D6B84B4-71FD-4FCD-B4B9-FD5EF1CBDE6A}" presName="compNode" presStyleCnt="0"/>
      <dgm:spPr/>
    </dgm:pt>
    <dgm:pt modelId="{A7F3AEF6-B5A4-4638-BEF6-323E614750A9}" type="pres">
      <dgm:prSet presAssocID="{5D6B84B4-71FD-4FCD-B4B9-FD5EF1CBDE6A}" presName="node" presStyleLbl="node1" presStyleIdx="1" presStyleCnt="3">
        <dgm:presLayoutVars>
          <dgm:bulletEnabled val="1"/>
        </dgm:presLayoutVars>
      </dgm:prSet>
      <dgm:spPr/>
    </dgm:pt>
    <dgm:pt modelId="{6EDAF384-6302-45A2-8D24-D4E46A6B65F0}" type="pres">
      <dgm:prSet presAssocID="{5D6B84B4-71FD-4FCD-B4B9-FD5EF1CBDE6A}" presName="invisiNode" presStyleLbl="node1" presStyleIdx="1" presStyleCnt="3"/>
      <dgm:spPr/>
    </dgm:pt>
    <dgm:pt modelId="{5451A5ED-14EB-4952-8535-5C66F65EC19E}" type="pres">
      <dgm:prSet presAssocID="{5D6B84B4-71FD-4FCD-B4B9-FD5EF1CBDE6A}" presName="imagNode" presStyleLbl="fgImgPlace1" presStyleIdx="1" presStyleCnt="3" custScaleX="90510" custScaleY="134760"/>
      <dgm:spPr>
        <a:blipFill rotWithShape="1">
          <a:blip xmlns:r="http://schemas.openxmlformats.org/officeDocument/2006/relationships" r:embed="rId2"/>
          <a:stretch>
            <a:fillRect/>
          </a:stretch>
        </a:blipFill>
      </dgm:spPr>
    </dgm:pt>
    <dgm:pt modelId="{DB698DB7-7E7B-4817-AEF7-5D17B136CAA5}" type="pres">
      <dgm:prSet presAssocID="{E94700BC-1C34-4311-A947-591F3BB7C3CE}" presName="sibTrans" presStyleLbl="sibTrans2D1" presStyleIdx="0" presStyleCnt="0"/>
      <dgm:spPr/>
    </dgm:pt>
    <dgm:pt modelId="{83F880B7-2515-4A53-9D5C-C62C53D96370}" type="pres">
      <dgm:prSet presAssocID="{33369CD7-B2B8-4784-8832-42AC3A78C3F7}" presName="compNode" presStyleCnt="0"/>
      <dgm:spPr/>
    </dgm:pt>
    <dgm:pt modelId="{CA38FB4E-5C90-4BB0-B490-BB2E111EE053}" type="pres">
      <dgm:prSet presAssocID="{33369CD7-B2B8-4784-8832-42AC3A78C3F7}" presName="node" presStyleLbl="node1" presStyleIdx="2" presStyleCnt="3">
        <dgm:presLayoutVars>
          <dgm:bulletEnabled val="1"/>
        </dgm:presLayoutVars>
      </dgm:prSet>
      <dgm:spPr/>
    </dgm:pt>
    <dgm:pt modelId="{7E0B2F8B-5889-4EB7-9C9B-1736D1CAA339}" type="pres">
      <dgm:prSet presAssocID="{33369CD7-B2B8-4784-8832-42AC3A78C3F7}" presName="invisiNode" presStyleLbl="node1" presStyleIdx="2" presStyleCnt="3"/>
      <dgm:spPr/>
    </dgm:pt>
    <dgm:pt modelId="{18643104-F036-44B2-BD6C-87E465453589}" type="pres">
      <dgm:prSet presAssocID="{33369CD7-B2B8-4784-8832-42AC3A78C3F7}" presName="imagNode" presStyleLbl="fgImgPlace1" presStyleIdx="2" presStyleCnt="3" custScaleX="80338" custScaleY="139921"/>
      <dgm:spPr>
        <a:blipFill rotWithShape="1">
          <a:blip xmlns:r="http://schemas.openxmlformats.org/officeDocument/2006/relationships" r:embed="rId3"/>
          <a:stretch>
            <a:fillRect/>
          </a:stretch>
        </a:blipFill>
      </dgm:spPr>
    </dgm:pt>
  </dgm:ptLst>
  <dgm:cxnLst>
    <dgm:cxn modelId="{7A7E5F00-1C5C-46E5-95B9-A40CB9263569}" type="presOf" srcId="{4A12FE70-9912-4786-8716-7B2FC4277F9E}" destId="{D98EC630-553D-4A1C-B3A6-F6ECBEE364CA}" srcOrd="0" destOrd="0" presId="urn:microsoft.com/office/officeart/2005/8/layout/pList2"/>
    <dgm:cxn modelId="{6066F002-00B5-4C7B-826A-B3AA40FA5E6D}" type="presOf" srcId="{33369CD7-B2B8-4784-8832-42AC3A78C3F7}" destId="{CA38FB4E-5C90-4BB0-B490-BB2E111EE053}" srcOrd="0" destOrd="0" presId="urn:microsoft.com/office/officeart/2005/8/layout/pList2"/>
    <dgm:cxn modelId="{87092C0D-55F7-416E-9E94-33C6E69D234E}" type="presOf" srcId="{5D6B84B4-71FD-4FCD-B4B9-FD5EF1CBDE6A}" destId="{A7F3AEF6-B5A4-4638-BEF6-323E614750A9}" srcOrd="0" destOrd="0" presId="urn:microsoft.com/office/officeart/2005/8/layout/pList2"/>
    <dgm:cxn modelId="{C0565F26-9F65-425E-A6AB-FB5A590CFC2E}" type="presOf" srcId="{78EC42DF-2FC3-4A59-92ED-0C9830221400}" destId="{AE414412-F3C1-4FEB-8FDB-6401515C47C8}" srcOrd="0" destOrd="0" presId="urn:microsoft.com/office/officeart/2005/8/layout/pList2"/>
    <dgm:cxn modelId="{395A5231-C59E-42C0-A779-EE016BAFD48D}" srcId="{53AE1388-1008-4AD3-A292-94D63D1A1F87}" destId="{78EC42DF-2FC3-4A59-92ED-0C9830221400}" srcOrd="0" destOrd="0" parTransId="{4D8D80B1-9586-4407-8CC1-335C99DE3671}" sibTransId="{4A12FE70-9912-4786-8716-7B2FC4277F9E}"/>
    <dgm:cxn modelId="{9EB74C64-D89C-40F7-9887-40201E222CB5}" srcId="{53AE1388-1008-4AD3-A292-94D63D1A1F87}" destId="{5D6B84B4-71FD-4FCD-B4B9-FD5EF1CBDE6A}" srcOrd="1" destOrd="0" parTransId="{A8E61851-558C-4E3A-9AB7-818A3591849E}" sibTransId="{E94700BC-1C34-4311-A947-591F3BB7C3CE}"/>
    <dgm:cxn modelId="{3593A88A-228C-46DB-9587-CB27DB9FAC37}" type="presOf" srcId="{E94700BC-1C34-4311-A947-591F3BB7C3CE}" destId="{DB698DB7-7E7B-4817-AEF7-5D17B136CAA5}" srcOrd="0" destOrd="0" presId="urn:microsoft.com/office/officeart/2005/8/layout/pList2"/>
    <dgm:cxn modelId="{91F41298-52EA-4C20-8BDE-FC170C5B98CA}" type="presOf" srcId="{53AE1388-1008-4AD3-A292-94D63D1A1F87}" destId="{CF8E11F5-DFD7-496B-9522-C2DFCEFDC932}" srcOrd="0" destOrd="0" presId="urn:microsoft.com/office/officeart/2005/8/layout/pList2"/>
    <dgm:cxn modelId="{705EDFA7-F35C-4BE4-BF28-04481CF72E8C}" srcId="{53AE1388-1008-4AD3-A292-94D63D1A1F87}" destId="{33369CD7-B2B8-4784-8832-42AC3A78C3F7}" srcOrd="2" destOrd="0" parTransId="{E2FF889B-E4CD-4E3C-A1D0-D3F31567E70C}" sibTransId="{FBDC8B54-FA6E-4522-9A64-92AF0240DE5E}"/>
    <dgm:cxn modelId="{2B69A7C7-4AAC-4A3A-8BBB-119559E230FD}" type="presParOf" srcId="{CF8E11F5-DFD7-496B-9522-C2DFCEFDC932}" destId="{C3ECC095-9373-4625-AD86-F9F3706994C0}" srcOrd="0" destOrd="0" presId="urn:microsoft.com/office/officeart/2005/8/layout/pList2"/>
    <dgm:cxn modelId="{563D93CF-92EF-49B2-9853-55218E5D442C}" type="presParOf" srcId="{CF8E11F5-DFD7-496B-9522-C2DFCEFDC932}" destId="{815D769D-0369-4204-B19F-961F6F27CD77}" srcOrd="1" destOrd="0" presId="urn:microsoft.com/office/officeart/2005/8/layout/pList2"/>
    <dgm:cxn modelId="{B9A2CFF8-73F0-4738-AB1F-FF94581B355E}" type="presParOf" srcId="{815D769D-0369-4204-B19F-961F6F27CD77}" destId="{D55688AE-B766-4FB0-963A-27B42289E2B0}" srcOrd="0" destOrd="0" presId="urn:microsoft.com/office/officeart/2005/8/layout/pList2"/>
    <dgm:cxn modelId="{7CFDF95E-467A-4881-A346-46B9C7E0D724}" type="presParOf" srcId="{D55688AE-B766-4FB0-963A-27B42289E2B0}" destId="{AE414412-F3C1-4FEB-8FDB-6401515C47C8}" srcOrd="0" destOrd="0" presId="urn:microsoft.com/office/officeart/2005/8/layout/pList2"/>
    <dgm:cxn modelId="{572CA373-3C4D-4295-81C2-91C314D5F663}" type="presParOf" srcId="{D55688AE-B766-4FB0-963A-27B42289E2B0}" destId="{2D49A0EF-7697-4045-B236-F208F2E6E154}" srcOrd="1" destOrd="0" presId="urn:microsoft.com/office/officeart/2005/8/layout/pList2"/>
    <dgm:cxn modelId="{A3C49B87-962F-4B1A-843E-199283359745}" type="presParOf" srcId="{D55688AE-B766-4FB0-963A-27B42289E2B0}" destId="{DC6840D8-5B38-4C95-B262-5351BFCDBD3B}" srcOrd="2" destOrd="0" presId="urn:microsoft.com/office/officeart/2005/8/layout/pList2"/>
    <dgm:cxn modelId="{FECD187D-ACB4-4BE3-A387-DAD0E918D78B}" type="presParOf" srcId="{815D769D-0369-4204-B19F-961F6F27CD77}" destId="{D98EC630-553D-4A1C-B3A6-F6ECBEE364CA}" srcOrd="1" destOrd="0" presId="urn:microsoft.com/office/officeart/2005/8/layout/pList2"/>
    <dgm:cxn modelId="{E2C7CA6C-9363-467B-B533-2192378C51C4}" type="presParOf" srcId="{815D769D-0369-4204-B19F-961F6F27CD77}" destId="{5046A728-00BE-4ADC-B7F9-EAFC12803C79}" srcOrd="2" destOrd="0" presId="urn:microsoft.com/office/officeart/2005/8/layout/pList2"/>
    <dgm:cxn modelId="{9042ECE3-36AA-4881-B5EE-E62703352BBC}" type="presParOf" srcId="{5046A728-00BE-4ADC-B7F9-EAFC12803C79}" destId="{A7F3AEF6-B5A4-4638-BEF6-323E614750A9}" srcOrd="0" destOrd="0" presId="urn:microsoft.com/office/officeart/2005/8/layout/pList2"/>
    <dgm:cxn modelId="{09136943-2440-4510-9055-3F0905B37D37}" type="presParOf" srcId="{5046A728-00BE-4ADC-B7F9-EAFC12803C79}" destId="{6EDAF384-6302-45A2-8D24-D4E46A6B65F0}" srcOrd="1" destOrd="0" presId="urn:microsoft.com/office/officeart/2005/8/layout/pList2"/>
    <dgm:cxn modelId="{E38C5ED0-A83E-482A-9164-BA6E57B4D16C}" type="presParOf" srcId="{5046A728-00BE-4ADC-B7F9-EAFC12803C79}" destId="{5451A5ED-14EB-4952-8535-5C66F65EC19E}" srcOrd="2" destOrd="0" presId="urn:microsoft.com/office/officeart/2005/8/layout/pList2"/>
    <dgm:cxn modelId="{1DB574E9-3ADE-4946-9275-8F27DAA023F4}" type="presParOf" srcId="{815D769D-0369-4204-B19F-961F6F27CD77}" destId="{DB698DB7-7E7B-4817-AEF7-5D17B136CAA5}" srcOrd="3" destOrd="0" presId="urn:microsoft.com/office/officeart/2005/8/layout/pList2"/>
    <dgm:cxn modelId="{1AF7A8A5-45BF-4050-8231-97313FD043DE}" type="presParOf" srcId="{815D769D-0369-4204-B19F-961F6F27CD77}" destId="{83F880B7-2515-4A53-9D5C-C62C53D96370}" srcOrd="4" destOrd="0" presId="urn:microsoft.com/office/officeart/2005/8/layout/pList2"/>
    <dgm:cxn modelId="{E31DEC42-B831-49CB-9504-6060594EA6F0}" type="presParOf" srcId="{83F880B7-2515-4A53-9D5C-C62C53D96370}" destId="{CA38FB4E-5C90-4BB0-B490-BB2E111EE053}" srcOrd="0" destOrd="0" presId="urn:microsoft.com/office/officeart/2005/8/layout/pList2"/>
    <dgm:cxn modelId="{37A93245-0DA2-4965-9DBD-5BF6334634B2}" type="presParOf" srcId="{83F880B7-2515-4A53-9D5C-C62C53D96370}" destId="{7E0B2F8B-5889-4EB7-9C9B-1736D1CAA339}" srcOrd="1" destOrd="0" presId="urn:microsoft.com/office/officeart/2005/8/layout/pList2"/>
    <dgm:cxn modelId="{33471759-DB86-49E0-AF02-8E10F13230AD}" type="presParOf" srcId="{83F880B7-2515-4A53-9D5C-C62C53D96370}" destId="{18643104-F036-44B2-BD6C-87E465453589}"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B8FEC-9D20-4669-BB2E-FA9CEA0BE5A9}">
      <dsp:nvSpPr>
        <dsp:cNvPr id="0" name=""/>
        <dsp:cNvSpPr/>
      </dsp:nvSpPr>
      <dsp:spPr>
        <a:xfrm>
          <a:off x="4453" y="1653197"/>
          <a:ext cx="2592511" cy="1037004"/>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rtlCol="0" anchor="ctr" anchorCtr="0">
          <a:noAutofit/>
        </a:bodyPr>
        <a:lstStyle/>
        <a:p>
          <a:pPr marL="0" lvl="0" indent="0" algn="ctr" defTabSz="977900" rtl="0">
            <a:lnSpc>
              <a:spcPct val="90000"/>
            </a:lnSpc>
            <a:spcBef>
              <a:spcPct val="0"/>
            </a:spcBef>
            <a:spcAft>
              <a:spcPct val="35000"/>
            </a:spcAft>
            <a:buNone/>
          </a:pPr>
          <a:r>
            <a:rPr lang="tr-TR" sz="2200" kern="1200" noProof="0" dirty="0"/>
            <a:t>Siyaset ve Sosyal Bilimler</a:t>
          </a:r>
        </a:p>
      </dsp:txBody>
      <dsp:txXfrm>
        <a:off x="522955" y="1653197"/>
        <a:ext cx="1555507" cy="1037004"/>
      </dsp:txXfrm>
    </dsp:sp>
    <dsp:sp modelId="{919A589F-F74A-40C3-BE88-AB8730BCAB04}">
      <dsp:nvSpPr>
        <dsp:cNvPr id="0" name=""/>
        <dsp:cNvSpPr/>
      </dsp:nvSpPr>
      <dsp:spPr>
        <a:xfrm>
          <a:off x="2337714" y="1653197"/>
          <a:ext cx="2592511" cy="1037004"/>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rtlCol="0" anchor="ctr" anchorCtr="0">
          <a:noAutofit/>
        </a:bodyPr>
        <a:lstStyle/>
        <a:p>
          <a:pPr marL="0" lvl="0" indent="0" algn="ctr" defTabSz="977900" rtl="0">
            <a:lnSpc>
              <a:spcPct val="90000"/>
            </a:lnSpc>
            <a:spcBef>
              <a:spcPct val="0"/>
            </a:spcBef>
            <a:spcAft>
              <a:spcPct val="35000"/>
            </a:spcAft>
            <a:buNone/>
          </a:pPr>
          <a:r>
            <a:rPr lang="tr-TR" sz="2200" kern="1200" noProof="0" dirty="0"/>
            <a:t>Yönetim Bilimleri</a:t>
          </a:r>
        </a:p>
      </dsp:txBody>
      <dsp:txXfrm>
        <a:off x="2856216" y="1653197"/>
        <a:ext cx="1555507" cy="1037004"/>
      </dsp:txXfrm>
    </dsp:sp>
    <dsp:sp modelId="{268F2328-4548-422B-9C65-80797E16B241}">
      <dsp:nvSpPr>
        <dsp:cNvPr id="0" name=""/>
        <dsp:cNvSpPr/>
      </dsp:nvSpPr>
      <dsp:spPr>
        <a:xfrm>
          <a:off x="4670974" y="1653197"/>
          <a:ext cx="2592511" cy="1037004"/>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rtlCol="0" anchor="ctr" anchorCtr="0">
          <a:noAutofit/>
        </a:bodyPr>
        <a:lstStyle/>
        <a:p>
          <a:pPr marL="0" lvl="0" indent="0" algn="ctr" defTabSz="977900" rtl="0">
            <a:lnSpc>
              <a:spcPct val="90000"/>
            </a:lnSpc>
            <a:spcBef>
              <a:spcPct val="0"/>
            </a:spcBef>
            <a:spcAft>
              <a:spcPct val="35000"/>
            </a:spcAft>
            <a:buNone/>
          </a:pPr>
          <a:r>
            <a:rPr lang="tr-TR" sz="2200" kern="1200" noProof="0" dirty="0"/>
            <a:t>Kentleşme</a:t>
          </a:r>
        </a:p>
      </dsp:txBody>
      <dsp:txXfrm>
        <a:off x="5189476" y="1653197"/>
        <a:ext cx="1555507" cy="1037004"/>
      </dsp:txXfrm>
    </dsp:sp>
    <dsp:sp modelId="{BDD0B0F7-A87C-4B5B-A4C3-4E4BE6EB0FE4}">
      <dsp:nvSpPr>
        <dsp:cNvPr id="0" name=""/>
        <dsp:cNvSpPr/>
      </dsp:nvSpPr>
      <dsp:spPr>
        <a:xfrm>
          <a:off x="7004234" y="1653197"/>
          <a:ext cx="2592511" cy="1037004"/>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rtlCol="0" anchor="ctr" anchorCtr="0">
          <a:noAutofit/>
        </a:bodyPr>
        <a:lstStyle/>
        <a:p>
          <a:pPr marL="0" lvl="0" indent="0" algn="ctr" defTabSz="977900" rtl="0">
            <a:lnSpc>
              <a:spcPct val="90000"/>
            </a:lnSpc>
            <a:spcBef>
              <a:spcPct val="0"/>
            </a:spcBef>
            <a:spcAft>
              <a:spcPct val="35000"/>
            </a:spcAft>
            <a:buNone/>
          </a:pPr>
          <a:r>
            <a:rPr lang="tr-TR" sz="2200" kern="1200" noProof="0" dirty="0"/>
            <a:t>Hukuk Bilimleri</a:t>
          </a:r>
        </a:p>
      </dsp:txBody>
      <dsp:txXfrm>
        <a:off x="7522736" y="1653197"/>
        <a:ext cx="1555507" cy="1037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C095-9373-4625-AD86-F9F3706994C0}">
      <dsp:nvSpPr>
        <dsp:cNvPr id="0" name=""/>
        <dsp:cNvSpPr/>
      </dsp:nvSpPr>
      <dsp:spPr>
        <a:xfrm>
          <a:off x="0" y="0"/>
          <a:ext cx="11015829" cy="1912171"/>
        </a:xfrm>
        <a:prstGeom prst="roundRect">
          <a:avLst>
            <a:gd name="adj" fmla="val 10000"/>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sp>
    <dsp:sp modelId="{DC6840D8-5B38-4C95-B262-5351BFCDBD3B}">
      <dsp:nvSpPr>
        <dsp:cNvPr id="0" name=""/>
        <dsp:cNvSpPr/>
      </dsp:nvSpPr>
      <dsp:spPr>
        <a:xfrm>
          <a:off x="566193" y="22482"/>
          <a:ext cx="2764461" cy="1867206"/>
        </a:xfrm>
        <a:prstGeom prst="roundRect">
          <a:avLst>
            <a:gd name="adj" fmla="val 10000"/>
          </a:avLst>
        </a:prstGeom>
        <a:blipFill rotWithShape="1">
          <a:blip xmlns:r="http://schemas.openxmlformats.org/officeDocument/2006/relationships" r:embed="rId1"/>
          <a:stretch>
            <a:fillRect/>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AE414412-F3C1-4FEB-8FDB-6401515C47C8}">
      <dsp:nvSpPr>
        <dsp:cNvPr id="0" name=""/>
        <dsp:cNvSpPr/>
      </dsp:nvSpPr>
      <dsp:spPr>
        <a:xfrm rot="10800000">
          <a:off x="330474" y="1912171"/>
          <a:ext cx="3235899" cy="2337098"/>
        </a:xfrm>
        <a:prstGeom prst="round2SameRect">
          <a:avLst>
            <a:gd name="adj1" fmla="val 10500"/>
            <a:gd name="adj2" fmla="val 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tr-TR" sz="2400" b="1" kern="1200" dirty="0">
              <a:solidFill>
                <a:schemeClr val="bg1"/>
              </a:solidFill>
            </a:rPr>
            <a:t>Suat Hatam (2009)</a:t>
          </a:r>
        </a:p>
        <a:p>
          <a:pPr marL="0" lvl="0" indent="0" algn="ctr" defTabSz="1066800">
            <a:lnSpc>
              <a:spcPct val="90000"/>
            </a:lnSpc>
            <a:spcBef>
              <a:spcPct val="0"/>
            </a:spcBef>
            <a:spcAft>
              <a:spcPct val="35000"/>
            </a:spcAft>
            <a:buNone/>
          </a:pPr>
          <a:endParaRPr lang="tr-TR" sz="1400" b="1" kern="1200" dirty="0">
            <a:solidFill>
              <a:schemeClr val="bg1"/>
            </a:solidFill>
          </a:endParaRPr>
        </a:p>
        <a:p>
          <a:pPr marL="0" lvl="0" indent="0" algn="ctr" defTabSz="1066800">
            <a:lnSpc>
              <a:spcPct val="90000"/>
            </a:lnSpc>
            <a:spcBef>
              <a:spcPct val="0"/>
            </a:spcBef>
            <a:spcAft>
              <a:spcPct val="35000"/>
            </a:spcAft>
            <a:buNone/>
          </a:pPr>
          <a:r>
            <a:rPr lang="tr-TR" sz="1600" b="1" kern="1200" dirty="0">
              <a:solidFill>
                <a:schemeClr val="bg1"/>
              </a:solidFill>
            </a:rPr>
            <a:t>Samsun, Dikmen Kaymakamı</a:t>
          </a:r>
        </a:p>
      </dsp:txBody>
      <dsp:txXfrm rot="10800000">
        <a:off x="402348" y="1912171"/>
        <a:ext cx="3092151" cy="2265224"/>
      </dsp:txXfrm>
    </dsp:sp>
    <dsp:sp modelId="{5451A5ED-14EB-4952-8535-5C66F65EC19E}">
      <dsp:nvSpPr>
        <dsp:cNvPr id="0" name=""/>
        <dsp:cNvSpPr/>
      </dsp:nvSpPr>
      <dsp:spPr>
        <a:xfrm>
          <a:off x="4043508" y="11243"/>
          <a:ext cx="2928812" cy="1889684"/>
        </a:xfrm>
        <a:prstGeom prst="roundRect">
          <a:avLst>
            <a:gd name="adj" fmla="val 10000"/>
          </a:avLst>
        </a:prstGeom>
        <a:blipFill rotWithShape="1">
          <a:blip xmlns:r="http://schemas.openxmlformats.org/officeDocument/2006/relationships" r:embed="rId2"/>
          <a:stretch>
            <a:fillRect/>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A7F3AEF6-B5A4-4638-BEF6-323E614750A9}">
      <dsp:nvSpPr>
        <dsp:cNvPr id="0" name=""/>
        <dsp:cNvSpPr/>
      </dsp:nvSpPr>
      <dsp:spPr>
        <a:xfrm rot="10800000">
          <a:off x="3889964" y="1912171"/>
          <a:ext cx="3235899" cy="2337098"/>
        </a:xfrm>
        <a:prstGeom prst="round2SameRect">
          <a:avLst>
            <a:gd name="adj1" fmla="val 10500"/>
            <a:gd name="adj2" fmla="val 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tr-TR" sz="1800" b="1" kern="1200" dirty="0">
              <a:solidFill>
                <a:schemeClr val="bg1"/>
              </a:solidFill>
            </a:rPr>
            <a:t>Yusuf Kaptanoğlu (2012)</a:t>
          </a:r>
        </a:p>
        <a:p>
          <a:pPr marL="0" lvl="0" indent="0" algn="ctr" defTabSz="800100">
            <a:lnSpc>
              <a:spcPct val="90000"/>
            </a:lnSpc>
            <a:spcBef>
              <a:spcPct val="0"/>
            </a:spcBef>
            <a:spcAft>
              <a:spcPct val="35000"/>
            </a:spcAft>
            <a:buNone/>
          </a:pPr>
          <a:endParaRPr lang="tr-TR" sz="1400" b="1" kern="1200" dirty="0">
            <a:solidFill>
              <a:schemeClr val="bg1"/>
            </a:solidFill>
          </a:endParaRPr>
        </a:p>
        <a:p>
          <a:pPr marL="0" lvl="0" indent="0" algn="ctr" defTabSz="800100">
            <a:lnSpc>
              <a:spcPct val="90000"/>
            </a:lnSpc>
            <a:spcBef>
              <a:spcPct val="0"/>
            </a:spcBef>
            <a:spcAft>
              <a:spcPct val="35000"/>
            </a:spcAft>
            <a:buNone/>
          </a:pPr>
          <a:r>
            <a:rPr lang="tr-TR" sz="1600" b="1" kern="1200" dirty="0">
              <a:solidFill>
                <a:schemeClr val="bg1"/>
              </a:solidFill>
            </a:rPr>
            <a:t>Sinop Kaymakam Adayı</a:t>
          </a:r>
        </a:p>
      </dsp:txBody>
      <dsp:txXfrm rot="10800000">
        <a:off x="3961838" y="1912171"/>
        <a:ext cx="3092151" cy="2265224"/>
      </dsp:txXfrm>
    </dsp:sp>
    <dsp:sp modelId="{18643104-F036-44B2-BD6C-87E465453589}">
      <dsp:nvSpPr>
        <dsp:cNvPr id="0" name=""/>
        <dsp:cNvSpPr/>
      </dsp:nvSpPr>
      <dsp:spPr>
        <a:xfrm>
          <a:off x="7767575" y="-12470"/>
          <a:ext cx="2599657" cy="1962054"/>
        </a:xfrm>
        <a:prstGeom prst="roundRect">
          <a:avLst>
            <a:gd name="adj" fmla="val 10000"/>
          </a:avLst>
        </a:prstGeom>
        <a:blipFill rotWithShape="1">
          <a:blip xmlns:r="http://schemas.openxmlformats.org/officeDocument/2006/relationships" r:embed="rId3"/>
          <a:stretch>
            <a:fillRect/>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CA38FB4E-5C90-4BB0-B490-BB2E111EE053}">
      <dsp:nvSpPr>
        <dsp:cNvPr id="0" name=""/>
        <dsp:cNvSpPr/>
      </dsp:nvSpPr>
      <dsp:spPr>
        <a:xfrm rot="10800000">
          <a:off x="7449454" y="1924642"/>
          <a:ext cx="3235899" cy="2337098"/>
        </a:xfrm>
        <a:prstGeom prst="round2SameRect">
          <a:avLst>
            <a:gd name="adj1" fmla="val 10500"/>
            <a:gd name="adj2" fmla="val 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tr-TR" sz="1800" b="1" kern="1200" dirty="0">
              <a:solidFill>
                <a:schemeClr val="bg1"/>
              </a:solidFill>
            </a:rPr>
            <a:t>Faruk Çankaya (2014)</a:t>
          </a:r>
        </a:p>
        <a:p>
          <a:pPr marL="0" lvl="0" indent="0" algn="ctr" defTabSz="800100">
            <a:lnSpc>
              <a:spcPct val="90000"/>
            </a:lnSpc>
            <a:spcBef>
              <a:spcPct val="0"/>
            </a:spcBef>
            <a:spcAft>
              <a:spcPct val="35000"/>
            </a:spcAft>
            <a:buNone/>
          </a:pPr>
          <a:endParaRPr lang="tr-TR" sz="1800" b="1" kern="1200" dirty="0">
            <a:solidFill>
              <a:schemeClr val="bg1"/>
            </a:solidFill>
          </a:endParaRPr>
        </a:p>
        <a:p>
          <a:pPr marL="0" lvl="0" indent="0" algn="ctr" defTabSz="800100">
            <a:lnSpc>
              <a:spcPct val="90000"/>
            </a:lnSpc>
            <a:spcBef>
              <a:spcPct val="0"/>
            </a:spcBef>
            <a:spcAft>
              <a:spcPct val="35000"/>
            </a:spcAft>
            <a:buNone/>
          </a:pPr>
          <a:r>
            <a:rPr lang="tr-TR" sz="1800" b="1" kern="1200" dirty="0">
              <a:solidFill>
                <a:schemeClr val="bg1"/>
              </a:solidFill>
            </a:rPr>
            <a:t>İdari Hakim</a:t>
          </a:r>
        </a:p>
        <a:p>
          <a:pPr marL="0" lvl="0" indent="0" algn="ctr" defTabSz="800100">
            <a:lnSpc>
              <a:spcPct val="90000"/>
            </a:lnSpc>
            <a:spcBef>
              <a:spcPct val="0"/>
            </a:spcBef>
            <a:spcAft>
              <a:spcPct val="35000"/>
            </a:spcAft>
            <a:buNone/>
          </a:pPr>
          <a:r>
            <a:rPr lang="tr-TR" sz="1800" b="1" kern="1200" dirty="0">
              <a:solidFill>
                <a:schemeClr val="bg1"/>
              </a:solidFill>
            </a:rPr>
            <a:t>Kayseri İdare Mahkemesi</a:t>
          </a:r>
        </a:p>
      </dsp:txBody>
      <dsp:txXfrm rot="10800000">
        <a:off x="7521328" y="1924642"/>
        <a:ext cx="3092151" cy="22652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128A38C-8588-4CF4-A9FF-5E354C9075FE}" type="datetime1">
              <a:rPr lang="tr-TR" smtClean="0"/>
              <a:t>24.09.2019</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4A4F617-7A30-41D4-AB86-5D833C98E18B}" type="slidenum">
              <a:rPr lang="tr-TR" smtClean="0"/>
              <a:t>‹#›</a:t>
            </a:fld>
            <a:endParaRPr lang="tr-TR"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65C354D-8E33-4330-A532-95271D370E46}" type="datetime1">
              <a:rPr lang="tr-TR" noProof="0" smtClean="0"/>
              <a:t>24.09.2019</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9A179D-2D27-49E2-B022-8EDDA2EFE682}" type="slidenum">
              <a:rPr lang="tr-TR" noProof="0" smtClean="0"/>
              <a:t>‹#›</a:t>
            </a:fld>
            <a:endParaRPr lang="tr-TR" noProof="0"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sz="1200" i="1" dirty="0">
                <a:latin typeface="Arial" pitchFamily="34" charset="0"/>
                <a:cs typeface="Arial" pitchFamily="34" charset="0"/>
              </a:rPr>
              <a:t>Bu slayttaki resmi değiştirmek için resmi seçin ve silin. Sonra, yer tutucudaki Resimler simgesine tıklayarak kendi resminizi ekleyin.</a:t>
            </a:r>
          </a:p>
          <a:p>
            <a:pPr rtl="0"/>
            <a:endParaRPr lang="tr-TR" dirty="0"/>
          </a:p>
        </p:txBody>
      </p:sp>
      <p:sp>
        <p:nvSpPr>
          <p:cNvPr id="4" name="Slayt Numarası Yer Tutucusu 3"/>
          <p:cNvSpPr>
            <a:spLocks noGrp="1"/>
          </p:cNvSpPr>
          <p:nvPr>
            <p:ph type="sldNum" sz="quarter" idx="10"/>
          </p:nvPr>
        </p:nvSpPr>
        <p:spPr/>
        <p:txBody>
          <a:bodyPr rtlCol="0"/>
          <a:lstStyle/>
          <a:p>
            <a:pPr rtl="0"/>
            <a:fld id="{1B9A179D-2D27-49E2-B022-8EDDA2EFE682}" type="slidenum">
              <a:rPr lang="tr-TR" smtClean="0"/>
              <a:t>1</a:t>
            </a:fld>
            <a:endParaRPr lang="tr-TR" dirty="0"/>
          </a:p>
        </p:txBody>
      </p:sp>
    </p:spTree>
    <p:extLst>
      <p:ext uri="{BB962C8B-B14F-4D97-AF65-F5344CB8AC3E}">
        <p14:creationId xmlns:p14="http://schemas.microsoft.com/office/powerpoint/2010/main"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10</a:t>
            </a:fld>
            <a:endParaRPr lang="tr-TR" dirty="0"/>
          </a:p>
        </p:txBody>
      </p:sp>
    </p:spTree>
    <p:extLst>
      <p:ext uri="{BB962C8B-B14F-4D97-AF65-F5344CB8AC3E}">
        <p14:creationId xmlns:p14="http://schemas.microsoft.com/office/powerpoint/2010/main" val="261625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11</a:t>
            </a:fld>
            <a:endParaRPr lang="tr-TR" dirty="0"/>
          </a:p>
        </p:txBody>
      </p:sp>
    </p:spTree>
    <p:extLst>
      <p:ext uri="{BB962C8B-B14F-4D97-AF65-F5344CB8AC3E}">
        <p14:creationId xmlns:p14="http://schemas.microsoft.com/office/powerpoint/2010/main" val="262082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12</a:t>
            </a:fld>
            <a:endParaRPr lang="tr-TR" dirty="0"/>
          </a:p>
        </p:txBody>
      </p:sp>
    </p:spTree>
    <p:extLst>
      <p:ext uri="{BB962C8B-B14F-4D97-AF65-F5344CB8AC3E}">
        <p14:creationId xmlns:p14="http://schemas.microsoft.com/office/powerpoint/2010/main" val="228454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13</a:t>
            </a:fld>
            <a:endParaRPr lang="tr-TR" dirty="0"/>
          </a:p>
        </p:txBody>
      </p:sp>
    </p:spTree>
    <p:extLst>
      <p:ext uri="{BB962C8B-B14F-4D97-AF65-F5344CB8AC3E}">
        <p14:creationId xmlns:p14="http://schemas.microsoft.com/office/powerpoint/2010/main" val="223133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14</a:t>
            </a:fld>
            <a:endParaRPr lang="tr-TR" dirty="0"/>
          </a:p>
        </p:txBody>
      </p:sp>
    </p:spTree>
    <p:extLst>
      <p:ext uri="{BB962C8B-B14F-4D97-AF65-F5344CB8AC3E}">
        <p14:creationId xmlns:p14="http://schemas.microsoft.com/office/powerpoint/2010/main" val="97682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15</a:t>
            </a:fld>
            <a:endParaRPr lang="tr-TR" dirty="0"/>
          </a:p>
        </p:txBody>
      </p:sp>
    </p:spTree>
    <p:extLst>
      <p:ext uri="{BB962C8B-B14F-4D97-AF65-F5344CB8AC3E}">
        <p14:creationId xmlns:p14="http://schemas.microsoft.com/office/powerpoint/2010/main" val="52277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16</a:t>
            </a:fld>
            <a:endParaRPr lang="tr-TR" dirty="0"/>
          </a:p>
        </p:txBody>
      </p:sp>
    </p:spTree>
    <p:extLst>
      <p:ext uri="{BB962C8B-B14F-4D97-AF65-F5344CB8AC3E}">
        <p14:creationId xmlns:p14="http://schemas.microsoft.com/office/powerpoint/2010/main" val="174297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17</a:t>
            </a:fld>
            <a:endParaRPr lang="tr-TR" dirty="0"/>
          </a:p>
        </p:txBody>
      </p:sp>
    </p:spTree>
    <p:extLst>
      <p:ext uri="{BB962C8B-B14F-4D97-AF65-F5344CB8AC3E}">
        <p14:creationId xmlns:p14="http://schemas.microsoft.com/office/powerpoint/2010/main" val="288841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18</a:t>
            </a:fld>
            <a:endParaRPr lang="tr-TR" dirty="0"/>
          </a:p>
        </p:txBody>
      </p:sp>
    </p:spTree>
    <p:extLst>
      <p:ext uri="{BB962C8B-B14F-4D97-AF65-F5344CB8AC3E}">
        <p14:creationId xmlns:p14="http://schemas.microsoft.com/office/powerpoint/2010/main" val="178987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19</a:t>
            </a:fld>
            <a:endParaRPr lang="tr-TR" dirty="0"/>
          </a:p>
        </p:txBody>
      </p:sp>
    </p:spTree>
    <p:extLst>
      <p:ext uri="{BB962C8B-B14F-4D97-AF65-F5344CB8AC3E}">
        <p14:creationId xmlns:p14="http://schemas.microsoft.com/office/powerpoint/2010/main" val="76464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2</a:t>
            </a:fld>
            <a:endParaRPr lang="tr-TR" dirty="0"/>
          </a:p>
        </p:txBody>
      </p:sp>
    </p:spTree>
    <p:extLst>
      <p:ext uri="{BB962C8B-B14F-4D97-AF65-F5344CB8AC3E}">
        <p14:creationId xmlns:p14="http://schemas.microsoft.com/office/powerpoint/2010/main" val="1897769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20</a:t>
            </a:fld>
            <a:endParaRPr lang="tr-TR" dirty="0"/>
          </a:p>
        </p:txBody>
      </p:sp>
    </p:spTree>
    <p:extLst>
      <p:ext uri="{BB962C8B-B14F-4D97-AF65-F5344CB8AC3E}">
        <p14:creationId xmlns:p14="http://schemas.microsoft.com/office/powerpoint/2010/main" val="206742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21</a:t>
            </a:fld>
            <a:endParaRPr lang="tr-TR" dirty="0"/>
          </a:p>
        </p:txBody>
      </p:sp>
    </p:spTree>
    <p:extLst>
      <p:ext uri="{BB962C8B-B14F-4D97-AF65-F5344CB8AC3E}">
        <p14:creationId xmlns:p14="http://schemas.microsoft.com/office/powerpoint/2010/main" val="463117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22</a:t>
            </a:fld>
            <a:endParaRPr lang="tr-TR" dirty="0"/>
          </a:p>
        </p:txBody>
      </p:sp>
    </p:spTree>
    <p:extLst>
      <p:ext uri="{BB962C8B-B14F-4D97-AF65-F5344CB8AC3E}">
        <p14:creationId xmlns:p14="http://schemas.microsoft.com/office/powerpoint/2010/main" val="1066623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sz="1200" i="1" dirty="0">
                <a:latin typeface="Arial" pitchFamily="34" charset="0"/>
                <a:cs typeface="Arial" pitchFamily="34" charset="0"/>
              </a:rPr>
              <a:t>Bu slayttaki resmi değiştirmek için resmi seçin ve silin. Sonra, yer tutucudaki Resimler simgesine tıklayarak kendi resminizi ekleyin.</a:t>
            </a:r>
          </a:p>
          <a:p>
            <a:pPr rtl="0"/>
            <a:endParaRPr lang="tr-TR" dirty="0"/>
          </a:p>
        </p:txBody>
      </p:sp>
      <p:sp>
        <p:nvSpPr>
          <p:cNvPr id="4" name="Slayt Numarası Yer Tutucusu 3"/>
          <p:cNvSpPr>
            <a:spLocks noGrp="1"/>
          </p:cNvSpPr>
          <p:nvPr>
            <p:ph type="sldNum" sz="quarter" idx="10"/>
          </p:nvPr>
        </p:nvSpPr>
        <p:spPr/>
        <p:txBody>
          <a:bodyPr rtlCol="0"/>
          <a:lstStyle/>
          <a:p>
            <a:pPr rtl="0"/>
            <a:fld id="{1B9A179D-2D27-49E2-B022-8EDDA2EFE682}" type="slidenum">
              <a:rPr lang="tr-TR" smtClean="0"/>
              <a:t>23</a:t>
            </a:fld>
            <a:endParaRPr lang="tr-TR" dirty="0"/>
          </a:p>
        </p:txBody>
      </p:sp>
    </p:spTree>
    <p:extLst>
      <p:ext uri="{BB962C8B-B14F-4D97-AF65-F5344CB8AC3E}">
        <p14:creationId xmlns:p14="http://schemas.microsoft.com/office/powerpoint/2010/main" val="113851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3</a:t>
            </a:fld>
            <a:endParaRPr lang="tr-TR" dirty="0"/>
          </a:p>
        </p:txBody>
      </p:sp>
    </p:spTree>
    <p:extLst>
      <p:ext uri="{BB962C8B-B14F-4D97-AF65-F5344CB8AC3E}">
        <p14:creationId xmlns:p14="http://schemas.microsoft.com/office/powerpoint/2010/main" val="412220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4</a:t>
            </a:fld>
            <a:endParaRPr lang="tr-TR" dirty="0"/>
          </a:p>
        </p:txBody>
      </p:sp>
    </p:spTree>
    <p:extLst>
      <p:ext uri="{BB962C8B-B14F-4D97-AF65-F5344CB8AC3E}">
        <p14:creationId xmlns:p14="http://schemas.microsoft.com/office/powerpoint/2010/main" val="101047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5</a:t>
            </a:fld>
            <a:endParaRPr lang="tr-TR" dirty="0"/>
          </a:p>
        </p:txBody>
      </p:sp>
    </p:spTree>
    <p:extLst>
      <p:ext uri="{BB962C8B-B14F-4D97-AF65-F5344CB8AC3E}">
        <p14:creationId xmlns:p14="http://schemas.microsoft.com/office/powerpoint/2010/main" val="316717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6</a:t>
            </a:fld>
            <a:endParaRPr lang="tr-TR" dirty="0"/>
          </a:p>
        </p:txBody>
      </p:sp>
    </p:spTree>
    <p:extLst>
      <p:ext uri="{BB962C8B-B14F-4D97-AF65-F5344CB8AC3E}">
        <p14:creationId xmlns:p14="http://schemas.microsoft.com/office/powerpoint/2010/main" val="216501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7</a:t>
            </a:fld>
            <a:endParaRPr lang="tr-TR" dirty="0"/>
          </a:p>
        </p:txBody>
      </p:sp>
    </p:spTree>
    <p:extLst>
      <p:ext uri="{BB962C8B-B14F-4D97-AF65-F5344CB8AC3E}">
        <p14:creationId xmlns:p14="http://schemas.microsoft.com/office/powerpoint/2010/main" val="149575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8</a:t>
            </a:fld>
            <a:endParaRPr lang="tr-TR" dirty="0"/>
          </a:p>
        </p:txBody>
      </p:sp>
    </p:spTree>
    <p:extLst>
      <p:ext uri="{BB962C8B-B14F-4D97-AF65-F5344CB8AC3E}">
        <p14:creationId xmlns:p14="http://schemas.microsoft.com/office/powerpoint/2010/main" val="360392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1B9A179D-2D27-49E2-B022-8EDDA2EFE682}" type="slidenum">
              <a:rPr lang="tr-TR" smtClean="0"/>
              <a:t>9</a:t>
            </a:fld>
            <a:endParaRPr lang="tr-TR" dirty="0"/>
          </a:p>
        </p:txBody>
      </p:sp>
    </p:spTree>
    <p:extLst>
      <p:ext uri="{BB962C8B-B14F-4D97-AF65-F5344CB8AC3E}">
        <p14:creationId xmlns:p14="http://schemas.microsoft.com/office/powerpoint/2010/main" val="225247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Serbest Biçimli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noAutofit/>
          </a:bodyPr>
          <a:lstStyle/>
          <a:p>
            <a:pPr rtl="0"/>
            <a:endParaRPr lang="tr-TR" sz="1800" noProof="0" dirty="0"/>
          </a:p>
        </p:txBody>
      </p:sp>
      <p:sp>
        <p:nvSpPr>
          <p:cNvPr id="7" name="Serbest Biçimli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lvl="0" rtl="0"/>
            <a:endParaRPr lang="tr-TR" sz="1800" noProof="0" dirty="0"/>
          </a:p>
        </p:txBody>
      </p:sp>
      <p:sp>
        <p:nvSpPr>
          <p:cNvPr id="8" name="Serbest Biçimli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tr-TR" sz="1800" noProof="0" dirty="0"/>
          </a:p>
        </p:txBody>
      </p:sp>
      <p:sp>
        <p:nvSpPr>
          <p:cNvPr id="2" name="Başlık 1"/>
          <p:cNvSpPr>
            <a:spLocks noGrp="1"/>
          </p:cNvSpPr>
          <p:nvPr>
            <p:ph type="ctrTitle"/>
          </p:nvPr>
        </p:nvSpPr>
        <p:spPr>
          <a:xfrm>
            <a:off x="1295400" y="1873584"/>
            <a:ext cx="6400800" cy="2560320"/>
          </a:xfrm>
        </p:spPr>
        <p:txBody>
          <a:bodyPr rtlCol="0" anchor="b">
            <a:normAutofit/>
          </a:bodyPr>
          <a:lstStyle>
            <a:lvl1pPr algn="l">
              <a:defRPr sz="4000">
                <a:solidFill>
                  <a:schemeClr val="tx1"/>
                </a:solidFill>
              </a:defRPr>
            </a:lvl1pPr>
          </a:lstStyle>
          <a:p>
            <a:pPr rtl="0"/>
            <a:r>
              <a:rPr lang="tr-TR" noProof="0"/>
              <a:t>Asıl başlık stili için tıklatın</a:t>
            </a:r>
            <a:endParaRPr lang="tr-TR" noProof="0" dirty="0"/>
          </a:p>
        </p:txBody>
      </p:sp>
      <p:sp>
        <p:nvSpPr>
          <p:cNvPr id="3" name="Alt Başlık 2"/>
          <p:cNvSpPr>
            <a:spLocks noGrp="1"/>
          </p:cNvSpPr>
          <p:nvPr>
            <p:ph type="subTitle" idx="1"/>
          </p:nvPr>
        </p:nvSpPr>
        <p:spPr>
          <a:xfrm>
            <a:off x="1295400" y="4572000"/>
            <a:ext cx="6400800" cy="1600200"/>
          </a:xfrm>
        </p:spPr>
        <p:txBody>
          <a:bodyPr rtlCol="0"/>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endParaRPr lang="tr-TR" noProof="0" dirty="0"/>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rtlCol="0" anchor="b"/>
          <a:lstStyle>
            <a:lvl1pPr>
              <a:defRPr sz="3200"/>
            </a:lvl1pPr>
          </a:lstStyle>
          <a:p>
            <a:pPr rtl="0"/>
            <a:r>
              <a:rPr lang="tr-TR" noProof="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473F2141-2B44-4073-967E-1A20F0ED50B3}" type="datetime1">
              <a:rPr lang="tr-TR" noProof="0" smtClean="0"/>
              <a:t>24.09.2019</a:t>
            </a:fld>
            <a:endParaRPr lang="tr-TR" noProof="0" dirty="0"/>
          </a:p>
        </p:txBody>
      </p:sp>
      <p:sp>
        <p:nvSpPr>
          <p:cNvPr id="7" name="Slayt Numarası Yer Tutucusu 6"/>
          <p:cNvSpPr>
            <a:spLocks noGrp="1"/>
          </p:cNvSpPr>
          <p:nvPr>
            <p:ph type="sldNum" sz="quarter" idx="12"/>
          </p:nvPr>
        </p:nvSpPr>
        <p:spPr/>
        <p:txBody>
          <a:bodyPr rtlCol="0"/>
          <a:lstStyle/>
          <a:p>
            <a:pPr rtl="0"/>
            <a:fld id="{A7F8E3F6-DE14-48B2-B2BC-6FABA9630FB8}" type="slidenum">
              <a:rPr lang="tr-TR" noProof="0" smtClean="0"/>
              <a:t>‹#›</a:t>
            </a:fld>
            <a:endParaRPr lang="tr-TR" noProof="0"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Resim Yazılı İki Resim">
    <p:spTree>
      <p:nvGrpSpPr>
        <p:cNvPr id="1" name=""/>
        <p:cNvGrpSpPr/>
        <p:nvPr/>
      </p:nvGrpSpPr>
      <p:grpSpPr>
        <a:xfrm>
          <a:off x="0" y="0"/>
          <a:ext cx="0" cy="0"/>
          <a:chOff x="0" y="0"/>
          <a:chExt cx="0" cy="0"/>
        </a:xfrm>
      </p:grpSpPr>
      <p:sp>
        <p:nvSpPr>
          <p:cNvPr id="9" name="Dikdörtgen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0" name="Dikdörtgen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11" name="Dikdörtgen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noProof="0" dirty="0"/>
          </a:p>
        </p:txBody>
      </p:sp>
      <p:sp>
        <p:nvSpPr>
          <p:cNvPr id="12" name="Dikdörtgen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noProof="0" dirty="0"/>
          </a:p>
        </p:txBody>
      </p:sp>
      <p:sp>
        <p:nvSpPr>
          <p:cNvPr id="2" name="Başlık 1"/>
          <p:cNvSpPr>
            <a:spLocks noGrp="1"/>
          </p:cNvSpPr>
          <p:nvPr>
            <p:ph type="title"/>
          </p:nvPr>
        </p:nvSpPr>
        <p:spPr>
          <a:xfrm>
            <a:off x="1295400" y="255134"/>
            <a:ext cx="9601200" cy="1036850"/>
          </a:xfrm>
        </p:spPr>
        <p:txBody>
          <a:bodyPr rtlCol="0" anchor="b"/>
          <a:lstStyle>
            <a:lvl1pPr>
              <a:defRPr sz="3200"/>
            </a:lvl1pPr>
          </a:lstStyle>
          <a:p>
            <a:pPr rtl="0"/>
            <a:r>
              <a:rPr lang="tr-TR" noProof="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bwMode="invGray">
          <a:xfrm>
            <a:off x="1371273"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tıklatın</a:t>
            </a:r>
          </a:p>
        </p:txBody>
      </p:sp>
      <p:sp>
        <p:nvSpPr>
          <p:cNvPr id="8" name="Resim Yer Tutucusu 2" descr="Resim eklemek için boş yer tutucu. Yer tutucuya tıklayın ve eklemek istediğiniz resmi seçin"/>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endParaRPr lang="tr-TR" noProof="0" dirty="0"/>
          </a:p>
        </p:txBody>
      </p:sp>
      <p:sp>
        <p:nvSpPr>
          <p:cNvPr id="13" name="Metin Yer Tutucusu 3"/>
          <p:cNvSpPr>
            <a:spLocks noGrp="1"/>
          </p:cNvSpPr>
          <p:nvPr>
            <p:ph type="body" sz="half" idx="14"/>
          </p:nvPr>
        </p:nvSpPr>
        <p:spPr bwMode="invGray">
          <a:xfrm>
            <a:off x="6412954" y="5333098"/>
            <a:ext cx="4420252" cy="839102"/>
          </a:xfrm>
        </p:spPr>
        <p:txBody>
          <a:bodyPr rtlCol="0"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66893326-C5C9-4658-A3E2-EC7D5EE91744}" type="datetime1">
              <a:rPr lang="tr-TR" noProof="0" smtClean="0"/>
              <a:t>24.09.2019</a:t>
            </a:fld>
            <a:endParaRPr lang="tr-TR" noProof="0" dirty="0"/>
          </a:p>
        </p:txBody>
      </p:sp>
      <p:sp>
        <p:nvSpPr>
          <p:cNvPr id="7" name="Slayt Numarası Yer Tutucusu 6"/>
          <p:cNvSpPr>
            <a:spLocks noGrp="1"/>
          </p:cNvSpPr>
          <p:nvPr>
            <p:ph type="sldNum" sz="quarter" idx="12"/>
          </p:nvPr>
        </p:nvSpPr>
        <p:spPr/>
        <p:txBody>
          <a:bodyPr rtlCol="0"/>
          <a:lstStyle/>
          <a:p>
            <a:pPr rtl="0"/>
            <a:fld id="{A7F8E3F6-DE14-48B2-B2BC-6FABA9630FB8}" type="slidenum">
              <a:rPr lang="tr-TR" noProof="0" smtClean="0"/>
              <a:t>‹#›</a:t>
            </a:fld>
            <a:endParaRPr lang="tr-TR" noProof="0"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689792A9-FE1C-414C-9F3A-87722AFF487F}" type="datetime1">
              <a:rPr lang="tr-TR" noProof="0" smtClean="0"/>
              <a:t>24.09.2019</a:t>
            </a:fld>
            <a:endParaRPr lang="tr-TR" noProof="0" dirty="0"/>
          </a:p>
        </p:txBody>
      </p:sp>
      <p:sp>
        <p:nvSpPr>
          <p:cNvPr id="6" name="Slayt Numarası Yer Tutucusu 5"/>
          <p:cNvSpPr>
            <a:spLocks noGrp="1"/>
          </p:cNvSpPr>
          <p:nvPr>
            <p:ph type="sldNum" sz="quarter" idx="12"/>
          </p:nvPr>
        </p:nvSpPr>
        <p:spPr/>
        <p:txBody>
          <a:bodyPr rtlCol="0"/>
          <a:lstStyle/>
          <a:p>
            <a:pPr rtl="0"/>
            <a:fld id="{A7F8E3F6-DE14-48B2-B2BC-6FABA9630FB8}" type="slidenum">
              <a:rPr lang="tr-TR" noProof="0" smtClean="0"/>
              <a:t>‹#›</a:t>
            </a:fld>
            <a:endParaRPr lang="tr-TR" noProof="0"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Dikdörtgen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Dikey Başlık 1"/>
          <p:cNvSpPr>
            <a:spLocks noGrp="1"/>
          </p:cNvSpPr>
          <p:nvPr>
            <p:ph type="title" orient="vert"/>
          </p:nvPr>
        </p:nvSpPr>
        <p:spPr>
          <a:xfrm>
            <a:off x="9871318" y="685800"/>
            <a:ext cx="1033272" cy="5486400"/>
          </a:xfrm>
        </p:spPr>
        <p:txBody>
          <a:bodyPr vert="eaVert"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a:xfrm>
            <a:off x="1295400" y="685800"/>
            <a:ext cx="7976754" cy="5486400"/>
          </a:xfrm>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83855435-C7D4-4ECE-9CF0-B9D4F000183E}" type="datetime1">
              <a:rPr lang="tr-TR" noProof="0" smtClean="0"/>
              <a:t>24.09.2019</a:t>
            </a:fld>
            <a:endParaRPr lang="tr-TR" noProof="0" dirty="0"/>
          </a:p>
        </p:txBody>
      </p:sp>
      <p:sp>
        <p:nvSpPr>
          <p:cNvPr id="6" name="Slayt Numarası Yer Tutucusu 5"/>
          <p:cNvSpPr>
            <a:spLocks noGrp="1"/>
          </p:cNvSpPr>
          <p:nvPr>
            <p:ph type="sldNum" sz="quarter" idx="12"/>
          </p:nvPr>
        </p:nvSpPr>
        <p:spPr/>
        <p:txBody>
          <a:bodyPr rtlCol="0"/>
          <a:lstStyle>
            <a:lvl1pPr>
              <a:defRPr>
                <a:solidFill>
                  <a:schemeClr val="bg1"/>
                </a:solidFill>
              </a:defRPr>
            </a:lvl1pPr>
          </a:lstStyle>
          <a:p>
            <a:pPr rtl="0"/>
            <a:fld id="{A7F8E3F6-DE14-48B2-B2BC-6FABA9630FB8}" type="slidenum">
              <a:rPr lang="tr-TR" noProof="0" smtClean="0"/>
              <a:pPr/>
              <a:t>‹#›</a:t>
            </a:fld>
            <a:endParaRPr lang="tr-TR" noProof="0"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4" name="Tarih Yer Tutucusu 3"/>
          <p:cNvSpPr>
            <a:spLocks noGrp="1"/>
          </p:cNvSpPr>
          <p:nvPr>
            <p:ph type="dt" sz="half" idx="10"/>
          </p:nvPr>
        </p:nvSpPr>
        <p:spPr/>
        <p:txBody>
          <a:bodyPr rtlCol="0"/>
          <a:lstStyle/>
          <a:p>
            <a:pPr rtl="0"/>
            <a:fld id="{EC2CF303-49A3-42BB-89CE-579AB752DA8A}" type="datetime1">
              <a:rPr lang="tr-TR" noProof="0" smtClean="0"/>
              <a:t>24.09.2019</a:t>
            </a:fld>
            <a:endParaRPr lang="tr-TR" noProof="0" dirty="0"/>
          </a:p>
        </p:txBody>
      </p:sp>
      <p:sp>
        <p:nvSpPr>
          <p:cNvPr id="6" name="Slayt Numarası Yer Tutucusu 5"/>
          <p:cNvSpPr>
            <a:spLocks noGrp="1"/>
          </p:cNvSpPr>
          <p:nvPr>
            <p:ph type="sldNum" sz="quarter" idx="12"/>
          </p:nvPr>
        </p:nvSpPr>
        <p:spPr/>
        <p:txBody>
          <a:bodyPr rtlCol="0"/>
          <a:lstStyle/>
          <a:p>
            <a:pPr rtl="0"/>
            <a:fld id="{A7F8E3F6-DE14-48B2-B2BC-6FABA9630FB8}" type="slidenum">
              <a:rPr lang="tr-TR" noProof="0" smtClean="0"/>
              <a:t>‹#›</a:t>
            </a:fld>
            <a:endParaRPr lang="tr-TR" noProof="0"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10" name="Dikdörtgen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tr-TR" sz="1800" noProof="0" dirty="0"/>
          </a:p>
        </p:txBody>
      </p:sp>
      <p:sp>
        <p:nvSpPr>
          <p:cNvPr id="11" name="Serbest Biçimli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tr-TR" sz="1800" noProof="0" dirty="0"/>
          </a:p>
        </p:txBody>
      </p:sp>
      <p:sp>
        <p:nvSpPr>
          <p:cNvPr id="12" name="Serbest Biçimli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tr-TR" sz="1800" noProof="0" dirty="0"/>
          </a:p>
        </p:txBody>
      </p:sp>
      <p:sp>
        <p:nvSpPr>
          <p:cNvPr id="2" name="Başlık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defRPr>
            </a:lvl1pPr>
          </a:lstStyle>
          <a:p>
            <a:pPr rtl="0"/>
            <a:r>
              <a:rPr lang="tr-TR" noProof="0"/>
              <a:t>Asıl başlık stili için tıklatın</a:t>
            </a:r>
            <a:endParaRPr lang="tr-TR" noProof="0" dirty="0"/>
          </a:p>
        </p:txBody>
      </p:sp>
      <p:sp>
        <p:nvSpPr>
          <p:cNvPr id="15" name="Resim Yer Tutucusu 14" descr="Resim eklemek için boş yer tutucu. Yer tutucuya tıklayın ve eklemek istediğiniz resmi seçin"/>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tr-TR" noProof="0"/>
              <a:t>Resim eklemek için simgeyi tıklatın</a:t>
            </a:r>
            <a:endParaRPr lang="tr-TR" noProof="0" dirty="0"/>
          </a:p>
        </p:txBody>
      </p:sp>
      <p:sp>
        <p:nvSpPr>
          <p:cNvPr id="3" name="Alt Başlık 2"/>
          <p:cNvSpPr>
            <a:spLocks noGrp="1"/>
          </p:cNvSpPr>
          <p:nvPr>
            <p:ph type="subTitle" idx="1"/>
          </p:nvPr>
        </p:nvSpPr>
        <p:spPr>
          <a:xfrm>
            <a:off x="1295401" y="4572000"/>
            <a:ext cx="5120640" cy="16002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endParaRPr lang="tr-TR" noProof="0" dirty="0"/>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Dikdörtgen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tr-TR" sz="1800" noProof="0" dirty="0"/>
          </a:p>
        </p:txBody>
      </p:sp>
      <p:sp>
        <p:nvSpPr>
          <p:cNvPr id="8" name="Serbest Biçimli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tr-TR" sz="1800" noProof="0" dirty="0"/>
          </a:p>
        </p:txBody>
      </p:sp>
      <p:sp>
        <p:nvSpPr>
          <p:cNvPr id="9" name="Serbest Biçimli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tr-TR" sz="1800" noProof="0" dirty="0"/>
          </a:p>
        </p:txBody>
      </p:sp>
      <p:sp>
        <p:nvSpPr>
          <p:cNvPr id="10" name="Serbest Biçimli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tr-TR" sz="1800" noProof="0" dirty="0"/>
          </a:p>
        </p:txBody>
      </p:sp>
      <p:sp>
        <p:nvSpPr>
          <p:cNvPr id="2" name="Başlık 1"/>
          <p:cNvSpPr>
            <a:spLocks noGrp="1"/>
          </p:cNvSpPr>
          <p:nvPr>
            <p:ph type="title"/>
          </p:nvPr>
        </p:nvSpPr>
        <p:spPr>
          <a:xfrm>
            <a:off x="1295398" y="2914650"/>
            <a:ext cx="8046720" cy="1557338"/>
          </a:xfrm>
        </p:spPr>
        <p:txBody>
          <a:bodyPr rtlCol="0" anchor="b">
            <a:normAutofit/>
          </a:bodyPr>
          <a:lstStyle>
            <a:lvl1pPr>
              <a:defRPr sz="3200">
                <a:solidFill>
                  <a:schemeClr val="tx1"/>
                </a:solidFill>
              </a:defRPr>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295398" y="4589463"/>
            <a:ext cx="8046718" cy="1011237"/>
          </a:xfrm>
        </p:spPr>
        <p:txBody>
          <a:bodyPr rtlCol="0"/>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a:t>Asıl metin stillerini düzenlemek için tıklatın</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sz="half" idx="1"/>
          </p:nvPr>
        </p:nvSpPr>
        <p:spPr>
          <a:xfrm>
            <a:off x="1295399" y="1828800"/>
            <a:ext cx="4572000" cy="4343400"/>
          </a:xfrm>
        </p:spPr>
        <p:txBody>
          <a:bodyPr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324600" y="1828799"/>
            <a:ext cx="4572000" cy="4343401"/>
          </a:xfrm>
        </p:spPr>
        <p:txBody>
          <a:bodyPr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CEBB5928-B851-4C9B-A365-E943A0712E3B}" type="datetime1">
              <a:rPr lang="tr-TR" noProof="0" smtClean="0"/>
              <a:t>24.09.2019</a:t>
            </a:fld>
            <a:endParaRPr lang="tr-TR" noProof="0" dirty="0"/>
          </a:p>
        </p:txBody>
      </p:sp>
      <p:sp>
        <p:nvSpPr>
          <p:cNvPr id="7" name="Slayt Numarası Yer Tutucusu 6"/>
          <p:cNvSpPr>
            <a:spLocks noGrp="1"/>
          </p:cNvSpPr>
          <p:nvPr>
            <p:ph type="sldNum" sz="quarter" idx="12"/>
          </p:nvPr>
        </p:nvSpPr>
        <p:spPr/>
        <p:txBody>
          <a:bodyPr rtlCol="0"/>
          <a:lstStyle/>
          <a:p>
            <a:pPr rtl="0"/>
            <a:fld id="{A7F8E3F6-DE14-48B2-B2BC-6FABA9630FB8}" type="slidenum">
              <a:rPr lang="tr-TR" noProof="0" smtClean="0"/>
              <a:t>‹#›</a:t>
            </a:fld>
            <a:endParaRPr lang="tr-TR" noProof="0"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rtlCol="0"/>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295400" y="1828800"/>
            <a:ext cx="4572000" cy="850392"/>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tıklatın</a:t>
            </a:r>
          </a:p>
        </p:txBody>
      </p:sp>
      <p:sp>
        <p:nvSpPr>
          <p:cNvPr id="4" name="İçerik Yer Tutucusu 3"/>
          <p:cNvSpPr>
            <a:spLocks noGrp="1"/>
          </p:cNvSpPr>
          <p:nvPr>
            <p:ph sz="half" idx="2"/>
          </p:nvPr>
        </p:nvSpPr>
        <p:spPr>
          <a:xfrm>
            <a:off x="1295400" y="2705100"/>
            <a:ext cx="4572000" cy="3467100"/>
          </a:xfrm>
        </p:spPr>
        <p:txBody>
          <a:bodyPr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24600" y="1828800"/>
            <a:ext cx="4572000" cy="847725"/>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tıklatın</a:t>
            </a:r>
          </a:p>
        </p:txBody>
      </p:sp>
      <p:sp>
        <p:nvSpPr>
          <p:cNvPr id="6" name="İçerik Yer Tutucusu 5"/>
          <p:cNvSpPr>
            <a:spLocks noGrp="1"/>
          </p:cNvSpPr>
          <p:nvPr>
            <p:ph sz="quarter" idx="4"/>
          </p:nvPr>
        </p:nvSpPr>
        <p:spPr>
          <a:xfrm>
            <a:off x="6324600" y="2705100"/>
            <a:ext cx="4572000" cy="3467100"/>
          </a:xfrm>
        </p:spPr>
        <p:txBody>
          <a:bodyPr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7" name="Tarih Yer Tutucusu 6"/>
          <p:cNvSpPr>
            <a:spLocks noGrp="1"/>
          </p:cNvSpPr>
          <p:nvPr>
            <p:ph type="dt" sz="half" idx="10"/>
          </p:nvPr>
        </p:nvSpPr>
        <p:spPr/>
        <p:txBody>
          <a:bodyPr rtlCol="0"/>
          <a:lstStyle/>
          <a:p>
            <a:pPr rtl="0"/>
            <a:fld id="{47C100D9-B260-40AB-A91B-10D422B633BF}" type="datetime1">
              <a:rPr lang="tr-TR" noProof="0" smtClean="0"/>
              <a:t>24.09.2019</a:t>
            </a:fld>
            <a:endParaRPr lang="tr-TR" noProof="0" dirty="0"/>
          </a:p>
        </p:txBody>
      </p:sp>
      <p:sp>
        <p:nvSpPr>
          <p:cNvPr id="9" name="Slayt Numarası Yer Tutucusu 8"/>
          <p:cNvSpPr>
            <a:spLocks noGrp="1"/>
          </p:cNvSpPr>
          <p:nvPr>
            <p:ph type="sldNum" sz="quarter" idx="12"/>
          </p:nvPr>
        </p:nvSpPr>
        <p:spPr/>
        <p:txBody>
          <a:bodyPr rtlCol="0"/>
          <a:lstStyle/>
          <a:p>
            <a:pPr rtl="0"/>
            <a:fld id="{A7F8E3F6-DE14-48B2-B2BC-6FABA9630FB8}" type="slidenum">
              <a:rPr lang="tr-TR" noProof="0" smtClean="0"/>
              <a:t>‹#›</a:t>
            </a:fld>
            <a:endParaRPr lang="tr-TR" noProof="0"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4" name="Alt Bilgi Yer Tutucusu 3"/>
          <p:cNvSpPr>
            <a:spLocks noGrp="1"/>
          </p:cNvSpPr>
          <p:nvPr>
            <p:ph type="ftr" sz="quarter" idx="11"/>
          </p:nvPr>
        </p:nvSpPr>
        <p:spPr/>
        <p:txBody>
          <a:bodyPr rtlCol="0"/>
          <a:lstStyle/>
          <a:p>
            <a:pPr rtl="0"/>
            <a:r>
              <a:rPr lang="tr-TR" noProof="0" dirty="0"/>
              <a:t>Alt bilgi ekleme</a:t>
            </a:r>
          </a:p>
        </p:txBody>
      </p:sp>
      <p:sp>
        <p:nvSpPr>
          <p:cNvPr id="3" name="Tarih Yer Tutucusu 2"/>
          <p:cNvSpPr>
            <a:spLocks noGrp="1"/>
          </p:cNvSpPr>
          <p:nvPr>
            <p:ph type="dt" sz="half" idx="10"/>
          </p:nvPr>
        </p:nvSpPr>
        <p:spPr/>
        <p:txBody>
          <a:bodyPr rtlCol="0"/>
          <a:lstStyle/>
          <a:p>
            <a:pPr rtl="0"/>
            <a:fld id="{6FCF04A1-3FDA-4788-B104-5C4AF715F8CF}" type="datetime1">
              <a:rPr lang="tr-TR" noProof="0" smtClean="0"/>
              <a:t>24.09.2019</a:t>
            </a:fld>
            <a:endParaRPr lang="tr-TR" noProof="0" dirty="0"/>
          </a:p>
        </p:txBody>
      </p:sp>
      <p:sp>
        <p:nvSpPr>
          <p:cNvPr id="5" name="Slayt Numarası Yer Tutucusu 4"/>
          <p:cNvSpPr>
            <a:spLocks noGrp="1"/>
          </p:cNvSpPr>
          <p:nvPr>
            <p:ph type="sldNum" sz="quarter" idx="12"/>
          </p:nvPr>
        </p:nvSpPr>
        <p:spPr/>
        <p:txBody>
          <a:bodyPr rtlCol="0"/>
          <a:lstStyle/>
          <a:p>
            <a:pPr rtl="0"/>
            <a:fld id="{A7F8E3F6-DE14-48B2-B2BC-6FABA9630FB8}" type="slidenum">
              <a:rPr lang="tr-TR" noProof="0" smtClean="0"/>
              <a:t>‹#›</a:t>
            </a:fld>
            <a:endParaRPr lang="tr-TR" noProof="0"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a:t>Alt bilgi ekleme</a:t>
            </a:r>
          </a:p>
        </p:txBody>
      </p:sp>
      <p:sp>
        <p:nvSpPr>
          <p:cNvPr id="2" name="Tarih Yer Tutucusu 1"/>
          <p:cNvSpPr>
            <a:spLocks noGrp="1"/>
          </p:cNvSpPr>
          <p:nvPr>
            <p:ph type="dt" sz="half" idx="10"/>
          </p:nvPr>
        </p:nvSpPr>
        <p:spPr/>
        <p:txBody>
          <a:bodyPr rtlCol="0"/>
          <a:lstStyle/>
          <a:p>
            <a:pPr rtl="0"/>
            <a:fld id="{ABE7AC06-16C7-4E22-92E2-A09CBF697353}" type="datetime1">
              <a:rPr lang="tr-TR" noProof="0" smtClean="0"/>
              <a:t>24.09.2019</a:t>
            </a:fld>
            <a:endParaRPr lang="tr-TR" noProof="0" dirty="0"/>
          </a:p>
        </p:txBody>
      </p:sp>
      <p:sp>
        <p:nvSpPr>
          <p:cNvPr id="4" name="Slayt Numarası Yer Tutucusu 3"/>
          <p:cNvSpPr>
            <a:spLocks noGrp="1"/>
          </p:cNvSpPr>
          <p:nvPr>
            <p:ph type="sldNum" sz="quarter" idx="12"/>
          </p:nvPr>
        </p:nvSpPr>
        <p:spPr/>
        <p:txBody>
          <a:bodyPr rtlCol="0"/>
          <a:lstStyle/>
          <a:p>
            <a:pPr rtl="0"/>
            <a:fld id="{A7F8E3F6-DE14-48B2-B2BC-6FABA9630FB8}" type="slidenum">
              <a:rPr lang="tr-TR" noProof="0" smtClean="0"/>
              <a:t>‹#›</a:t>
            </a:fld>
            <a:endParaRPr lang="tr-TR" noProof="0"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noProof="0"/>
              <a:t>Asıl başlık stili için tıklatın</a:t>
            </a:r>
            <a:endParaRPr lang="tr-TR" noProof="0" dirty="0"/>
          </a:p>
        </p:txBody>
      </p:sp>
      <p:sp>
        <p:nvSpPr>
          <p:cNvPr id="3" name="İçerik Yer Tutucusu 2"/>
          <p:cNvSpPr>
            <a:spLocks noGrp="1"/>
          </p:cNvSpPr>
          <p:nvPr>
            <p:ph idx="1"/>
          </p:nvPr>
        </p:nvSpPr>
        <p:spPr>
          <a:xfrm>
            <a:off x="4728209" y="1828800"/>
            <a:ext cx="6126480" cy="43434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1295400" y="1828800"/>
            <a:ext cx="3017520"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5" name="Tarih Yer Tutucusu 4"/>
          <p:cNvSpPr>
            <a:spLocks noGrp="1"/>
          </p:cNvSpPr>
          <p:nvPr>
            <p:ph type="dt" sz="half" idx="10"/>
          </p:nvPr>
        </p:nvSpPr>
        <p:spPr/>
        <p:txBody>
          <a:bodyPr rtlCol="0"/>
          <a:lstStyle/>
          <a:p>
            <a:pPr rtl="0"/>
            <a:fld id="{20CA3710-B7B2-45A3-A97E-36C6BBF524CF}" type="datetime1">
              <a:rPr lang="tr-TR" noProof="0" smtClean="0"/>
              <a:t>24.09.2019</a:t>
            </a:fld>
            <a:endParaRPr lang="tr-TR" noProof="0" dirty="0"/>
          </a:p>
        </p:txBody>
      </p:sp>
      <p:sp>
        <p:nvSpPr>
          <p:cNvPr id="7" name="Slayt Numarası Yer Tutucusu 6"/>
          <p:cNvSpPr>
            <a:spLocks noGrp="1"/>
          </p:cNvSpPr>
          <p:nvPr>
            <p:ph type="sldNum" sz="quarter" idx="12"/>
          </p:nvPr>
        </p:nvSpPr>
        <p:spPr/>
        <p:txBody>
          <a:bodyPr rtlCol="0"/>
          <a:lstStyle/>
          <a:p>
            <a:pPr rtl="0"/>
            <a:fld id="{A7F8E3F6-DE14-48B2-B2BC-6FABA9630FB8}" type="slidenum">
              <a:rPr lang="tr-TR" noProof="0" smtClean="0"/>
              <a:t>‹#›</a:t>
            </a:fld>
            <a:endParaRPr lang="tr-TR" noProof="0"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ikdörtgen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9" name="Dikdörtgen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Başlık Yer Tutucusu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Alt Bilgi Yer Tutucusu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pPr rtl="0"/>
            <a:r>
              <a:rPr lang="tr-TR" noProof="0" dirty="0"/>
              <a:t>Alt bilgi ekleme</a:t>
            </a:r>
          </a:p>
        </p:txBody>
      </p:sp>
      <p:sp>
        <p:nvSpPr>
          <p:cNvPr id="4" name="Tarih Yer Tutucusu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pPr rtl="0"/>
            <a:fld id="{EC851FCC-D80A-4BC9-9C3A-9FBC53472EC4}" type="datetime1">
              <a:rPr lang="tr-TR" noProof="0" smtClean="0"/>
              <a:t>24.09.2019</a:t>
            </a:fld>
            <a:endParaRPr lang="tr-TR" noProof="0" dirty="0"/>
          </a:p>
        </p:txBody>
      </p:sp>
      <p:sp>
        <p:nvSpPr>
          <p:cNvPr id="6" name="Slayt Numarası Yer Tutucusu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pPr rtl="0"/>
            <a:fld id="{A7F8E3F6-DE14-48B2-B2BC-6FABA9630FB8}" type="slidenum">
              <a:rPr lang="tr-TR" noProof="0" smtClean="0"/>
              <a:pPr/>
              <a:t>‹#›</a:t>
            </a:fld>
            <a:endParaRPr lang="tr-TR" noProof="0"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www.kamu.sakarya.edu.tr/"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sbf.sakarya.edu.tr/" TargetMode="External"/><Relationship Id="rId5" Type="http://schemas.openxmlformats.org/officeDocument/2006/relationships/hyperlink" Target="http://www.haber.sakarya.edu.tr/" TargetMode="External"/><Relationship Id="rId4" Type="http://schemas.openxmlformats.org/officeDocument/2006/relationships/hyperlink" Target="http://www.facebook.com/sausbk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0" Type="http://schemas.openxmlformats.org/officeDocument/2006/relationships/image" Target="../media/image2.png"/><Relationship Id="rId4" Type="http://schemas.openxmlformats.org/officeDocument/2006/relationships/diagramLayout" Target="../diagrams/layout1.xml"/><Relationship Id="rId9"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r>
              <a:rPr lang="tr-TR" dirty="0">
                <a:solidFill>
                  <a:schemeClr val="bg1"/>
                </a:solidFill>
              </a:rPr>
              <a:t>SİYASET BİLİMİ VE KAMU YÖNETİMİ BÖLÜMÜ</a:t>
            </a:r>
          </a:p>
        </p:txBody>
      </p:sp>
      <p:sp>
        <p:nvSpPr>
          <p:cNvPr id="3" name="Alt Başlık 2"/>
          <p:cNvSpPr>
            <a:spLocks noGrp="1"/>
          </p:cNvSpPr>
          <p:nvPr>
            <p:ph type="subTitle" idx="1"/>
          </p:nvPr>
        </p:nvSpPr>
        <p:spPr/>
        <p:txBody>
          <a:bodyPr rtlCol="0"/>
          <a:lstStyle/>
          <a:p>
            <a:pPr rtl="0"/>
            <a:r>
              <a:rPr lang="tr-TR" dirty="0">
                <a:solidFill>
                  <a:schemeClr val="bg1"/>
                </a:solidFill>
              </a:rPr>
              <a:t>Tanıtım Toplantısı</a:t>
            </a:r>
          </a:p>
          <a:p>
            <a:pPr rtl="0"/>
            <a:endParaRPr lang="tr-TR" dirty="0">
              <a:solidFill>
                <a:schemeClr val="bg1"/>
              </a:solidFill>
            </a:endParaRPr>
          </a:p>
          <a:p>
            <a:pPr rtl="0"/>
            <a:r>
              <a:rPr lang="tr-TR" dirty="0">
                <a:solidFill>
                  <a:schemeClr val="bg1"/>
                </a:solidFill>
              </a:rPr>
              <a:t>Aramıza </a:t>
            </a:r>
            <a:r>
              <a:rPr lang="tr-TR" dirty="0" err="1">
                <a:solidFill>
                  <a:schemeClr val="bg1"/>
                </a:solidFill>
              </a:rPr>
              <a:t>Hoşgeldiniz</a:t>
            </a:r>
            <a:r>
              <a:rPr lang="tr-TR" dirty="0">
                <a:solidFill>
                  <a:schemeClr val="bg1"/>
                </a:solidFill>
              </a:rPr>
              <a:t>!</a:t>
            </a:r>
          </a:p>
        </p:txBody>
      </p:sp>
      <p:pic>
        <p:nvPicPr>
          <p:cNvPr id="7" name="Resim Yer Tutucusu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485" r="23485"/>
          <a:stretch>
            <a:fillRect/>
          </a:stretch>
        </p:blipFill>
        <p:spPr/>
      </p:pic>
      <p:pic>
        <p:nvPicPr>
          <p:cNvPr id="9" name="Picture 5" descr="saulogo_yatay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1" y="200818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Burs Olanakları</a:t>
            </a:r>
          </a:p>
        </p:txBody>
      </p:sp>
      <p:sp>
        <p:nvSpPr>
          <p:cNvPr id="3" name="İçerik Yer Tutucusu 4"/>
          <p:cNvSpPr txBox="1">
            <a:spLocks/>
          </p:cNvSpPr>
          <p:nvPr/>
        </p:nvSpPr>
        <p:spPr>
          <a:xfrm>
            <a:off x="1295400" y="1828800"/>
            <a:ext cx="9559289" cy="4343400"/>
          </a:xfrm>
          <a:prstGeom prst="rect">
            <a:avLst/>
          </a:prstGeom>
        </p:spPr>
        <p:txBody>
          <a:bodyPr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tr-TR" dirty="0">
                <a:solidFill>
                  <a:schemeClr val="bg1"/>
                </a:solidFill>
              </a:rPr>
              <a:t>SAÜ Rektörlük Başarı Bursu</a:t>
            </a:r>
          </a:p>
          <a:p>
            <a:pPr lvl="1"/>
            <a:r>
              <a:rPr lang="tr-TR" dirty="0">
                <a:solidFill>
                  <a:schemeClr val="bg1"/>
                </a:solidFill>
              </a:rPr>
              <a:t>Türk Vatandaşı olmak</a:t>
            </a:r>
          </a:p>
          <a:p>
            <a:pPr lvl="1"/>
            <a:r>
              <a:rPr lang="tr-TR" dirty="0">
                <a:solidFill>
                  <a:schemeClr val="bg1"/>
                </a:solidFill>
              </a:rPr>
              <a:t>Genel Not Ortalaması 2.00 ve üzeri olmak</a:t>
            </a:r>
          </a:p>
          <a:p>
            <a:pPr lvl="1"/>
            <a:r>
              <a:rPr lang="tr-TR" dirty="0">
                <a:solidFill>
                  <a:schemeClr val="bg1"/>
                </a:solidFill>
              </a:rPr>
              <a:t>Alttan dersi olmamak</a:t>
            </a:r>
          </a:p>
          <a:p>
            <a:pPr lvl="1"/>
            <a:r>
              <a:rPr lang="tr-TR" dirty="0">
                <a:solidFill>
                  <a:schemeClr val="bg1"/>
                </a:solidFill>
              </a:rPr>
              <a:t>Uzatmalı öğrenci olmamak</a:t>
            </a:r>
          </a:p>
          <a:p>
            <a:pPr marL="457200" indent="-457200">
              <a:buFont typeface="+mj-lt"/>
              <a:buAutoNum type="arabicPeriod"/>
            </a:pPr>
            <a:r>
              <a:rPr lang="tr-TR" dirty="0">
                <a:solidFill>
                  <a:schemeClr val="bg1"/>
                </a:solidFill>
              </a:rPr>
              <a:t>Kısmi Zamanlı (</a:t>
            </a:r>
            <a:r>
              <a:rPr lang="tr-TR" dirty="0" err="1">
                <a:solidFill>
                  <a:schemeClr val="bg1"/>
                </a:solidFill>
              </a:rPr>
              <a:t>Part</a:t>
            </a:r>
            <a:r>
              <a:rPr lang="tr-TR" dirty="0">
                <a:solidFill>
                  <a:schemeClr val="bg1"/>
                </a:solidFill>
              </a:rPr>
              <a:t>-Time) Çalışma Bursu</a:t>
            </a:r>
          </a:p>
          <a:p>
            <a:pPr marL="457200" indent="-457200">
              <a:buFont typeface="+mj-lt"/>
              <a:buAutoNum type="arabicPeriod"/>
            </a:pPr>
            <a:r>
              <a:rPr lang="tr-TR" dirty="0">
                <a:solidFill>
                  <a:schemeClr val="bg1"/>
                </a:solidFill>
              </a:rPr>
              <a:t>Yemek Bursu</a:t>
            </a:r>
          </a:p>
          <a:p>
            <a:pPr marL="457200" indent="-457200">
              <a:buFont typeface="+mj-lt"/>
              <a:buAutoNum type="arabicPeriod"/>
            </a:pPr>
            <a:r>
              <a:rPr lang="tr-TR" dirty="0">
                <a:solidFill>
                  <a:schemeClr val="bg1"/>
                </a:solidFill>
              </a:rPr>
              <a:t>Yaşayan </a:t>
            </a:r>
            <a:r>
              <a:rPr lang="tr-TR" dirty="0" err="1">
                <a:solidFill>
                  <a:schemeClr val="bg1"/>
                </a:solidFill>
              </a:rPr>
              <a:t>Kampüs’te</a:t>
            </a:r>
            <a:r>
              <a:rPr lang="tr-TR" dirty="0">
                <a:solidFill>
                  <a:schemeClr val="bg1"/>
                </a:solidFill>
              </a:rPr>
              <a:t> İş Olanakları</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599" y="2067484"/>
            <a:ext cx="4231673" cy="3241461"/>
          </a:xfrm>
          <a:prstGeom prst="rect">
            <a:avLst/>
          </a:prstGeom>
        </p:spPr>
      </p:pic>
    </p:spTree>
    <p:extLst>
      <p:ext uri="{BB962C8B-B14F-4D97-AF65-F5344CB8AC3E}">
        <p14:creationId xmlns:p14="http://schemas.microsoft.com/office/powerpoint/2010/main" val="295021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Staj yapabilir miyiz?</a:t>
            </a:r>
          </a:p>
        </p:txBody>
      </p:sp>
      <p:sp>
        <p:nvSpPr>
          <p:cNvPr id="3" name="İçerik Yer Tutucusu 4"/>
          <p:cNvSpPr txBox="1">
            <a:spLocks/>
          </p:cNvSpPr>
          <p:nvPr/>
        </p:nvSpPr>
        <p:spPr>
          <a:xfrm>
            <a:off x="1295401" y="1828800"/>
            <a:ext cx="6987988" cy="4260028"/>
          </a:xfrm>
          <a:prstGeom prst="rect">
            <a:avLst/>
          </a:prstGeom>
        </p:spPr>
        <p:txBody>
          <a:bodyPr rtlCol="0">
            <a:normAutofit fontScale="92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dirty="0">
                <a:solidFill>
                  <a:schemeClr val="bg1"/>
                </a:solidFill>
              </a:rPr>
              <a:t>Öğrencilerimiz;</a:t>
            </a:r>
          </a:p>
          <a:p>
            <a:pPr lvl="1"/>
            <a:r>
              <a:rPr lang="tr-TR" dirty="0">
                <a:solidFill>
                  <a:schemeClr val="bg1"/>
                </a:solidFill>
              </a:rPr>
              <a:t>İl belediyeleri ile nüfusu 100.000 ve üzerinde olan ilçe belediyeleri</a:t>
            </a:r>
          </a:p>
          <a:p>
            <a:pPr lvl="1"/>
            <a:r>
              <a:rPr lang="tr-TR" dirty="0">
                <a:solidFill>
                  <a:schemeClr val="bg1"/>
                </a:solidFill>
              </a:rPr>
              <a:t>Valilikler ve nüfusu 100.000 ve üzerinde olan ilçe kaymakamlıkları</a:t>
            </a:r>
          </a:p>
          <a:p>
            <a:pPr lvl="1"/>
            <a:r>
              <a:rPr lang="tr-TR" dirty="0">
                <a:solidFill>
                  <a:schemeClr val="bg1"/>
                </a:solidFill>
              </a:rPr>
              <a:t>Kamu kurumlarının il müdürlükleri (Nüfus müdürlüğü, Tarım il müdürlüğü vb.)</a:t>
            </a:r>
          </a:p>
          <a:p>
            <a:pPr lvl="1"/>
            <a:r>
              <a:rPr lang="tr-TR" dirty="0">
                <a:solidFill>
                  <a:schemeClr val="bg1"/>
                </a:solidFill>
              </a:rPr>
              <a:t>Bakanlıklar ve merkez teşkilat birimleri</a:t>
            </a:r>
          </a:p>
          <a:p>
            <a:pPr lvl="1"/>
            <a:r>
              <a:rPr lang="tr-TR" dirty="0">
                <a:solidFill>
                  <a:schemeClr val="bg1"/>
                </a:solidFill>
              </a:rPr>
              <a:t>Özel sektörde insan kaynakları birimi bulunan firmalarda</a:t>
            </a:r>
          </a:p>
          <a:p>
            <a:r>
              <a:rPr lang="tr-TR" dirty="0">
                <a:solidFill>
                  <a:schemeClr val="bg1"/>
                </a:solidFill>
              </a:rPr>
              <a:t>Mesleki Uygulamalar dersi kapsamında ya da gönüllü olarak staj yapabilirler.</a:t>
            </a:r>
          </a:p>
          <a:p>
            <a:r>
              <a:rPr lang="tr-TR" dirty="0">
                <a:solidFill>
                  <a:schemeClr val="bg1"/>
                </a:solidFill>
              </a:rPr>
              <a:t>Staj kapsamında sigorta üniversitemiz tarafından karşılanmaktadır.</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19" name="Resim 18" descr="http://ogrencikariyeri.com/haber/wp-content/uploads/2017/06/hm-reklam-ajansi-30-personel-alimi-yapiyor4578fb8b3ab4cacb8fcd-800x41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3389" y="3485512"/>
            <a:ext cx="3698118" cy="2238215"/>
          </a:xfrm>
          <a:prstGeom prst="rect">
            <a:avLst/>
          </a:prstGeom>
          <a:noFill/>
          <a:ln>
            <a:noFill/>
          </a:ln>
        </p:spPr>
      </p:pic>
      <p:pic>
        <p:nvPicPr>
          <p:cNvPr id="14" name="Resi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3389" y="1882995"/>
            <a:ext cx="3698118" cy="1602518"/>
          </a:xfrm>
          <a:prstGeom prst="rect">
            <a:avLst/>
          </a:prstGeom>
        </p:spPr>
      </p:pic>
    </p:spTree>
    <p:extLst>
      <p:ext uri="{BB962C8B-B14F-4D97-AF65-F5344CB8AC3E}">
        <p14:creationId xmlns:p14="http://schemas.microsoft.com/office/powerpoint/2010/main" val="400585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Çift </a:t>
            </a:r>
            <a:r>
              <a:rPr lang="tr-TR" dirty="0" err="1"/>
              <a:t>Anadal</a:t>
            </a:r>
            <a:r>
              <a:rPr lang="tr-TR" dirty="0"/>
              <a:t> (ÇAP)</a:t>
            </a:r>
          </a:p>
        </p:txBody>
      </p:sp>
      <p:sp>
        <p:nvSpPr>
          <p:cNvPr id="3" name="İçerik Yer Tutucusu 4"/>
          <p:cNvSpPr txBox="1">
            <a:spLocks/>
          </p:cNvSpPr>
          <p:nvPr/>
        </p:nvSpPr>
        <p:spPr>
          <a:xfrm>
            <a:off x="1295401" y="2093777"/>
            <a:ext cx="8042238" cy="4081112"/>
          </a:xfrm>
          <a:prstGeom prst="rect">
            <a:avLst/>
          </a:prstGeom>
        </p:spPr>
        <p:txBody>
          <a:bodyPr rtlCol="0">
            <a:normAutofit fontScale="92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dirty="0">
                <a:solidFill>
                  <a:schemeClr val="bg1"/>
                </a:solidFill>
              </a:rPr>
              <a:t>Çift Diploma imkanı!</a:t>
            </a:r>
          </a:p>
          <a:p>
            <a:r>
              <a:rPr lang="tr-TR" dirty="0">
                <a:solidFill>
                  <a:schemeClr val="bg1"/>
                </a:solidFill>
              </a:rPr>
              <a:t>Bölümümüz öğrencileri Maliye ve Uluslararası İlişkiler bölümlerinden seçtikleri birinde çift </a:t>
            </a:r>
            <a:r>
              <a:rPr lang="tr-TR" dirty="0" err="1">
                <a:solidFill>
                  <a:schemeClr val="bg1"/>
                </a:solidFill>
              </a:rPr>
              <a:t>anadal</a:t>
            </a:r>
            <a:r>
              <a:rPr lang="tr-TR" dirty="0">
                <a:solidFill>
                  <a:schemeClr val="bg1"/>
                </a:solidFill>
              </a:rPr>
              <a:t> programı kapsamında öğrenim görerek çift diploma ile mezun olma imkanına sahiptir.</a:t>
            </a:r>
          </a:p>
          <a:p>
            <a:r>
              <a:rPr lang="tr-TR" dirty="0">
                <a:solidFill>
                  <a:schemeClr val="bg1"/>
                </a:solidFill>
              </a:rPr>
              <a:t>ÇAP başvurusunda bulunabilmek için Öğrencinin;</a:t>
            </a:r>
          </a:p>
          <a:p>
            <a:pPr marL="777240" lvl="1" indent="-457200">
              <a:buFont typeface="+mj-lt"/>
              <a:buAutoNum type="arabicPeriod"/>
            </a:pPr>
            <a:r>
              <a:rPr lang="tr-TR" dirty="0" err="1">
                <a:solidFill>
                  <a:schemeClr val="bg1"/>
                </a:solidFill>
              </a:rPr>
              <a:t>Anadal</a:t>
            </a:r>
            <a:r>
              <a:rPr lang="tr-TR" dirty="0">
                <a:solidFill>
                  <a:schemeClr val="bg1"/>
                </a:solidFill>
              </a:rPr>
              <a:t> diploma programında bulunduğu döneme kadar tüm derslerini almış ve başarmış olması,</a:t>
            </a:r>
          </a:p>
          <a:p>
            <a:pPr marL="777240" lvl="1" indent="-457200">
              <a:buFont typeface="+mj-lt"/>
              <a:buAutoNum type="arabicPeriod"/>
            </a:pPr>
            <a:r>
              <a:rPr lang="tr-TR" dirty="0">
                <a:solidFill>
                  <a:schemeClr val="bg1"/>
                </a:solidFill>
              </a:rPr>
              <a:t>Genel ağırlıklı not ortalamasının en az 3.00 olması gerekir. Ortalama hesabı sırasında başvuru yapılan yarıyıl itibarı ile üst yarıyıldan alınmış derslerin başarı durumuna bakılmaz ve bunlar genel not ortalaması hesabına katılmaz.</a:t>
            </a:r>
          </a:p>
          <a:p>
            <a:pPr marL="777240" lvl="1" indent="-457200">
              <a:buFont typeface="+mj-lt"/>
              <a:buAutoNum type="arabicPeriod"/>
            </a:pPr>
            <a:r>
              <a:rPr lang="tr-TR" dirty="0" err="1">
                <a:solidFill>
                  <a:schemeClr val="bg1"/>
                </a:solidFill>
              </a:rPr>
              <a:t>Anadal</a:t>
            </a:r>
            <a:r>
              <a:rPr lang="tr-TR" dirty="0">
                <a:solidFill>
                  <a:schemeClr val="bg1"/>
                </a:solidFill>
              </a:rPr>
              <a:t> diploma programının ilgili sınıfında başarı sıralaması itibari ile en üst %20’sinde bulunması gerekir.</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7" name="Resim 6" descr="http://mimarlik.yeditepe.edu.tr/sites/default/files/cift_diplom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5103" y="2801183"/>
            <a:ext cx="2954869" cy="2004357"/>
          </a:xfrm>
          <a:prstGeom prst="ellipse">
            <a:avLst/>
          </a:prstGeom>
          <a:ln>
            <a:noFill/>
          </a:ln>
          <a:effectLst>
            <a:softEdge rad="112500"/>
          </a:effectLst>
        </p:spPr>
      </p:pic>
    </p:spTree>
    <p:extLst>
      <p:ext uri="{BB962C8B-B14F-4D97-AF65-F5344CB8AC3E}">
        <p14:creationId xmlns:p14="http://schemas.microsoft.com/office/powerpoint/2010/main" val="9835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err="1"/>
              <a:t>Yandal</a:t>
            </a:r>
            <a:endParaRPr lang="tr-TR" dirty="0"/>
          </a:p>
        </p:txBody>
      </p:sp>
      <p:sp>
        <p:nvSpPr>
          <p:cNvPr id="3" name="İçerik Yer Tutucusu 4"/>
          <p:cNvSpPr txBox="1">
            <a:spLocks/>
          </p:cNvSpPr>
          <p:nvPr/>
        </p:nvSpPr>
        <p:spPr>
          <a:xfrm>
            <a:off x="1295400" y="1828800"/>
            <a:ext cx="9559289" cy="4343400"/>
          </a:xfrm>
          <a:prstGeom prst="rect">
            <a:avLst/>
          </a:prstGeom>
        </p:spPr>
        <p:txBody>
          <a:bodyPr rtlCol="0">
            <a:normAutofit fontScale="92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dirty="0">
                <a:solidFill>
                  <a:schemeClr val="bg1"/>
                </a:solidFill>
              </a:rPr>
              <a:t>Dilediğiniz bir bölümden ek dersler alarak kendinizi geliştirme imkanı!</a:t>
            </a:r>
          </a:p>
          <a:p>
            <a:r>
              <a:rPr lang="tr-TR" dirty="0">
                <a:solidFill>
                  <a:schemeClr val="bg1"/>
                </a:solidFill>
              </a:rPr>
              <a:t>İş hayatında kullanabileceğiniz </a:t>
            </a:r>
            <a:r>
              <a:rPr lang="tr-TR" dirty="0" err="1">
                <a:solidFill>
                  <a:schemeClr val="bg1"/>
                </a:solidFill>
              </a:rPr>
              <a:t>Yandal</a:t>
            </a:r>
            <a:r>
              <a:rPr lang="tr-TR" dirty="0">
                <a:solidFill>
                  <a:schemeClr val="bg1"/>
                </a:solidFill>
              </a:rPr>
              <a:t> Sertifikası</a:t>
            </a:r>
          </a:p>
          <a:p>
            <a:r>
              <a:rPr lang="tr-TR" dirty="0">
                <a:solidFill>
                  <a:schemeClr val="bg1"/>
                </a:solidFill>
              </a:rPr>
              <a:t>2018-2019 Öğretim döneminde Türk-İslam Sanatları, İşletme Analizleri ve Stratejik Yönetim, İnsan Kaynakları, Yeni Medya ve Sistem Analistliği gibi </a:t>
            </a:r>
            <a:r>
              <a:rPr lang="tr-TR" dirty="0" err="1">
                <a:solidFill>
                  <a:schemeClr val="bg1"/>
                </a:solidFill>
              </a:rPr>
              <a:t>yandal</a:t>
            </a:r>
            <a:r>
              <a:rPr lang="tr-TR" dirty="0">
                <a:solidFill>
                  <a:schemeClr val="bg1"/>
                </a:solidFill>
              </a:rPr>
              <a:t> programları açılmıştır. </a:t>
            </a:r>
            <a:r>
              <a:rPr lang="tr-TR" dirty="0" err="1">
                <a:solidFill>
                  <a:schemeClr val="bg1"/>
                </a:solidFill>
              </a:rPr>
              <a:t>Yandal</a:t>
            </a:r>
            <a:r>
              <a:rPr lang="tr-TR" dirty="0">
                <a:solidFill>
                  <a:schemeClr val="bg1"/>
                </a:solidFill>
              </a:rPr>
              <a:t> kapsamında derslerini başarıyla tamamlayan öğrencilere sertifika verilmektedir. </a:t>
            </a:r>
          </a:p>
          <a:p>
            <a:r>
              <a:rPr lang="tr-TR" dirty="0" err="1">
                <a:solidFill>
                  <a:schemeClr val="bg1"/>
                </a:solidFill>
              </a:rPr>
              <a:t>Yandal</a:t>
            </a:r>
            <a:r>
              <a:rPr lang="tr-TR" dirty="0">
                <a:solidFill>
                  <a:schemeClr val="bg1"/>
                </a:solidFill>
              </a:rPr>
              <a:t> programına başvuru süreci ve gereklilikleri şu şekildedir:</a:t>
            </a:r>
          </a:p>
          <a:p>
            <a:pPr marL="1051560" lvl="2" indent="-457200">
              <a:buFont typeface="+mj-lt"/>
              <a:buAutoNum type="arabicPeriod"/>
            </a:pPr>
            <a:r>
              <a:rPr lang="tr-TR" dirty="0" err="1">
                <a:solidFill>
                  <a:schemeClr val="bg1"/>
                </a:solidFill>
              </a:rPr>
              <a:t>Yandal</a:t>
            </a:r>
            <a:r>
              <a:rPr lang="tr-TR" dirty="0">
                <a:solidFill>
                  <a:schemeClr val="bg1"/>
                </a:solidFill>
              </a:rPr>
              <a:t> programına başvuru, öğrencinin </a:t>
            </a:r>
            <a:r>
              <a:rPr lang="tr-TR" dirty="0" err="1">
                <a:solidFill>
                  <a:schemeClr val="bg1"/>
                </a:solidFill>
              </a:rPr>
              <a:t>anadal</a:t>
            </a:r>
            <a:r>
              <a:rPr lang="tr-TR" dirty="0">
                <a:solidFill>
                  <a:schemeClr val="bg1"/>
                </a:solidFill>
              </a:rPr>
              <a:t> lisans programına kayıt yaptırdığı ilk yarıyılından itibaren en erken aktif üçüncü ve en geç aktif beşinci yarıyılın başında olabilir.  </a:t>
            </a:r>
          </a:p>
          <a:p>
            <a:pPr marL="1051560" lvl="2" indent="-457200">
              <a:buFont typeface="+mj-lt"/>
              <a:buAutoNum type="arabicPeriod"/>
            </a:pPr>
            <a:r>
              <a:rPr lang="tr-TR" dirty="0">
                <a:solidFill>
                  <a:schemeClr val="bg1"/>
                </a:solidFill>
              </a:rPr>
              <a:t>Öğrencinin </a:t>
            </a:r>
            <a:r>
              <a:rPr lang="tr-TR" dirty="0" err="1">
                <a:solidFill>
                  <a:schemeClr val="bg1"/>
                </a:solidFill>
              </a:rPr>
              <a:t>yandal</a:t>
            </a:r>
            <a:r>
              <a:rPr lang="tr-TR" dirty="0">
                <a:solidFill>
                  <a:schemeClr val="bg1"/>
                </a:solidFill>
              </a:rPr>
              <a:t> programına başvurabilmesi için bulunduğu döneme kadar ders planındaki tüm dersleri almış ve başarmış olması ve genel ağırlıklı not ortalamasının en az 3.00 olması gerekir.</a:t>
            </a:r>
          </a:p>
          <a:p>
            <a:pPr marL="1051560" lvl="2" indent="-457200">
              <a:buFont typeface="+mj-lt"/>
              <a:buAutoNum type="arabicPeriod"/>
            </a:pPr>
            <a:r>
              <a:rPr lang="tr-TR" dirty="0" err="1">
                <a:solidFill>
                  <a:schemeClr val="bg1"/>
                </a:solidFill>
              </a:rPr>
              <a:t>Yandal</a:t>
            </a:r>
            <a:r>
              <a:rPr lang="tr-TR" dirty="0">
                <a:solidFill>
                  <a:schemeClr val="bg1"/>
                </a:solidFill>
              </a:rPr>
              <a:t> programında alınacak dersleri ilgili bölüm belirlemektedir.</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spTree>
    <p:extLst>
      <p:ext uri="{BB962C8B-B14F-4D97-AF65-F5344CB8AC3E}">
        <p14:creationId xmlns:p14="http://schemas.microsoft.com/office/powerpoint/2010/main" val="150516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ERASMUS, Farabi, Mevlana</a:t>
            </a:r>
          </a:p>
        </p:txBody>
      </p:sp>
      <p:sp>
        <p:nvSpPr>
          <p:cNvPr id="3" name="İçerik Yer Tutucusu 4"/>
          <p:cNvSpPr txBox="1">
            <a:spLocks/>
          </p:cNvSpPr>
          <p:nvPr/>
        </p:nvSpPr>
        <p:spPr>
          <a:xfrm>
            <a:off x="1295400" y="1637124"/>
            <a:ext cx="6536167" cy="4343400"/>
          </a:xfrm>
          <a:prstGeom prst="rect">
            <a:avLst/>
          </a:prstGeom>
        </p:spPr>
        <p:txBody>
          <a:bodyPr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dirty="0" err="1">
                <a:solidFill>
                  <a:schemeClr val="bg1"/>
                </a:solidFill>
              </a:rPr>
              <a:t>Erasmus</a:t>
            </a:r>
            <a:r>
              <a:rPr lang="tr-TR" dirty="0">
                <a:solidFill>
                  <a:schemeClr val="bg1"/>
                </a:solidFill>
              </a:rPr>
              <a:t> öğrenci değişim programlarının bir parçası olarak iki farklı yoldan yurtdışına çıkabilirsiniz:</a:t>
            </a:r>
          </a:p>
          <a:p>
            <a:pPr marL="731520" lvl="1" indent="-457200">
              <a:buFont typeface="+mj-lt"/>
              <a:buAutoNum type="arabicPeriod"/>
            </a:pPr>
            <a:r>
              <a:rPr lang="tr-TR" dirty="0">
                <a:solidFill>
                  <a:schemeClr val="bg1"/>
                </a:solidFill>
              </a:rPr>
              <a:t>Bir Avrupa üniversitesinde eğitim alarak</a:t>
            </a:r>
          </a:p>
          <a:p>
            <a:pPr marL="731520" lvl="1" indent="-457200">
              <a:buFont typeface="+mj-lt"/>
              <a:buAutoNum type="arabicPeriod"/>
            </a:pPr>
            <a:r>
              <a:rPr lang="tr-TR" dirty="0">
                <a:solidFill>
                  <a:schemeClr val="bg1"/>
                </a:solidFill>
              </a:rPr>
              <a:t>Avrupa’da faaliyet gösteren bir şirkette staj yaparak</a:t>
            </a:r>
          </a:p>
          <a:p>
            <a:endParaRPr lang="tr-TR" dirty="0">
              <a:solidFill>
                <a:schemeClr val="bg1"/>
              </a:solidFill>
            </a:endParaRPr>
          </a:p>
          <a:p>
            <a:pPr marL="457200" indent="-457200">
              <a:buFont typeface="+mj-lt"/>
              <a:buAutoNum type="arabicPeriod"/>
            </a:pPr>
            <a:endParaRPr lang="tr-TR" dirty="0">
              <a:solidFill>
                <a:schemeClr val="bg1"/>
              </a:solidFill>
            </a:endParaRPr>
          </a:p>
          <a:p>
            <a:pPr marL="0" indent="0">
              <a:buNone/>
            </a:pPr>
            <a:endParaRPr lang="tr-TR" dirty="0">
              <a:solidFill>
                <a:schemeClr val="bg1"/>
              </a:solidFill>
            </a:endParaRP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6" name="Resim 5"/>
          <p:cNvPicPr/>
          <p:nvPr/>
        </p:nvPicPr>
        <p:blipFill>
          <a:blip r:embed="rId4" cstate="print">
            <a:extLst>
              <a:ext uri="{28A0092B-C50C-407E-A947-70E740481C1C}">
                <a14:useLocalDpi xmlns:a14="http://schemas.microsoft.com/office/drawing/2010/main" val="0"/>
              </a:ext>
            </a:extLst>
          </a:blip>
          <a:stretch>
            <a:fillRect/>
          </a:stretch>
        </p:blipFill>
        <p:spPr>
          <a:xfrm>
            <a:off x="9196388" y="1565435"/>
            <a:ext cx="2837236" cy="2041879"/>
          </a:xfrm>
          <a:prstGeom prst="rect">
            <a:avLst/>
          </a:prstGeom>
        </p:spPr>
      </p:pic>
      <p:pic>
        <p:nvPicPr>
          <p:cNvPr id="7" name="Resim 6"/>
          <p:cNvPicPr/>
          <p:nvPr/>
        </p:nvPicPr>
        <p:blipFill>
          <a:blip r:embed="rId5">
            <a:extLst>
              <a:ext uri="{28A0092B-C50C-407E-A947-70E740481C1C}">
                <a14:useLocalDpi xmlns:a14="http://schemas.microsoft.com/office/drawing/2010/main" val="0"/>
              </a:ext>
            </a:extLst>
          </a:blip>
          <a:stretch>
            <a:fillRect/>
          </a:stretch>
        </p:blipFill>
        <p:spPr>
          <a:xfrm>
            <a:off x="8472040" y="3053238"/>
            <a:ext cx="2424560" cy="1655053"/>
          </a:xfrm>
          <a:prstGeom prst="rect">
            <a:avLst/>
          </a:prstGeom>
        </p:spPr>
      </p:pic>
      <p:pic>
        <p:nvPicPr>
          <p:cNvPr id="8" name="Resim 7" descr="https://farabi.mcbu.edu.tr/db_images/slider/img_slider_4418_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2874" y="4446999"/>
            <a:ext cx="2190750" cy="1533525"/>
          </a:xfrm>
          <a:prstGeom prst="rect">
            <a:avLst/>
          </a:prstGeom>
          <a:noFill/>
          <a:ln>
            <a:noFill/>
          </a:ln>
        </p:spPr>
      </p:pic>
      <p:graphicFrame>
        <p:nvGraphicFramePr>
          <p:cNvPr id="9" name="Tablo 8"/>
          <p:cNvGraphicFramePr>
            <a:graphicFrameLocks noGrp="1"/>
          </p:cNvGraphicFramePr>
          <p:nvPr>
            <p:extLst>
              <p:ext uri="{D42A27DB-BD31-4B8C-83A1-F6EECF244321}">
                <p14:modId xmlns:p14="http://schemas.microsoft.com/office/powerpoint/2010/main" val="800161398"/>
              </p:ext>
            </p:extLst>
          </p:nvPr>
        </p:nvGraphicFramePr>
        <p:xfrm>
          <a:off x="1520202" y="3781918"/>
          <a:ext cx="5472270" cy="2487313"/>
        </p:xfrm>
        <a:graphic>
          <a:graphicData uri="http://schemas.openxmlformats.org/drawingml/2006/table">
            <a:tbl>
              <a:tblPr firstRow="1" firstCol="1" bandRow="1">
                <a:tableStyleId>{C4B1156A-380E-4F78-BDF5-A606A8083BF9}</a:tableStyleId>
              </a:tblPr>
              <a:tblGrid>
                <a:gridCol w="1185890">
                  <a:extLst>
                    <a:ext uri="{9D8B030D-6E8A-4147-A177-3AD203B41FA5}">
                      <a16:colId xmlns:a16="http://schemas.microsoft.com/office/drawing/2014/main" val="20000"/>
                    </a:ext>
                  </a:extLst>
                </a:gridCol>
                <a:gridCol w="2503614">
                  <a:extLst>
                    <a:ext uri="{9D8B030D-6E8A-4147-A177-3AD203B41FA5}">
                      <a16:colId xmlns:a16="http://schemas.microsoft.com/office/drawing/2014/main" val="20001"/>
                    </a:ext>
                  </a:extLst>
                </a:gridCol>
                <a:gridCol w="856913">
                  <a:extLst>
                    <a:ext uri="{9D8B030D-6E8A-4147-A177-3AD203B41FA5}">
                      <a16:colId xmlns:a16="http://schemas.microsoft.com/office/drawing/2014/main" val="20002"/>
                    </a:ext>
                  </a:extLst>
                </a:gridCol>
                <a:gridCol w="925853">
                  <a:extLst>
                    <a:ext uri="{9D8B030D-6E8A-4147-A177-3AD203B41FA5}">
                      <a16:colId xmlns:a16="http://schemas.microsoft.com/office/drawing/2014/main" val="20003"/>
                    </a:ext>
                  </a:extLst>
                </a:gridCol>
              </a:tblGrid>
              <a:tr h="653761">
                <a:tc>
                  <a:txBody>
                    <a:bodyPr/>
                    <a:lstStyle/>
                    <a:p>
                      <a:pPr algn="ctr">
                        <a:spcBef>
                          <a:spcPts val="200"/>
                        </a:spcBef>
                        <a:spcAft>
                          <a:spcPts val="200"/>
                        </a:spcAft>
                      </a:pPr>
                      <a:r>
                        <a:rPr lang="tr-TR" sz="1100" dirty="0">
                          <a:effectLst/>
                        </a:rPr>
                        <a:t>Ülke Grupları</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tr-TR" sz="1100" dirty="0">
                          <a:effectLst/>
                        </a:rPr>
                        <a:t>Hareketlilikte Misafir Olunan Ülkeler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tr-TR" sz="1100">
                          <a:effectLst/>
                        </a:rPr>
                        <a:t>Aylık Hibe Öğrenim (Avro)</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tr-TR" sz="1100">
                          <a:effectLst/>
                        </a:rPr>
                        <a:t>Aylık Hibe</a:t>
                      </a:r>
                      <a:endParaRPr lang="tr-TR" sz="1000">
                        <a:effectLst/>
                      </a:endParaRPr>
                    </a:p>
                    <a:p>
                      <a:pPr algn="ctr">
                        <a:spcBef>
                          <a:spcPts val="200"/>
                        </a:spcBef>
                        <a:spcAft>
                          <a:spcPts val="200"/>
                        </a:spcAft>
                      </a:pPr>
                      <a:r>
                        <a:rPr lang="tr-TR" sz="1100">
                          <a:effectLst/>
                        </a:rPr>
                        <a:t>Staj</a:t>
                      </a:r>
                      <a:endParaRPr lang="tr-TR" sz="1000">
                        <a:effectLst/>
                      </a:endParaRPr>
                    </a:p>
                    <a:p>
                      <a:pPr algn="ctr">
                        <a:spcBef>
                          <a:spcPts val="200"/>
                        </a:spcBef>
                        <a:spcAft>
                          <a:spcPts val="200"/>
                        </a:spcAft>
                      </a:pPr>
                      <a:r>
                        <a:rPr lang="tr-TR" sz="1100">
                          <a:effectLst/>
                        </a:rPr>
                        <a:t>(Avro)</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916776">
                <a:tc>
                  <a:txBody>
                    <a:bodyPr/>
                    <a:lstStyle/>
                    <a:p>
                      <a:pPr algn="l">
                        <a:spcBef>
                          <a:spcPts val="200"/>
                        </a:spcBef>
                        <a:spcAft>
                          <a:spcPts val="200"/>
                        </a:spcAft>
                      </a:pPr>
                      <a:r>
                        <a:rPr lang="tr-TR" sz="1000">
                          <a:effectLst/>
                        </a:rPr>
                        <a:t>1. ve 2. Grup Program Ülkeleri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200"/>
                        </a:spcBef>
                        <a:spcAft>
                          <a:spcPts val="200"/>
                        </a:spcAft>
                      </a:pPr>
                      <a:r>
                        <a:rPr lang="tr-TR" sz="1000">
                          <a:effectLst/>
                        </a:rPr>
                        <a:t>Birleşik Krallık, Danimarka, Finlandiya, İrlanda, İsveç, İzlanda, Lihtenştayn, Lüksemburg, Norveç, Almanya, Avusturya, Belçika, Fransa, Güney Kıbrıs, Hollanda, İspanya, İtalya, Malta, Portekiz, Yunanistan.</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tr-TR" sz="1000">
                          <a:effectLst/>
                        </a:rPr>
                        <a:t>500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tr-TR" sz="1000">
                          <a:effectLst/>
                        </a:rPr>
                        <a:t>600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916776">
                <a:tc>
                  <a:txBody>
                    <a:bodyPr/>
                    <a:lstStyle/>
                    <a:p>
                      <a:pPr algn="l">
                        <a:spcBef>
                          <a:spcPts val="200"/>
                        </a:spcBef>
                        <a:spcAft>
                          <a:spcPts val="200"/>
                        </a:spcAft>
                      </a:pPr>
                      <a:r>
                        <a:rPr lang="tr-TR" sz="1000">
                          <a:effectLst/>
                        </a:rPr>
                        <a:t>3. Grup Program Ülkeleri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Bef>
                          <a:spcPts val="200"/>
                        </a:spcBef>
                        <a:spcAft>
                          <a:spcPts val="200"/>
                        </a:spcAft>
                      </a:pPr>
                      <a:r>
                        <a:rPr lang="tr-TR" sz="1000" dirty="0">
                          <a:effectLst/>
                        </a:rPr>
                        <a:t>Bulgaristan, Çek Cumhuriyeti, Estonya, Hırvatistan, Letonya, Litvanya, Macaristan, Makedonya, Polonya, Romanya, Sırbistan, Slovakya, Slovenya, Türkiye.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tr-TR" sz="1000">
                          <a:effectLst/>
                        </a:rPr>
                        <a:t>300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200"/>
                        </a:spcAft>
                      </a:pPr>
                      <a:r>
                        <a:rPr lang="tr-TR" sz="1000" dirty="0">
                          <a:effectLst/>
                        </a:rPr>
                        <a:t>400</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438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ERASMUS, Farabi, Mevlana</a:t>
            </a:r>
          </a:p>
        </p:txBody>
      </p:sp>
      <p:sp>
        <p:nvSpPr>
          <p:cNvPr id="3" name="İçerik Yer Tutucusu 4"/>
          <p:cNvSpPr txBox="1">
            <a:spLocks/>
          </p:cNvSpPr>
          <p:nvPr/>
        </p:nvSpPr>
        <p:spPr>
          <a:xfrm>
            <a:off x="1295400" y="1637124"/>
            <a:ext cx="6536167" cy="4343400"/>
          </a:xfrm>
          <a:prstGeom prst="rect">
            <a:avLst/>
          </a:prstGeom>
        </p:spPr>
        <p:txBody>
          <a:bodyPr rtlCol="0">
            <a:normAutofit lnSpcReduction="1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dirty="0">
                <a:solidFill>
                  <a:schemeClr val="bg1"/>
                </a:solidFill>
              </a:rPr>
              <a:t>Genel Not Ortalaması 2.50 ve üzeri olmak</a:t>
            </a:r>
          </a:p>
          <a:p>
            <a:r>
              <a:rPr lang="tr-TR" dirty="0">
                <a:solidFill>
                  <a:schemeClr val="bg1"/>
                </a:solidFill>
              </a:rPr>
              <a:t>Yapılacak Yabancı Dil Sınavından en az 50 puan almak</a:t>
            </a:r>
          </a:p>
          <a:p>
            <a:pPr marL="0" indent="0">
              <a:buNone/>
            </a:pPr>
            <a:endParaRPr lang="tr-TR" dirty="0">
              <a:solidFill>
                <a:schemeClr val="bg1"/>
              </a:solidFill>
            </a:endParaRPr>
          </a:p>
          <a:p>
            <a:r>
              <a:rPr lang="tr-TR" dirty="0">
                <a:solidFill>
                  <a:schemeClr val="bg1"/>
                </a:solidFill>
              </a:rPr>
              <a:t>Farabi Programı Kapsamında</a:t>
            </a:r>
          </a:p>
          <a:p>
            <a:pPr lvl="1"/>
            <a:r>
              <a:rPr lang="tr-TR" dirty="0">
                <a:solidFill>
                  <a:schemeClr val="bg1"/>
                </a:solidFill>
              </a:rPr>
              <a:t>Türkiye içinde bir üniversitede 1 ya da 2 dönem</a:t>
            </a:r>
          </a:p>
          <a:p>
            <a:pPr lvl="1"/>
            <a:r>
              <a:rPr lang="tr-TR" dirty="0">
                <a:solidFill>
                  <a:schemeClr val="bg1"/>
                </a:solidFill>
              </a:rPr>
              <a:t>Aylık 600 TL Burs</a:t>
            </a:r>
          </a:p>
          <a:p>
            <a:r>
              <a:rPr lang="tr-TR" dirty="0">
                <a:solidFill>
                  <a:schemeClr val="bg1"/>
                </a:solidFill>
              </a:rPr>
              <a:t>Mevlana Programı Kapsamında</a:t>
            </a:r>
          </a:p>
          <a:p>
            <a:pPr lvl="1"/>
            <a:r>
              <a:rPr lang="tr-TR" dirty="0">
                <a:solidFill>
                  <a:schemeClr val="bg1"/>
                </a:solidFill>
              </a:rPr>
              <a:t>Burs miktarları her yıl komisyon tarafından belirlenir.</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6" name="Resim 5"/>
          <p:cNvPicPr/>
          <p:nvPr/>
        </p:nvPicPr>
        <p:blipFill>
          <a:blip r:embed="rId4" cstate="print">
            <a:extLst>
              <a:ext uri="{28A0092B-C50C-407E-A947-70E740481C1C}">
                <a14:useLocalDpi xmlns:a14="http://schemas.microsoft.com/office/drawing/2010/main" val="0"/>
              </a:ext>
            </a:extLst>
          </a:blip>
          <a:stretch>
            <a:fillRect/>
          </a:stretch>
        </p:blipFill>
        <p:spPr>
          <a:xfrm>
            <a:off x="9196388" y="1565435"/>
            <a:ext cx="2837236" cy="2041879"/>
          </a:xfrm>
          <a:prstGeom prst="rect">
            <a:avLst/>
          </a:prstGeom>
        </p:spPr>
      </p:pic>
      <p:pic>
        <p:nvPicPr>
          <p:cNvPr id="7" name="Resim 6"/>
          <p:cNvPicPr/>
          <p:nvPr/>
        </p:nvPicPr>
        <p:blipFill>
          <a:blip r:embed="rId5">
            <a:extLst>
              <a:ext uri="{28A0092B-C50C-407E-A947-70E740481C1C}">
                <a14:useLocalDpi xmlns:a14="http://schemas.microsoft.com/office/drawing/2010/main" val="0"/>
              </a:ext>
            </a:extLst>
          </a:blip>
          <a:stretch>
            <a:fillRect/>
          </a:stretch>
        </p:blipFill>
        <p:spPr>
          <a:xfrm>
            <a:off x="8472040" y="3053238"/>
            <a:ext cx="2424560" cy="1655053"/>
          </a:xfrm>
          <a:prstGeom prst="rect">
            <a:avLst/>
          </a:prstGeom>
        </p:spPr>
      </p:pic>
      <p:pic>
        <p:nvPicPr>
          <p:cNvPr id="8" name="Resim 7" descr="https://farabi.mcbu.edu.tr/db_images/slider/img_slider_4418_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2874" y="4446999"/>
            <a:ext cx="2190750" cy="1533525"/>
          </a:xfrm>
          <a:prstGeom prst="rect">
            <a:avLst/>
          </a:prstGeom>
          <a:noFill/>
          <a:ln>
            <a:noFill/>
          </a:ln>
        </p:spPr>
      </p:pic>
    </p:spTree>
    <p:extLst>
      <p:ext uri="{BB962C8B-B14F-4D97-AF65-F5344CB8AC3E}">
        <p14:creationId xmlns:p14="http://schemas.microsoft.com/office/powerpoint/2010/main" val="78443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r>
              <a:rPr lang="tr-TR" sz="2800" dirty="0"/>
              <a:t>Notlar nasıl olacak? AA, BA, FF bunlar nedir?</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o 4"/>
          <p:cNvGraphicFramePr>
            <a:graphicFrameLocks noGrp="1"/>
          </p:cNvGraphicFramePr>
          <p:nvPr>
            <p:extLst>
              <p:ext uri="{D42A27DB-BD31-4B8C-83A1-F6EECF244321}">
                <p14:modId xmlns:p14="http://schemas.microsoft.com/office/powerpoint/2010/main" val="2018412253"/>
              </p:ext>
            </p:extLst>
          </p:nvPr>
        </p:nvGraphicFramePr>
        <p:xfrm>
          <a:off x="1568652" y="1767593"/>
          <a:ext cx="9054695" cy="4316852"/>
        </p:xfrm>
        <a:graphic>
          <a:graphicData uri="http://schemas.openxmlformats.org/drawingml/2006/table">
            <a:tbl>
              <a:tblPr>
                <a:tableStyleId>{9DCAF9ED-07DC-4A11-8D7F-57B35C25682E}</a:tableStyleId>
              </a:tblPr>
              <a:tblGrid>
                <a:gridCol w="3133900">
                  <a:extLst>
                    <a:ext uri="{9D8B030D-6E8A-4147-A177-3AD203B41FA5}">
                      <a16:colId xmlns:a16="http://schemas.microsoft.com/office/drawing/2014/main" val="20000"/>
                    </a:ext>
                  </a:extLst>
                </a:gridCol>
                <a:gridCol w="2616167">
                  <a:extLst>
                    <a:ext uri="{9D8B030D-6E8A-4147-A177-3AD203B41FA5}">
                      <a16:colId xmlns:a16="http://schemas.microsoft.com/office/drawing/2014/main" val="20001"/>
                    </a:ext>
                  </a:extLst>
                </a:gridCol>
                <a:gridCol w="1652314">
                  <a:extLst>
                    <a:ext uri="{9D8B030D-6E8A-4147-A177-3AD203B41FA5}">
                      <a16:colId xmlns:a16="http://schemas.microsoft.com/office/drawing/2014/main" val="20002"/>
                    </a:ext>
                  </a:extLst>
                </a:gridCol>
                <a:gridCol w="1652314">
                  <a:extLst>
                    <a:ext uri="{9D8B030D-6E8A-4147-A177-3AD203B41FA5}">
                      <a16:colId xmlns:a16="http://schemas.microsoft.com/office/drawing/2014/main" val="20003"/>
                    </a:ext>
                  </a:extLst>
                </a:gridCol>
              </a:tblGrid>
              <a:tr h="509919">
                <a:tc>
                  <a:txBody>
                    <a:bodyPr/>
                    <a:lstStyle/>
                    <a:p>
                      <a:pPr algn="ctr" fontAlgn="ctr"/>
                      <a:r>
                        <a:rPr lang="tr-TR" sz="2000" b="1" u="sng" strike="noStrike" dirty="0">
                          <a:effectLst/>
                        </a:rPr>
                        <a:t>Başarı Derecesi</a:t>
                      </a:r>
                      <a:endParaRPr lang="tr-TR" sz="20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tr-TR" sz="2000" b="1" u="sng" strike="noStrike" dirty="0">
                          <a:effectLst/>
                        </a:rPr>
                        <a:t>Başarı Notu</a:t>
                      </a:r>
                      <a:endParaRPr lang="tr-TR" sz="20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tr-TR" sz="2000" b="1" u="sng" strike="noStrike" dirty="0">
                          <a:effectLst/>
                        </a:rPr>
                        <a:t>Katsayı</a:t>
                      </a:r>
                      <a:endParaRPr lang="tr-TR" sz="20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tr-TR" sz="2000" b="1" u="sng" strike="noStrike" dirty="0">
                          <a:effectLst/>
                        </a:rPr>
                        <a:t>Puanı</a:t>
                      </a:r>
                      <a:endParaRPr lang="tr-TR" sz="20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0"/>
                  </a:ext>
                </a:extLst>
              </a:tr>
              <a:tr h="292841">
                <a:tc>
                  <a:txBody>
                    <a:bodyPr/>
                    <a:lstStyle/>
                    <a:p>
                      <a:pPr algn="just" fontAlgn="ctr"/>
                      <a:r>
                        <a:rPr lang="tr-TR" sz="1600" b="1" u="none" strike="noStrike" dirty="0">
                          <a:effectLst/>
                        </a:rPr>
                        <a:t>Pekiyi</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AA</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4.00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90-100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292841">
                <a:tc>
                  <a:txBody>
                    <a:bodyPr/>
                    <a:lstStyle/>
                    <a:p>
                      <a:pPr algn="just" fontAlgn="ctr"/>
                      <a:r>
                        <a:rPr lang="tr-TR" sz="1600" b="1" u="none" strike="noStrike" dirty="0">
                          <a:effectLst/>
                        </a:rPr>
                        <a:t>İyi-Pekiyi</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BA</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3.50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85-89</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92841">
                <a:tc>
                  <a:txBody>
                    <a:bodyPr/>
                    <a:lstStyle/>
                    <a:p>
                      <a:pPr algn="just" fontAlgn="ctr"/>
                      <a:r>
                        <a:rPr lang="tr-TR" sz="1600" b="1" u="none" strike="noStrike" dirty="0">
                          <a:effectLst/>
                        </a:rPr>
                        <a:t>İyi</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BB</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3.00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a:effectLst/>
                        </a:rPr>
                        <a:t>80-84</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292841">
                <a:tc>
                  <a:txBody>
                    <a:bodyPr/>
                    <a:lstStyle/>
                    <a:p>
                      <a:pPr algn="just" fontAlgn="ctr"/>
                      <a:r>
                        <a:rPr lang="tr-TR" sz="1600" b="1" u="none" strike="noStrike" dirty="0">
                          <a:effectLst/>
                        </a:rPr>
                        <a:t>Orta-İyi</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CB</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2.50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a:effectLst/>
                        </a:rPr>
                        <a:t>75-79</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92841">
                <a:tc>
                  <a:txBody>
                    <a:bodyPr/>
                    <a:lstStyle/>
                    <a:p>
                      <a:pPr algn="just" fontAlgn="ctr"/>
                      <a:r>
                        <a:rPr lang="tr-TR" sz="1600" b="1" u="none" strike="noStrike" dirty="0">
                          <a:effectLst/>
                        </a:rPr>
                        <a:t>Orta</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CC</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2.00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a:effectLst/>
                        </a:rPr>
                        <a:t>65-74</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292841">
                <a:tc>
                  <a:txBody>
                    <a:bodyPr/>
                    <a:lstStyle/>
                    <a:p>
                      <a:pPr algn="just" fontAlgn="ctr"/>
                      <a:r>
                        <a:rPr lang="tr-TR" sz="1600" b="1" u="none" strike="noStrike" dirty="0">
                          <a:effectLst/>
                        </a:rPr>
                        <a:t>Zayıf-Orta</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DC</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1.50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a:effectLst/>
                        </a:rPr>
                        <a:t>58-64</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92841">
                <a:tc>
                  <a:txBody>
                    <a:bodyPr/>
                    <a:lstStyle/>
                    <a:p>
                      <a:pPr algn="just" fontAlgn="ctr"/>
                      <a:r>
                        <a:rPr lang="tr-TR" sz="1600" b="1" u="none" strike="noStrike" dirty="0">
                          <a:effectLst/>
                        </a:rPr>
                        <a:t>Zayıf</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a:effectLst/>
                        </a:rPr>
                        <a:t>DD</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1.00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a:effectLst/>
                        </a:rPr>
                        <a:t>50-57</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292841">
                <a:tc>
                  <a:txBody>
                    <a:bodyPr/>
                    <a:lstStyle/>
                    <a:p>
                      <a:pPr algn="just" fontAlgn="ctr"/>
                      <a:r>
                        <a:rPr lang="tr-TR" sz="1600" b="1" u="none" strike="noStrike" dirty="0">
                          <a:effectLst/>
                        </a:rPr>
                        <a:t>Başarısız</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FF</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49 ve altı</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92841">
                <a:tc>
                  <a:txBody>
                    <a:bodyPr/>
                    <a:lstStyle/>
                    <a:p>
                      <a:pPr algn="just" fontAlgn="ctr"/>
                      <a:r>
                        <a:rPr lang="tr-TR" sz="1600" b="1" u="none" strike="noStrike" dirty="0">
                          <a:effectLst/>
                        </a:rPr>
                        <a:t>Muaf</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MU</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r h="292841">
                <a:tc>
                  <a:txBody>
                    <a:bodyPr/>
                    <a:lstStyle/>
                    <a:p>
                      <a:pPr algn="just" fontAlgn="ctr"/>
                      <a:r>
                        <a:rPr lang="tr-TR" sz="1600" b="1" u="none" strike="noStrike" dirty="0">
                          <a:effectLst/>
                        </a:rPr>
                        <a:t>Dönem Sonu Sınavına Girmedi</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GR</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r h="292841">
                <a:tc>
                  <a:txBody>
                    <a:bodyPr/>
                    <a:lstStyle/>
                    <a:p>
                      <a:pPr algn="just" fontAlgn="ctr"/>
                      <a:r>
                        <a:rPr lang="tr-TR" sz="1600" b="1" u="none" strike="noStrike" dirty="0">
                          <a:effectLst/>
                        </a:rPr>
                        <a:t>Devamsız</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DZ</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a:effectLst/>
                        </a:rPr>
                        <a:t>0.00</a:t>
                      </a:r>
                      <a:endParaRPr lang="tr-TR"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0.00</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1"/>
                  </a:ext>
                </a:extLst>
              </a:tr>
              <a:tr h="292841">
                <a:tc>
                  <a:txBody>
                    <a:bodyPr/>
                    <a:lstStyle/>
                    <a:p>
                      <a:pPr algn="just" fontAlgn="ctr"/>
                      <a:r>
                        <a:rPr lang="tr-TR" sz="1600" b="1" u="none" strike="noStrike" dirty="0">
                          <a:effectLst/>
                        </a:rPr>
                        <a:t>Yeterli</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YT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2"/>
                  </a:ext>
                </a:extLst>
              </a:tr>
              <a:tr h="292841">
                <a:tc>
                  <a:txBody>
                    <a:bodyPr/>
                    <a:lstStyle/>
                    <a:p>
                      <a:pPr algn="just" fontAlgn="ctr"/>
                      <a:r>
                        <a:rPr lang="tr-TR" sz="1600" b="1" u="none" strike="noStrike" dirty="0">
                          <a:effectLst/>
                        </a:rPr>
                        <a:t>Yetersiz</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YZ</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just" fontAlgn="ctr"/>
                      <a:r>
                        <a:rPr lang="tr-TR" sz="1600" u="none" strike="noStrike" dirty="0">
                          <a:effectLst/>
                        </a:rPr>
                        <a:t>--</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3"/>
                  </a:ext>
                </a:extLst>
              </a:tr>
            </a:tbl>
          </a:graphicData>
        </a:graphic>
      </p:graphicFrame>
      <p:sp>
        <p:nvSpPr>
          <p:cNvPr id="6" name="Dikdörtgen 5"/>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spTree>
    <p:extLst>
      <p:ext uri="{BB962C8B-B14F-4D97-AF65-F5344CB8AC3E}">
        <p14:creationId xmlns:p14="http://schemas.microsoft.com/office/powerpoint/2010/main" val="6191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İçerik Yer Tutucusu 4"/>
          <p:cNvSpPr txBox="1">
            <a:spLocks/>
          </p:cNvSpPr>
          <p:nvPr/>
        </p:nvSpPr>
        <p:spPr>
          <a:xfrm>
            <a:off x="1295400" y="1828800"/>
            <a:ext cx="9559289" cy="4343400"/>
          </a:xfrm>
          <a:prstGeom prst="rect">
            <a:avLst/>
          </a:prstGeom>
        </p:spPr>
        <p:txBody>
          <a:bodyPr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sz="3600" b="1" dirty="0">
                <a:solidFill>
                  <a:schemeClr val="bg1"/>
                </a:solidFill>
              </a:rPr>
              <a:t>2. Sınıftan 3. Sınıfa geçişte 1.80 barajı</a:t>
            </a:r>
          </a:p>
          <a:p>
            <a:r>
              <a:rPr lang="tr-TR" sz="3600" b="1" dirty="0">
                <a:solidFill>
                  <a:schemeClr val="bg1"/>
                </a:solidFill>
              </a:rPr>
              <a:t>Mezuniyet için 2.00 barajı</a:t>
            </a:r>
          </a:p>
          <a:p>
            <a:r>
              <a:rPr lang="tr-TR" sz="3600" b="1" dirty="0">
                <a:solidFill>
                  <a:schemeClr val="bg1"/>
                </a:solidFill>
              </a:rPr>
              <a:t>Dersleri CC (2.00 / 65 Puan) ve üzerinde tutmak faydalı olur.</a:t>
            </a:r>
          </a:p>
          <a:p>
            <a:pPr marL="0" indent="0">
              <a:buNone/>
            </a:pPr>
            <a:endParaRPr lang="tr-TR" sz="3600" dirty="0">
              <a:solidFill>
                <a:schemeClr val="bg1"/>
              </a:solidFill>
            </a:endParaRP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sp>
        <p:nvSpPr>
          <p:cNvPr id="8" name="Başlık 1"/>
          <p:cNvSpPr>
            <a:spLocks noGrp="1"/>
          </p:cNvSpPr>
          <p:nvPr>
            <p:ph type="title"/>
          </p:nvPr>
        </p:nvSpPr>
        <p:spPr>
          <a:xfrm>
            <a:off x="1295400" y="255134"/>
            <a:ext cx="9601200" cy="1036850"/>
          </a:xfrm>
        </p:spPr>
        <p:txBody>
          <a:bodyPr rtlCol="0">
            <a:normAutofit/>
          </a:bodyPr>
          <a:lstStyle/>
          <a:p>
            <a:r>
              <a:rPr lang="tr-TR" sz="2800" dirty="0"/>
              <a:t>Notlar nasıl olacak? AA, BA, FF bunlar nedir?</a:t>
            </a:r>
          </a:p>
        </p:txBody>
      </p:sp>
    </p:spTree>
    <p:extLst>
      <p:ext uri="{BB962C8B-B14F-4D97-AF65-F5344CB8AC3E}">
        <p14:creationId xmlns:p14="http://schemas.microsoft.com/office/powerpoint/2010/main" val="204968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Bilgi Edinme ve Başvurular</a:t>
            </a:r>
          </a:p>
        </p:txBody>
      </p:sp>
      <p:sp>
        <p:nvSpPr>
          <p:cNvPr id="3" name="İçerik Yer Tutucusu 4"/>
          <p:cNvSpPr txBox="1">
            <a:spLocks/>
          </p:cNvSpPr>
          <p:nvPr/>
        </p:nvSpPr>
        <p:spPr>
          <a:xfrm>
            <a:off x="1295400" y="1828800"/>
            <a:ext cx="9559289" cy="4343400"/>
          </a:xfrm>
          <a:prstGeom prst="rect">
            <a:avLst/>
          </a:prstGeom>
        </p:spPr>
        <p:txBody>
          <a:bodyPr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tr-TR" b="1" dirty="0">
                <a:solidFill>
                  <a:schemeClr val="bg1"/>
                </a:solidFill>
              </a:rPr>
              <a:t>Öğrenci Belgesi, Transkript, Askerlik ve mezuniyet işlemleri, mazeretli ders kayıtları</a:t>
            </a:r>
          </a:p>
          <a:p>
            <a:r>
              <a:rPr lang="tr-TR" dirty="0">
                <a:solidFill>
                  <a:schemeClr val="bg1"/>
                </a:solidFill>
              </a:rPr>
              <a:t>Öğrenci İşleri Daire Başkanlığı</a:t>
            </a:r>
          </a:p>
          <a:p>
            <a:endParaRPr lang="tr-TR" dirty="0">
              <a:solidFill>
                <a:schemeClr val="bg1"/>
              </a:solidFill>
            </a:endParaRPr>
          </a:p>
          <a:p>
            <a:pPr marL="0" indent="0">
              <a:buNone/>
            </a:pPr>
            <a:r>
              <a:rPr lang="tr-TR" b="1" dirty="0">
                <a:solidFill>
                  <a:schemeClr val="bg1"/>
                </a:solidFill>
              </a:rPr>
              <a:t>Bölüm başkanlığına sunulacak dilekçeler, başvurular gibi işler</a:t>
            </a:r>
          </a:p>
          <a:p>
            <a:r>
              <a:rPr lang="tr-TR" dirty="0">
                <a:solidFill>
                  <a:schemeClr val="bg1"/>
                </a:solidFill>
              </a:rPr>
              <a:t>Bölüm Sekreterliği : </a:t>
            </a:r>
            <a:r>
              <a:rPr lang="tr-TR" dirty="0" err="1">
                <a:solidFill>
                  <a:schemeClr val="bg1"/>
                </a:solidFill>
              </a:rPr>
              <a:t>Salihe</a:t>
            </a:r>
            <a:r>
              <a:rPr lang="tr-TR" dirty="0">
                <a:solidFill>
                  <a:schemeClr val="bg1"/>
                </a:solidFill>
              </a:rPr>
              <a:t> GÜZEL</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spTree>
    <p:extLst>
      <p:ext uri="{BB962C8B-B14F-4D97-AF65-F5344CB8AC3E}">
        <p14:creationId xmlns:p14="http://schemas.microsoft.com/office/powerpoint/2010/main" val="293529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Akademik Faaliyetler ve Topluma Katkı</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598302"/>
            <a:ext cx="2922860" cy="4439187"/>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4027" y="1598302"/>
            <a:ext cx="3311177" cy="4468256"/>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0970" y="1623335"/>
            <a:ext cx="3183349" cy="4503378"/>
          </a:xfrm>
          <a:prstGeom prst="rect">
            <a:avLst/>
          </a:prstGeom>
        </p:spPr>
      </p:pic>
    </p:spTree>
    <p:extLst>
      <p:ext uri="{BB962C8B-B14F-4D97-AF65-F5344CB8AC3E}">
        <p14:creationId xmlns:p14="http://schemas.microsoft.com/office/powerpoint/2010/main" val="6452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Sakarya, SAÜ ve Bölümümüz</a:t>
            </a:r>
          </a:p>
        </p:txBody>
      </p:sp>
      <p:sp>
        <p:nvSpPr>
          <p:cNvPr id="3" name="İçerik Yer Tutucusu 2"/>
          <p:cNvSpPr>
            <a:spLocks noGrp="1"/>
          </p:cNvSpPr>
          <p:nvPr>
            <p:ph idx="1"/>
          </p:nvPr>
        </p:nvSpPr>
        <p:spPr/>
        <p:txBody>
          <a:bodyPr>
            <a:normAutofit/>
          </a:bodyPr>
          <a:lstStyle/>
          <a:p>
            <a:r>
              <a:rPr lang="tr-TR" dirty="0">
                <a:solidFill>
                  <a:schemeClr val="bg1"/>
                </a:solidFill>
              </a:rPr>
              <a:t>Sakarya, Türkiye FORBES </a:t>
            </a:r>
            <a:r>
              <a:rPr lang="tr-TR" b="1" dirty="0">
                <a:solidFill>
                  <a:srgbClr val="FFFF00"/>
                </a:solidFill>
              </a:rPr>
              <a:t>yaşanabilir kentler </a:t>
            </a:r>
            <a:r>
              <a:rPr lang="tr-TR" dirty="0">
                <a:solidFill>
                  <a:schemeClr val="bg1"/>
                </a:solidFill>
              </a:rPr>
              <a:t>sıralamasında </a:t>
            </a:r>
            <a:r>
              <a:rPr lang="tr-TR" b="1" dirty="0">
                <a:solidFill>
                  <a:srgbClr val="FFFF00"/>
                </a:solidFill>
              </a:rPr>
              <a:t>12. sırada</a:t>
            </a:r>
            <a:r>
              <a:rPr lang="tr-TR" dirty="0">
                <a:solidFill>
                  <a:schemeClr val="bg1"/>
                </a:solidFill>
              </a:rPr>
              <a:t>dır.</a:t>
            </a:r>
          </a:p>
          <a:p>
            <a:r>
              <a:rPr lang="tr-TR" dirty="0">
                <a:solidFill>
                  <a:schemeClr val="bg1"/>
                </a:solidFill>
              </a:rPr>
              <a:t>SAÜ, ODTÜ tarafından ölçümü yapılan Türkiye’nin en iyi üniversiteleri sıralamasında (URAP) 2018 yılı itibariyle </a:t>
            </a:r>
            <a:r>
              <a:rPr lang="tr-TR" b="1" dirty="0">
                <a:solidFill>
                  <a:srgbClr val="FFFF00"/>
                </a:solidFill>
              </a:rPr>
              <a:t>157 üniversite içinde 29. sırada</a:t>
            </a:r>
            <a:r>
              <a:rPr lang="tr-TR" dirty="0">
                <a:solidFill>
                  <a:schemeClr val="bg1"/>
                </a:solidFill>
              </a:rPr>
              <a:t>dır.</a:t>
            </a:r>
          </a:p>
          <a:p>
            <a:r>
              <a:rPr lang="tr-TR" dirty="0">
                <a:solidFill>
                  <a:schemeClr val="bg1"/>
                </a:solidFill>
              </a:rPr>
              <a:t>Bölümümüz, 2019 YKS Sonuçlarına Göre Taban Puan Bakımından</a:t>
            </a:r>
          </a:p>
          <a:p>
            <a:pPr lvl="1"/>
            <a:r>
              <a:rPr lang="tr-TR" b="1" dirty="0">
                <a:solidFill>
                  <a:srgbClr val="FFFF00"/>
                </a:solidFill>
              </a:rPr>
              <a:t>I. Öğretim: 190 SBKY içinde 36. Sırada (İlk %20)</a:t>
            </a:r>
          </a:p>
          <a:p>
            <a:pPr lvl="1"/>
            <a:r>
              <a:rPr lang="tr-TR" b="1" dirty="0">
                <a:solidFill>
                  <a:srgbClr val="FFFF00"/>
                </a:solidFill>
              </a:rPr>
              <a:t>II. Öğretim: 190 SBKY içinde 52. sıradadır. (İlk %30)</a:t>
            </a:r>
          </a:p>
          <a:p>
            <a:pPr lvl="1"/>
            <a:r>
              <a:rPr lang="tr-TR" b="1" dirty="0">
                <a:solidFill>
                  <a:srgbClr val="FFFF00"/>
                </a:solidFill>
              </a:rPr>
              <a:t>Türkçe eğitim veren devlet üniversiteleri arasında 128 SBKY içinde 25. sıradadır. (İlk %10!)</a:t>
            </a:r>
          </a:p>
        </p:txBody>
      </p:sp>
      <p:pic>
        <p:nvPicPr>
          <p:cNvPr id="5"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spTree>
    <p:extLst>
      <p:ext uri="{BB962C8B-B14F-4D97-AF65-F5344CB8AC3E}">
        <p14:creationId xmlns:p14="http://schemas.microsoft.com/office/powerpoint/2010/main" val="75526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err="1"/>
              <a:t>SAÜ’de</a:t>
            </a:r>
            <a:r>
              <a:rPr lang="tr-TR" dirty="0"/>
              <a:t> Lisansüstü Eğitim</a:t>
            </a:r>
          </a:p>
        </p:txBody>
      </p:sp>
      <p:sp>
        <p:nvSpPr>
          <p:cNvPr id="3" name="İçerik Yer Tutucusu 4"/>
          <p:cNvSpPr txBox="1">
            <a:spLocks/>
          </p:cNvSpPr>
          <p:nvPr/>
        </p:nvSpPr>
        <p:spPr>
          <a:xfrm>
            <a:off x="1295400" y="1828800"/>
            <a:ext cx="9559289" cy="4343400"/>
          </a:xfrm>
          <a:prstGeom prst="rect">
            <a:avLst/>
          </a:prstGeom>
        </p:spPr>
        <p:txBody>
          <a:bodyPr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dirty="0">
                <a:solidFill>
                  <a:schemeClr val="bg1"/>
                </a:solidFill>
              </a:rPr>
              <a:t>Yüksek Lisans</a:t>
            </a:r>
          </a:p>
          <a:p>
            <a:pPr lvl="1"/>
            <a:r>
              <a:rPr lang="tr-TR" dirty="0">
                <a:solidFill>
                  <a:schemeClr val="bg1"/>
                </a:solidFill>
              </a:rPr>
              <a:t>Siyaset Bilimi ve Kamu Yönetimi YL Programı</a:t>
            </a:r>
          </a:p>
          <a:p>
            <a:pPr lvl="1"/>
            <a:r>
              <a:rPr lang="tr-TR" dirty="0">
                <a:solidFill>
                  <a:schemeClr val="bg1"/>
                </a:solidFill>
              </a:rPr>
              <a:t>Mahalli İdareler ve Şehircilik Tezsiz YL Programı (Uzaktan)</a:t>
            </a:r>
          </a:p>
          <a:p>
            <a:pPr lvl="1"/>
            <a:r>
              <a:rPr lang="tr-TR" dirty="0">
                <a:solidFill>
                  <a:schemeClr val="bg1"/>
                </a:solidFill>
              </a:rPr>
              <a:t>E-Kamu Yönetimi Tezsiz YL Programı (Uzaktan)</a:t>
            </a:r>
          </a:p>
          <a:p>
            <a:r>
              <a:rPr lang="tr-TR" dirty="0">
                <a:solidFill>
                  <a:schemeClr val="bg1"/>
                </a:solidFill>
              </a:rPr>
              <a:t>Siyaset Bilimi ve Kamu Yönetimi Doktora Programı</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spTree>
    <p:extLst>
      <p:ext uri="{BB962C8B-B14F-4D97-AF65-F5344CB8AC3E}">
        <p14:creationId xmlns:p14="http://schemas.microsoft.com/office/powerpoint/2010/main" val="108825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r>
              <a:rPr lang="tr-TR" dirty="0" err="1"/>
              <a:t>Mezunlarımız’dan</a:t>
            </a:r>
            <a:endParaRPr lang="tr-TR" dirty="0"/>
          </a:p>
        </p:txBody>
      </p:sp>
      <p:pic>
        <p:nvPicPr>
          <p:cNvPr id="9"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graphicFrame>
        <p:nvGraphicFramePr>
          <p:cNvPr id="8" name="Diyagram 7"/>
          <p:cNvGraphicFramePr/>
          <p:nvPr/>
        </p:nvGraphicFramePr>
        <p:xfrm>
          <a:off x="247426" y="1722290"/>
          <a:ext cx="11015829" cy="4249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945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r>
              <a:rPr lang="tr-TR" dirty="0" err="1"/>
              <a:t>Mezunlarımız’dan</a:t>
            </a:r>
            <a:endParaRPr lang="tr-TR" dirty="0"/>
          </a:p>
        </p:txBody>
      </p:sp>
      <p:pic>
        <p:nvPicPr>
          <p:cNvPr id="9"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graphicFrame>
        <p:nvGraphicFramePr>
          <p:cNvPr id="3" name="Tablo 2"/>
          <p:cNvGraphicFramePr>
            <a:graphicFrameLocks noGrp="1"/>
          </p:cNvGraphicFramePr>
          <p:nvPr/>
        </p:nvGraphicFramePr>
        <p:xfrm>
          <a:off x="1295398" y="1949161"/>
          <a:ext cx="10021646" cy="3870725"/>
        </p:xfrm>
        <a:graphic>
          <a:graphicData uri="http://schemas.openxmlformats.org/drawingml/2006/table">
            <a:tbl>
              <a:tblPr firstRow="1" bandRow="1">
                <a:tableStyleId>{8A107856-5554-42FB-B03E-39F5DBC370BA}</a:tableStyleId>
              </a:tblPr>
              <a:tblGrid>
                <a:gridCol w="5010823">
                  <a:extLst>
                    <a:ext uri="{9D8B030D-6E8A-4147-A177-3AD203B41FA5}">
                      <a16:colId xmlns:a16="http://schemas.microsoft.com/office/drawing/2014/main" val="20000"/>
                    </a:ext>
                  </a:extLst>
                </a:gridCol>
                <a:gridCol w="5010823">
                  <a:extLst>
                    <a:ext uri="{9D8B030D-6E8A-4147-A177-3AD203B41FA5}">
                      <a16:colId xmlns:a16="http://schemas.microsoft.com/office/drawing/2014/main" val="20001"/>
                    </a:ext>
                  </a:extLst>
                </a:gridCol>
              </a:tblGrid>
              <a:tr h="774145">
                <a:tc>
                  <a:txBody>
                    <a:bodyPr/>
                    <a:lstStyle/>
                    <a:p>
                      <a:r>
                        <a:rPr lang="tr-TR" b="1" dirty="0"/>
                        <a:t>Mehmet </a:t>
                      </a:r>
                      <a:r>
                        <a:rPr lang="tr-TR" b="1" dirty="0" err="1"/>
                        <a:t>Okuducu</a:t>
                      </a:r>
                      <a:r>
                        <a:rPr lang="tr-TR" b="1" dirty="0"/>
                        <a:t> (2016)</a:t>
                      </a:r>
                    </a:p>
                  </a:txBody>
                  <a:tcPr anchor="ctr"/>
                </a:tc>
                <a:tc>
                  <a:txBody>
                    <a:bodyPr/>
                    <a:lstStyle/>
                    <a:p>
                      <a:r>
                        <a:rPr lang="tr-TR" b="1" dirty="0"/>
                        <a:t>SGK</a:t>
                      </a:r>
                      <a:r>
                        <a:rPr lang="tr-TR" b="1" baseline="0" dirty="0"/>
                        <a:t> Uzman Yardımcısı</a:t>
                      </a:r>
                      <a:endParaRPr lang="tr-TR" b="1" dirty="0"/>
                    </a:p>
                  </a:txBody>
                  <a:tcPr anchor="ctr"/>
                </a:tc>
                <a:extLst>
                  <a:ext uri="{0D108BD9-81ED-4DB2-BD59-A6C34878D82A}">
                    <a16:rowId xmlns:a16="http://schemas.microsoft.com/office/drawing/2014/main" val="10000"/>
                  </a:ext>
                </a:extLst>
              </a:tr>
              <a:tr h="774145">
                <a:tc>
                  <a:txBody>
                    <a:bodyPr/>
                    <a:lstStyle/>
                    <a:p>
                      <a:r>
                        <a:rPr lang="tr-TR" b="1" dirty="0"/>
                        <a:t>Adem</a:t>
                      </a:r>
                      <a:r>
                        <a:rPr lang="tr-TR" b="1" baseline="0" dirty="0"/>
                        <a:t> Karakoç (2011)</a:t>
                      </a:r>
                      <a:endParaRPr lang="tr-TR" b="1" dirty="0"/>
                    </a:p>
                  </a:txBody>
                  <a:tcPr anchor="ctr"/>
                </a:tc>
                <a:tc>
                  <a:txBody>
                    <a:bodyPr/>
                    <a:lstStyle/>
                    <a:p>
                      <a:r>
                        <a:rPr lang="tr-TR" b="1" dirty="0"/>
                        <a:t>SGK Uzman</a:t>
                      </a:r>
                      <a:r>
                        <a:rPr lang="tr-TR" b="1" baseline="0" dirty="0"/>
                        <a:t> Yardımcısı</a:t>
                      </a:r>
                      <a:endParaRPr lang="tr-TR" b="1" dirty="0"/>
                    </a:p>
                  </a:txBody>
                  <a:tcPr anchor="ctr"/>
                </a:tc>
                <a:extLst>
                  <a:ext uri="{0D108BD9-81ED-4DB2-BD59-A6C34878D82A}">
                    <a16:rowId xmlns:a16="http://schemas.microsoft.com/office/drawing/2014/main" val="10001"/>
                  </a:ext>
                </a:extLst>
              </a:tr>
              <a:tr h="774145">
                <a:tc>
                  <a:txBody>
                    <a:bodyPr/>
                    <a:lstStyle/>
                    <a:p>
                      <a:r>
                        <a:rPr lang="tr-TR" b="1" dirty="0"/>
                        <a:t>Ali Osman Göler (2014)</a:t>
                      </a:r>
                    </a:p>
                  </a:txBody>
                  <a:tcPr anchor="ctr"/>
                </a:tc>
                <a:tc>
                  <a:txBody>
                    <a:bodyPr/>
                    <a:lstStyle/>
                    <a:p>
                      <a:r>
                        <a:rPr lang="tr-TR" b="1" dirty="0"/>
                        <a:t>Gelir</a:t>
                      </a:r>
                      <a:r>
                        <a:rPr lang="tr-TR" b="1" baseline="0" dirty="0"/>
                        <a:t> Uzman Yardımcısı</a:t>
                      </a:r>
                      <a:endParaRPr lang="tr-TR" b="1" dirty="0"/>
                    </a:p>
                  </a:txBody>
                  <a:tcPr anchor="ctr"/>
                </a:tc>
                <a:extLst>
                  <a:ext uri="{0D108BD9-81ED-4DB2-BD59-A6C34878D82A}">
                    <a16:rowId xmlns:a16="http://schemas.microsoft.com/office/drawing/2014/main" val="10002"/>
                  </a:ext>
                </a:extLst>
              </a:tr>
              <a:tr h="774145">
                <a:tc>
                  <a:txBody>
                    <a:bodyPr/>
                    <a:lstStyle/>
                    <a:p>
                      <a:r>
                        <a:rPr lang="tr-TR" b="1" dirty="0"/>
                        <a:t>Cumali Acar (2014)</a:t>
                      </a:r>
                    </a:p>
                  </a:txBody>
                  <a:tcPr anchor="ctr"/>
                </a:tc>
                <a:tc>
                  <a:txBody>
                    <a:bodyPr/>
                    <a:lstStyle/>
                    <a:p>
                      <a:r>
                        <a:rPr lang="tr-TR" b="1" dirty="0"/>
                        <a:t>Gelir</a:t>
                      </a:r>
                      <a:r>
                        <a:rPr lang="tr-TR" b="1" baseline="0" dirty="0"/>
                        <a:t> Uzman Yardımcısı</a:t>
                      </a:r>
                      <a:endParaRPr lang="tr-TR" b="1" dirty="0"/>
                    </a:p>
                  </a:txBody>
                  <a:tcPr anchor="ctr"/>
                </a:tc>
                <a:extLst>
                  <a:ext uri="{0D108BD9-81ED-4DB2-BD59-A6C34878D82A}">
                    <a16:rowId xmlns:a16="http://schemas.microsoft.com/office/drawing/2014/main" val="10003"/>
                  </a:ext>
                </a:extLst>
              </a:tr>
              <a:tr h="774145">
                <a:tc>
                  <a:txBody>
                    <a:bodyPr/>
                    <a:lstStyle/>
                    <a:p>
                      <a:r>
                        <a:rPr lang="tr-TR" b="1" dirty="0"/>
                        <a:t>Ahmet Buran (2012)</a:t>
                      </a:r>
                    </a:p>
                  </a:txBody>
                  <a:tcPr anchor="ctr"/>
                </a:tc>
                <a:tc>
                  <a:txBody>
                    <a:bodyPr/>
                    <a:lstStyle/>
                    <a:p>
                      <a:r>
                        <a:rPr lang="tr-TR" b="1" dirty="0"/>
                        <a:t>Göç İdaresi Uzmanı</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187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r>
              <a:rPr lang="tr-TR" dirty="0">
                <a:solidFill>
                  <a:schemeClr val="bg1"/>
                </a:solidFill>
              </a:rPr>
              <a:t>SİYASET BİLİMİ VE KAMU YÖNETİMİ BÖLÜMÜ</a:t>
            </a:r>
          </a:p>
        </p:txBody>
      </p:sp>
      <p:sp>
        <p:nvSpPr>
          <p:cNvPr id="3" name="Alt Başlık 2"/>
          <p:cNvSpPr>
            <a:spLocks noGrp="1"/>
          </p:cNvSpPr>
          <p:nvPr>
            <p:ph type="subTitle" idx="1"/>
          </p:nvPr>
        </p:nvSpPr>
        <p:spPr/>
        <p:txBody>
          <a:bodyPr rtlCol="0"/>
          <a:lstStyle/>
          <a:p>
            <a:pPr rtl="0"/>
            <a:r>
              <a:rPr lang="tr-TR" dirty="0">
                <a:solidFill>
                  <a:schemeClr val="bg1"/>
                </a:solidFill>
              </a:rPr>
              <a:t>Tanıtım Toplantısı</a:t>
            </a:r>
          </a:p>
          <a:p>
            <a:pPr rtl="0"/>
            <a:endParaRPr lang="tr-TR" dirty="0">
              <a:solidFill>
                <a:schemeClr val="bg1"/>
              </a:solidFill>
            </a:endParaRPr>
          </a:p>
          <a:p>
            <a:pPr rtl="0"/>
            <a:r>
              <a:rPr lang="tr-TR" dirty="0">
                <a:solidFill>
                  <a:schemeClr val="bg1"/>
                </a:solidFill>
              </a:rPr>
              <a:t>Katılımınız için teşekkürler</a:t>
            </a:r>
          </a:p>
        </p:txBody>
      </p:sp>
      <p:pic>
        <p:nvPicPr>
          <p:cNvPr id="7" name="Resim Yer Tutucusu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485" r="23485"/>
          <a:stretch>
            <a:fillRect/>
          </a:stretch>
        </p:blipFill>
        <p:spPr/>
      </p:pic>
      <p:pic>
        <p:nvPicPr>
          <p:cNvPr id="9" name="Picture 5" descr="saulogo_yatay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1" y="200818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26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Haber ve duyuruları nasıl takip ederim?</a:t>
            </a:r>
          </a:p>
        </p:txBody>
      </p:sp>
      <p:graphicFrame>
        <p:nvGraphicFramePr>
          <p:cNvPr id="4" name="Tablo 3"/>
          <p:cNvGraphicFramePr>
            <a:graphicFrameLocks noGrp="1"/>
          </p:cNvGraphicFramePr>
          <p:nvPr>
            <p:extLst>
              <p:ext uri="{D42A27DB-BD31-4B8C-83A1-F6EECF244321}">
                <p14:modId xmlns:p14="http://schemas.microsoft.com/office/powerpoint/2010/main" val="3573321142"/>
              </p:ext>
            </p:extLst>
          </p:nvPr>
        </p:nvGraphicFramePr>
        <p:xfrm>
          <a:off x="3442446" y="1761170"/>
          <a:ext cx="8326420" cy="3879675"/>
        </p:xfrm>
        <a:graphic>
          <a:graphicData uri="http://schemas.openxmlformats.org/drawingml/2006/table">
            <a:tbl>
              <a:tblPr firstRow="1" bandRow="1">
                <a:tableStyleId>{125E5076-3810-47DD-B79F-674D7AD40C01}</a:tableStyleId>
              </a:tblPr>
              <a:tblGrid>
                <a:gridCol w="3829723">
                  <a:extLst>
                    <a:ext uri="{9D8B030D-6E8A-4147-A177-3AD203B41FA5}">
                      <a16:colId xmlns:a16="http://schemas.microsoft.com/office/drawing/2014/main" val="20000"/>
                    </a:ext>
                  </a:extLst>
                </a:gridCol>
                <a:gridCol w="4496697">
                  <a:extLst>
                    <a:ext uri="{9D8B030D-6E8A-4147-A177-3AD203B41FA5}">
                      <a16:colId xmlns:a16="http://schemas.microsoft.com/office/drawing/2014/main" val="20001"/>
                    </a:ext>
                  </a:extLst>
                </a:gridCol>
              </a:tblGrid>
              <a:tr h="6869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i="0" dirty="0"/>
                        <a:t>Web Siteleri ve Sosyal Medya</a:t>
                      </a:r>
                      <a:endParaRPr lang="tr-TR" sz="2400" b="1" i="0" dirty="0">
                        <a:solidFill>
                          <a:schemeClr val="tx1"/>
                        </a:solidFill>
                      </a:endParaRPr>
                    </a:p>
                  </a:txBody>
                  <a:tcPr anchor="ctr"/>
                </a:tc>
                <a:tc hMerge="1">
                  <a:txBody>
                    <a:bodyPr/>
                    <a:lstStyle/>
                    <a:p>
                      <a:endParaRPr lang="tr-TR" dirty="0">
                        <a:solidFill>
                          <a:schemeClr val="tx1"/>
                        </a:solidFill>
                      </a:endParaRPr>
                    </a:p>
                  </a:txBody>
                  <a:tcPr/>
                </a:tc>
                <a:extLst>
                  <a:ext uri="{0D108BD9-81ED-4DB2-BD59-A6C34878D82A}">
                    <a16:rowId xmlns:a16="http://schemas.microsoft.com/office/drawing/2014/main" val="10000"/>
                  </a:ext>
                </a:extLst>
              </a:tr>
              <a:tr h="420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t>Siyaset Bilimi ve Kamu Yönetimi </a:t>
                      </a:r>
                      <a:endParaRPr lang="tr-TR" b="1" i="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hlinkClick r:id="rId3"/>
                        </a:rPr>
                        <a:t>www.kamu.sakarya.edu.tr</a:t>
                      </a:r>
                      <a:r>
                        <a:rPr lang="tr-TR" b="1" i="0" dirty="0"/>
                        <a:t> </a:t>
                      </a:r>
                      <a:endParaRPr lang="tr-TR" b="1" i="0" dirty="0">
                        <a:solidFill>
                          <a:schemeClr val="tx1"/>
                        </a:solidFill>
                      </a:endParaRPr>
                    </a:p>
                  </a:txBody>
                  <a:tcPr anchor="ctr"/>
                </a:tc>
                <a:extLst>
                  <a:ext uri="{0D108BD9-81ED-4DB2-BD59-A6C34878D82A}">
                    <a16:rowId xmlns:a16="http://schemas.microsoft.com/office/drawing/2014/main" val="10001"/>
                  </a:ext>
                </a:extLst>
              </a:tr>
              <a:tr h="448227">
                <a:tc>
                  <a:txBody>
                    <a:bodyPr/>
                    <a:lstStyle/>
                    <a:p>
                      <a:r>
                        <a:rPr lang="tr-TR" b="1" i="0" dirty="0"/>
                        <a:t>Facebook Sayfamız</a:t>
                      </a:r>
                      <a:endParaRPr lang="tr-TR" b="1" i="0" dirty="0">
                        <a:solidFill>
                          <a:schemeClr val="tx1"/>
                        </a:solidFill>
                      </a:endParaRPr>
                    </a:p>
                  </a:txBody>
                  <a:tcPr anchor="ctr"/>
                </a:tc>
                <a:tc>
                  <a:txBody>
                    <a:bodyPr/>
                    <a:lstStyle/>
                    <a:p>
                      <a:r>
                        <a:rPr lang="tr-TR" b="1" i="0" dirty="0">
                          <a:hlinkClick r:id="rId4"/>
                        </a:rPr>
                        <a:t>www.facebook.com/sausbky</a:t>
                      </a:r>
                      <a:r>
                        <a:rPr lang="tr-TR" b="1" i="0" baseline="0" dirty="0"/>
                        <a:t> </a:t>
                      </a:r>
                      <a:endParaRPr lang="tr-TR" b="1" i="0" dirty="0">
                        <a:solidFill>
                          <a:schemeClr val="tx1"/>
                        </a:solidFill>
                      </a:endParaRPr>
                    </a:p>
                  </a:txBody>
                  <a:tcPr anchor="ctr"/>
                </a:tc>
                <a:extLst>
                  <a:ext uri="{0D108BD9-81ED-4DB2-BD59-A6C34878D82A}">
                    <a16:rowId xmlns:a16="http://schemas.microsoft.com/office/drawing/2014/main" val="10002"/>
                  </a:ext>
                </a:extLst>
              </a:tr>
              <a:tr h="521193">
                <a:tc>
                  <a:txBody>
                    <a:bodyPr/>
                    <a:lstStyle/>
                    <a:p>
                      <a:r>
                        <a:rPr lang="tr-TR" b="1" i="0" dirty="0" err="1"/>
                        <a:t>Twitter</a:t>
                      </a:r>
                      <a:r>
                        <a:rPr lang="tr-TR" b="1" i="0" dirty="0"/>
                        <a:t> Profilimiz	</a:t>
                      </a:r>
                      <a:endParaRPr lang="tr-TR" b="1" i="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t>@</a:t>
                      </a:r>
                      <a:r>
                        <a:rPr lang="tr-TR" b="1" i="0" dirty="0" err="1"/>
                        <a:t>sausbky</a:t>
                      </a:r>
                      <a:endParaRPr lang="tr-TR" b="1" i="0" dirty="0">
                        <a:solidFill>
                          <a:schemeClr val="tx1"/>
                        </a:solidFill>
                      </a:endParaRPr>
                    </a:p>
                  </a:txBody>
                  <a:tcPr anchor="ctr"/>
                </a:tc>
                <a:extLst>
                  <a:ext uri="{0D108BD9-81ED-4DB2-BD59-A6C34878D82A}">
                    <a16:rowId xmlns:a16="http://schemas.microsoft.com/office/drawing/2014/main" val="10003"/>
                  </a:ext>
                </a:extLst>
              </a:tr>
              <a:tr h="469074">
                <a:tc>
                  <a:txBody>
                    <a:bodyPr/>
                    <a:lstStyle/>
                    <a:p>
                      <a:r>
                        <a:rPr lang="tr-TR" b="1" i="0" dirty="0" err="1"/>
                        <a:t>Instagram</a:t>
                      </a:r>
                      <a:r>
                        <a:rPr lang="tr-TR" b="1" i="0" baseline="0" dirty="0"/>
                        <a:t> </a:t>
                      </a:r>
                      <a:r>
                        <a:rPr lang="tr-TR" b="1" i="0" dirty="0"/>
                        <a:t>Profilimiz	</a:t>
                      </a:r>
                      <a:endParaRPr lang="tr-TR" b="1" i="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t>@</a:t>
                      </a:r>
                      <a:r>
                        <a:rPr lang="tr-TR" b="1" i="0" dirty="0" err="1"/>
                        <a:t>sausbky</a:t>
                      </a:r>
                      <a:endParaRPr lang="tr-TR" b="1" i="0" dirty="0">
                        <a:solidFill>
                          <a:schemeClr val="tx1"/>
                        </a:solidFill>
                      </a:endParaRPr>
                    </a:p>
                  </a:txBody>
                  <a:tcPr anchor="ctr"/>
                </a:tc>
                <a:extLst>
                  <a:ext uri="{0D108BD9-81ED-4DB2-BD59-A6C34878D82A}">
                    <a16:rowId xmlns:a16="http://schemas.microsoft.com/office/drawing/2014/main" val="10006"/>
                  </a:ext>
                </a:extLst>
              </a:tr>
              <a:tr h="646280">
                <a:tc>
                  <a:txBody>
                    <a:bodyPr/>
                    <a:lstStyle/>
                    <a:p>
                      <a:r>
                        <a:rPr lang="tr-TR" b="1" i="0" dirty="0"/>
                        <a:t>Haber SAÜ</a:t>
                      </a:r>
                      <a:endParaRPr lang="tr-TR" b="1" i="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hlinkClick r:id="rId5"/>
                        </a:rPr>
                        <a:t>www.haber.sakarya.edu.tr</a:t>
                      </a:r>
                      <a:r>
                        <a:rPr lang="tr-TR" b="1" i="0" dirty="0"/>
                        <a:t> @</a:t>
                      </a:r>
                      <a:r>
                        <a:rPr lang="tr-TR" b="1" i="0" dirty="0" err="1"/>
                        <a:t>habersau</a:t>
                      </a:r>
                      <a:endParaRPr lang="tr-TR" b="1" i="0" dirty="0">
                        <a:solidFill>
                          <a:schemeClr val="tx1"/>
                        </a:solidFill>
                      </a:endParaRPr>
                    </a:p>
                  </a:txBody>
                  <a:tcPr anchor="ctr"/>
                </a:tc>
                <a:extLst>
                  <a:ext uri="{0D108BD9-81ED-4DB2-BD59-A6C34878D82A}">
                    <a16:rowId xmlns:a16="http://schemas.microsoft.com/office/drawing/2014/main" val="10004"/>
                  </a:ext>
                </a:extLst>
              </a:tr>
              <a:tr h="686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0" dirty="0"/>
                        <a:t>SBF</a:t>
                      </a:r>
                      <a:endParaRPr lang="tr-TR" b="1" i="0" dirty="0">
                        <a:solidFill>
                          <a:schemeClr val="tx1"/>
                        </a:solidFill>
                      </a:endParaRPr>
                    </a:p>
                  </a:txBody>
                  <a:tcPr anchor="ctr"/>
                </a:tc>
                <a:tc>
                  <a:txBody>
                    <a:bodyPr/>
                    <a:lstStyle/>
                    <a:p>
                      <a:r>
                        <a:rPr lang="tr-TR" b="1" i="0" dirty="0">
                          <a:hlinkClick r:id="rId6"/>
                        </a:rPr>
                        <a:t>www.sbf.sakarya.edu.tr</a:t>
                      </a:r>
                      <a:r>
                        <a:rPr lang="tr-TR" b="1" i="0" baseline="0" dirty="0"/>
                        <a:t> </a:t>
                      </a:r>
                      <a:endParaRPr lang="tr-TR" b="1" i="0" dirty="0">
                        <a:solidFill>
                          <a:schemeClr val="tx1"/>
                        </a:solidFill>
                      </a:endParaRPr>
                    </a:p>
                  </a:txBody>
                  <a:tcPr anchor="ctr"/>
                </a:tc>
                <a:extLst>
                  <a:ext uri="{0D108BD9-81ED-4DB2-BD59-A6C34878D82A}">
                    <a16:rowId xmlns:a16="http://schemas.microsoft.com/office/drawing/2014/main" val="10005"/>
                  </a:ext>
                </a:extLst>
              </a:tr>
            </a:tbl>
          </a:graphicData>
        </a:graphic>
      </p:graphicFrame>
      <p:pic>
        <p:nvPicPr>
          <p:cNvPr id="6" name="Picture 5" descr="saulogo_yatay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7" name="Resim 6"/>
          <p:cNvPicPr>
            <a:picLocks noChangeAspect="1"/>
          </p:cNvPicPr>
          <p:nvPr/>
        </p:nvPicPr>
        <p:blipFill rotWithShape="1">
          <a:blip r:embed="rId8">
            <a:extLst>
              <a:ext uri="{28A0092B-C50C-407E-A947-70E740481C1C}">
                <a14:useLocalDpi xmlns:a14="http://schemas.microsoft.com/office/drawing/2010/main" val="0"/>
              </a:ext>
            </a:extLst>
          </a:blip>
          <a:srcRect l="18781" t="18353" r="20065" b="14823"/>
          <a:stretch/>
        </p:blipFill>
        <p:spPr>
          <a:xfrm>
            <a:off x="96818" y="2141527"/>
            <a:ext cx="3261099" cy="3499316"/>
          </a:xfrm>
          <a:prstGeom prst="rect">
            <a:avLst/>
          </a:prstGeom>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Yüz yüze bilgi ve yardım nasıl alabilirim?</a:t>
            </a:r>
          </a:p>
        </p:txBody>
      </p:sp>
      <p:sp>
        <p:nvSpPr>
          <p:cNvPr id="3" name="İçerik Yer Tutucusu 2"/>
          <p:cNvSpPr>
            <a:spLocks noGrp="1"/>
          </p:cNvSpPr>
          <p:nvPr>
            <p:ph idx="1"/>
          </p:nvPr>
        </p:nvSpPr>
        <p:spPr>
          <a:xfrm>
            <a:off x="1295400" y="1828800"/>
            <a:ext cx="7095565" cy="4343400"/>
          </a:xfrm>
        </p:spPr>
        <p:txBody>
          <a:bodyPr/>
          <a:lstStyle/>
          <a:p>
            <a:pPr marL="0" indent="0">
              <a:buNone/>
            </a:pPr>
            <a:r>
              <a:rPr lang="tr-TR" b="1" dirty="0">
                <a:solidFill>
                  <a:schemeClr val="bg1"/>
                </a:solidFill>
              </a:rPr>
              <a:t>Öğrenci Danışmanlıkları</a:t>
            </a:r>
          </a:p>
          <a:p>
            <a:pPr marL="0" indent="0">
              <a:buNone/>
            </a:pPr>
            <a:endParaRPr lang="tr-TR" dirty="0">
              <a:solidFill>
                <a:schemeClr val="bg1"/>
              </a:solidFill>
            </a:endParaRPr>
          </a:p>
          <a:p>
            <a:r>
              <a:rPr lang="tr-TR" dirty="0">
                <a:solidFill>
                  <a:schemeClr val="bg1"/>
                </a:solidFill>
              </a:rPr>
              <a:t>Öğrenci Danışmanları, öğrencilerimize akademik ve idari konularda rehberlik etmek ve eğitim hayatlarının bölümümüzde geçen kısmını verimli geçmesinde yardımcı olmak amacıyla görev almaktadırlar. </a:t>
            </a:r>
          </a:p>
          <a:p>
            <a:r>
              <a:rPr lang="tr-TR" dirty="0">
                <a:solidFill>
                  <a:schemeClr val="bg1"/>
                </a:solidFill>
              </a:rPr>
              <a:t>Danışmanlar öğrencilerimizin giriş yıllarına göre gruplanmıştır. Her öğretim yılı başında web sayfası ve bölüm panosunda ilan edilir.</a:t>
            </a:r>
          </a:p>
          <a:p>
            <a:endParaRPr lang="tr-TR" dirty="0">
              <a:solidFill>
                <a:schemeClr val="bg1"/>
              </a:solidFill>
            </a:endParaRPr>
          </a:p>
        </p:txBody>
      </p:sp>
      <p:pic>
        <p:nvPicPr>
          <p:cNvPr id="5"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894" y="3953822"/>
            <a:ext cx="2687395" cy="1934924"/>
          </a:xfrm>
          <a:prstGeom prst="rect">
            <a:avLst/>
          </a:prstGeom>
        </p:spPr>
      </p:pic>
      <p:pic>
        <p:nvPicPr>
          <p:cNvPr id="7" name="Resim 6"/>
          <p:cNvPicPr>
            <a:picLocks noChangeAspect="1"/>
          </p:cNvPicPr>
          <p:nvPr/>
        </p:nvPicPr>
        <p:blipFill rotWithShape="1">
          <a:blip r:embed="rId5">
            <a:extLst>
              <a:ext uri="{28A0092B-C50C-407E-A947-70E740481C1C}">
                <a14:useLocalDpi xmlns:a14="http://schemas.microsoft.com/office/drawing/2010/main" val="0"/>
              </a:ext>
            </a:extLst>
          </a:blip>
          <a:srcRect l="1637" b="8225"/>
          <a:stretch/>
        </p:blipFill>
        <p:spPr>
          <a:xfrm>
            <a:off x="9831592" y="1668579"/>
            <a:ext cx="2130015" cy="2152813"/>
          </a:xfrm>
          <a:prstGeom prst="rect">
            <a:avLst/>
          </a:prstGeom>
        </p:spPr>
      </p:pic>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r>
              <a:rPr lang="tr-TR" dirty="0"/>
              <a:t>Bölümdeki çalışma alanları nelerdir?</a:t>
            </a:r>
          </a:p>
        </p:txBody>
      </p:sp>
      <p:graphicFrame>
        <p:nvGraphicFramePr>
          <p:cNvPr id="6" name="İçerik Yer Tutucusu 5" descr="Soldan sağa doğru yerleştirilmiş 4 adımı gösteren Temel Köşeli Çift Ayraç İşlemi  diyagramı"/>
          <p:cNvGraphicFramePr>
            <a:graphicFrameLocks noGrp="1"/>
          </p:cNvGraphicFramePr>
          <p:nvPr>
            <p:ph idx="1"/>
            <p:extLst>
              <p:ext uri="{D42A27DB-BD31-4B8C-83A1-F6EECF244321}">
                <p14:modId xmlns:p14="http://schemas.microsoft.com/office/powerpoint/2010/main" val="607687334"/>
              </p:ext>
            </p:extLst>
          </p:nvPr>
        </p:nvGraphicFramePr>
        <p:xfrm>
          <a:off x="1295400" y="1828800"/>
          <a:ext cx="960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ers\Onur\Downloads\göster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1828800"/>
            <a:ext cx="2837607" cy="14406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C:\Users\Onur\Downloads\kentleşme.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1849" y="1832703"/>
            <a:ext cx="1928660" cy="14443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saulogo_yatay1.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s://www.tech-worm.com/wp-content/uploads/2016/06/isim-de%C4%9Fi%C5%9Ftirme-davas%C4%B1-nas%C4%B1l-a%C3%A7%C4%B1l%C4%B1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89946" y="1818416"/>
            <a:ext cx="2711391" cy="15251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iskenderunhaber.com/dosyalar/2014/04/ko%CC%88se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6899" y="1828801"/>
            <a:ext cx="2814088" cy="1451014"/>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spTree>
    <p:extLst>
      <p:ext uri="{BB962C8B-B14F-4D97-AF65-F5344CB8AC3E}">
        <p14:creationId xmlns:p14="http://schemas.microsoft.com/office/powerpoint/2010/main" val="31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r>
              <a:rPr lang="tr-TR" sz="2800" dirty="0"/>
              <a:t>Dersler nasıl işleniyor? Puanlama nasıl yapılır?</a:t>
            </a:r>
          </a:p>
        </p:txBody>
      </p:sp>
      <p:sp>
        <p:nvSpPr>
          <p:cNvPr id="5" name="İçerik Yer Tutucusu 4"/>
          <p:cNvSpPr>
            <a:spLocks noGrp="1"/>
          </p:cNvSpPr>
          <p:nvPr>
            <p:ph idx="1"/>
          </p:nvPr>
        </p:nvSpPr>
        <p:spPr>
          <a:xfrm>
            <a:off x="1295400" y="1828800"/>
            <a:ext cx="9559289" cy="4343400"/>
          </a:xfrm>
        </p:spPr>
        <p:txBody>
          <a:bodyPr rtlCol="0">
            <a:normAutofit fontScale="92500" lnSpcReduction="20000"/>
          </a:bodyPr>
          <a:lstStyle/>
          <a:p>
            <a:pPr marL="0" indent="0">
              <a:buNone/>
            </a:pPr>
            <a:r>
              <a:rPr lang="tr-TR" b="1" dirty="0">
                <a:solidFill>
                  <a:schemeClr val="bg1"/>
                </a:solidFill>
              </a:rPr>
              <a:t>Dönem içinde</a:t>
            </a:r>
          </a:p>
          <a:p>
            <a:r>
              <a:rPr lang="tr-TR" dirty="0">
                <a:solidFill>
                  <a:schemeClr val="bg1"/>
                </a:solidFill>
              </a:rPr>
              <a:t>3 Yıl içi çalışma (Kısa Sınav, Ödev, Seminer, Sözlü Sınav vb.), Vize ve Final sınavları uygulanır.</a:t>
            </a:r>
          </a:p>
          <a:p>
            <a:r>
              <a:rPr lang="tr-TR" dirty="0">
                <a:solidFill>
                  <a:schemeClr val="bg1"/>
                </a:solidFill>
              </a:rPr>
              <a:t>Bunların genel notunuza etkisi hocalar tarafından belirlenmiştir.</a:t>
            </a:r>
          </a:p>
          <a:p>
            <a:r>
              <a:rPr lang="tr-TR" dirty="0">
                <a:solidFill>
                  <a:schemeClr val="bg1"/>
                </a:solidFill>
              </a:rPr>
              <a:t>Sınav ve ödevlerin katkı paylarını SABİS üzerinden görebilirsiniz.</a:t>
            </a:r>
          </a:p>
          <a:p>
            <a:r>
              <a:rPr lang="tr-TR" dirty="0">
                <a:solidFill>
                  <a:schemeClr val="bg1"/>
                </a:solidFill>
              </a:rPr>
              <a:t>Vize sınavlarında mazeret sınavı dersin öğretim elemanının inisiyatifindedir.</a:t>
            </a:r>
          </a:p>
          <a:p>
            <a:r>
              <a:rPr lang="tr-TR" dirty="0">
                <a:solidFill>
                  <a:schemeClr val="bg1"/>
                </a:solidFill>
              </a:rPr>
              <a:t>Final sınavına giremeyen öğrenci geçerli ve belgeli bir mazeret belirterek ilan edilecek tarihteki mazeret sınavına katılabilir.</a:t>
            </a:r>
          </a:p>
          <a:p>
            <a:r>
              <a:rPr lang="tr-TR" dirty="0">
                <a:solidFill>
                  <a:schemeClr val="bg1"/>
                </a:solidFill>
              </a:rPr>
              <a:t>Tüm programlarda vize ve final sınavlarına katılım zorunludur. Girilmeyen sınavlar ortalamanızı negatif etkiler.</a:t>
            </a:r>
          </a:p>
        </p:txBody>
      </p:sp>
      <p:pic>
        <p:nvPicPr>
          <p:cNvPr id="7"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spTree>
    <p:extLst>
      <p:ext uri="{BB962C8B-B14F-4D97-AF65-F5344CB8AC3E}">
        <p14:creationId xmlns:p14="http://schemas.microsoft.com/office/powerpoint/2010/main" val="33284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İnternet Destekli Eğitim Olanakları</a:t>
            </a:r>
          </a:p>
        </p:txBody>
      </p:sp>
      <p:sp>
        <p:nvSpPr>
          <p:cNvPr id="3" name="İçerik Yer Tutucusu 4"/>
          <p:cNvSpPr txBox="1">
            <a:spLocks/>
          </p:cNvSpPr>
          <p:nvPr/>
        </p:nvSpPr>
        <p:spPr>
          <a:xfrm>
            <a:off x="1295400" y="1828800"/>
            <a:ext cx="9559289" cy="4343400"/>
          </a:xfrm>
          <a:prstGeom prst="rect">
            <a:avLst/>
          </a:prstGeom>
        </p:spPr>
        <p:txBody>
          <a:bodyPr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dirty="0">
                <a:solidFill>
                  <a:schemeClr val="bg1"/>
                </a:solidFill>
              </a:rPr>
              <a:t>Derslerle ilgili tüm süreçler SABİS (Öğrenci Bilgi Sistemi) </a:t>
            </a:r>
            <a:r>
              <a:rPr lang="tr-TR" dirty="0" err="1">
                <a:solidFill>
                  <a:schemeClr val="bg1"/>
                </a:solidFill>
              </a:rPr>
              <a:t>arayüzünden</a:t>
            </a:r>
            <a:r>
              <a:rPr lang="tr-TR" dirty="0">
                <a:solidFill>
                  <a:schemeClr val="bg1"/>
                </a:solidFill>
              </a:rPr>
              <a:t> takip edilmektedir.</a:t>
            </a:r>
          </a:p>
          <a:p>
            <a:pPr lvl="1"/>
            <a:r>
              <a:rPr lang="tr-TR" dirty="0">
                <a:solidFill>
                  <a:schemeClr val="bg1"/>
                </a:solidFill>
              </a:rPr>
              <a:t>Öğretim üyesi ve danışman duyuruları</a:t>
            </a:r>
          </a:p>
          <a:p>
            <a:pPr lvl="1"/>
            <a:r>
              <a:rPr lang="tr-TR" dirty="0">
                <a:solidFill>
                  <a:schemeClr val="bg1"/>
                </a:solidFill>
              </a:rPr>
              <a:t>Ders materyallerinin paylaşılması (ders not, sunum, video vb.)</a:t>
            </a:r>
          </a:p>
          <a:p>
            <a:pPr lvl="1"/>
            <a:r>
              <a:rPr lang="tr-TR" dirty="0">
                <a:solidFill>
                  <a:schemeClr val="bg1"/>
                </a:solidFill>
              </a:rPr>
              <a:t>Canlı sanal dersler</a:t>
            </a:r>
          </a:p>
          <a:p>
            <a:pPr lvl="1"/>
            <a:r>
              <a:rPr lang="tr-TR" dirty="0">
                <a:solidFill>
                  <a:schemeClr val="bg1"/>
                </a:solidFill>
              </a:rPr>
              <a:t>SABİS üzerinden sınav yapılması ve ödev toplama</a:t>
            </a:r>
          </a:p>
          <a:p>
            <a:pPr lvl="1"/>
            <a:r>
              <a:rPr lang="tr-TR" dirty="0">
                <a:solidFill>
                  <a:schemeClr val="bg1"/>
                </a:solidFill>
              </a:rPr>
              <a:t>Sınav puanları ve harf notları</a:t>
            </a:r>
          </a:p>
          <a:p>
            <a:r>
              <a:rPr lang="tr-TR" dirty="0">
                <a:solidFill>
                  <a:schemeClr val="bg1"/>
                </a:solidFill>
              </a:rPr>
              <a:t>İngilizce dersinde interaktif dersler, akıllı tahta uygulamaları, video ve ses destekli eğitim uygulamalarıyla sınıfta öğretim ve B1 seviyesi</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spTree>
    <p:extLst>
      <p:ext uri="{BB962C8B-B14F-4D97-AF65-F5344CB8AC3E}">
        <p14:creationId xmlns:p14="http://schemas.microsoft.com/office/powerpoint/2010/main" val="306172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Kampüste yaşam, araştırma olanakları</a:t>
            </a:r>
          </a:p>
        </p:txBody>
      </p:sp>
      <p:sp>
        <p:nvSpPr>
          <p:cNvPr id="3" name="İçerik Yer Tutucusu 4"/>
          <p:cNvSpPr txBox="1">
            <a:spLocks/>
          </p:cNvSpPr>
          <p:nvPr/>
        </p:nvSpPr>
        <p:spPr>
          <a:xfrm>
            <a:off x="1295401" y="1828800"/>
            <a:ext cx="7741024" cy="4343400"/>
          </a:xfrm>
          <a:prstGeom prst="rect">
            <a:avLst/>
          </a:prstGeom>
        </p:spPr>
        <p:txBody>
          <a:bodyPr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dirty="0">
                <a:solidFill>
                  <a:schemeClr val="bg1"/>
                </a:solidFill>
              </a:rPr>
              <a:t>7/24 Açık Kütüphane</a:t>
            </a:r>
          </a:p>
          <a:p>
            <a:pPr lvl="1"/>
            <a:r>
              <a:rPr lang="tr-TR" dirty="0">
                <a:solidFill>
                  <a:schemeClr val="bg1"/>
                </a:solidFill>
              </a:rPr>
              <a:t>15 gün süreyle 8 adet kitap ödünç alınabilir.</a:t>
            </a:r>
          </a:p>
          <a:p>
            <a:pPr lvl="1"/>
            <a:r>
              <a:rPr lang="tr-TR" dirty="0">
                <a:solidFill>
                  <a:schemeClr val="bg1"/>
                </a:solidFill>
              </a:rPr>
              <a:t>Süreler 2 defa uzatılabilir (45 gün)</a:t>
            </a:r>
          </a:p>
          <a:p>
            <a:pPr lvl="1"/>
            <a:r>
              <a:rPr lang="tr-TR" dirty="0">
                <a:solidFill>
                  <a:schemeClr val="bg1"/>
                </a:solidFill>
              </a:rPr>
              <a:t>1 aylık laptop ödünç alma hizmeti.</a:t>
            </a:r>
          </a:p>
          <a:p>
            <a:r>
              <a:rPr lang="tr-TR" u="sng" dirty="0">
                <a:solidFill>
                  <a:schemeClr val="bg1"/>
                </a:solidFill>
              </a:rPr>
              <a:t>w3.sakarya.edu.tr</a:t>
            </a:r>
            <a:r>
              <a:rPr lang="tr-TR" dirty="0">
                <a:solidFill>
                  <a:schemeClr val="bg1"/>
                </a:solidFill>
              </a:rPr>
              <a:t> adresinden hızlı kütüphane tarama</a:t>
            </a:r>
          </a:p>
          <a:p>
            <a:r>
              <a:rPr lang="tr-TR" dirty="0">
                <a:solidFill>
                  <a:schemeClr val="bg1"/>
                </a:solidFill>
              </a:rPr>
              <a:t>Kablosuz ağ (SAUNET)</a:t>
            </a:r>
          </a:p>
          <a:p>
            <a:r>
              <a:rPr lang="tr-TR" dirty="0">
                <a:solidFill>
                  <a:schemeClr val="bg1"/>
                </a:solidFill>
              </a:rPr>
              <a:t>Yaşayan Kampüs Projesi</a:t>
            </a: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6" name="Resim 5" descr="http://kutuphane.sakarya.edu.tr/timthumb.php?src=http://kutuphane.sakarya.edu.tr/sites/kutuphane.sakarya.edu.tr/image/kutuphane_1.1_.jpg&amp;w=75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6388" y="1543722"/>
            <a:ext cx="2895600" cy="1609725"/>
          </a:xfrm>
          <a:prstGeom prst="rect">
            <a:avLst/>
          </a:prstGeom>
          <a:noFill/>
          <a:ln>
            <a:noFill/>
          </a:ln>
        </p:spPr>
      </p:pic>
      <p:pic>
        <p:nvPicPr>
          <p:cNvPr id="7" name="Resim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6388" y="3167544"/>
            <a:ext cx="2895600" cy="1665911"/>
          </a:xfrm>
          <a:prstGeom prst="rect">
            <a:avLst/>
          </a:prstGeom>
          <a:noFill/>
          <a:ln>
            <a:noFill/>
          </a:ln>
        </p:spPr>
      </p:pic>
      <p:pic>
        <p:nvPicPr>
          <p:cNvPr id="8" name="Resim 7" descr="http://kutuphane.sakarya.edu.tr/timthumb.php?src=http://kutuphane.sakarya.edu.tr/sites/kutuphane.sakarya.edu.tr/image/IMG_3118.jpg&amp;w=80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6388" y="4854972"/>
            <a:ext cx="2895600" cy="1434622"/>
          </a:xfrm>
          <a:prstGeom prst="rect">
            <a:avLst/>
          </a:prstGeom>
          <a:noFill/>
          <a:ln>
            <a:noFill/>
          </a:ln>
        </p:spPr>
      </p:pic>
    </p:spTree>
    <p:extLst>
      <p:ext uri="{BB962C8B-B14F-4D97-AF65-F5344CB8AC3E}">
        <p14:creationId xmlns:p14="http://schemas.microsoft.com/office/powerpoint/2010/main" val="369434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Öğrenci Toplulukları</a:t>
            </a:r>
          </a:p>
        </p:txBody>
      </p:sp>
      <p:sp>
        <p:nvSpPr>
          <p:cNvPr id="3" name="İçerik Yer Tutucusu 4"/>
          <p:cNvSpPr txBox="1">
            <a:spLocks/>
          </p:cNvSpPr>
          <p:nvPr/>
        </p:nvSpPr>
        <p:spPr>
          <a:xfrm>
            <a:off x="1295401" y="1577401"/>
            <a:ext cx="7741024" cy="4594799"/>
          </a:xfrm>
          <a:prstGeom prst="rect">
            <a:avLst/>
          </a:prstGeom>
        </p:spPr>
        <p:txBody>
          <a:bodyPr rtlCol="0">
            <a:normAutofit fontScale="92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tr-TR" dirty="0">
                <a:solidFill>
                  <a:schemeClr val="bg1"/>
                </a:solidFill>
              </a:rPr>
              <a:t>Bölümümüz bünyesinde iki adet öğrenci kulübü bulunmaktadır. Bunlar,</a:t>
            </a:r>
          </a:p>
          <a:p>
            <a:pPr lvl="1"/>
            <a:r>
              <a:rPr lang="tr-TR" dirty="0">
                <a:solidFill>
                  <a:schemeClr val="bg1"/>
                </a:solidFill>
              </a:rPr>
              <a:t>Politika Akademisi Öğrenci Topluluğu (PAÖT)</a:t>
            </a:r>
          </a:p>
          <a:p>
            <a:pPr lvl="3"/>
            <a:r>
              <a:rPr lang="tr-TR" dirty="0">
                <a:solidFill>
                  <a:schemeClr val="bg1"/>
                </a:solidFill>
              </a:rPr>
              <a:t>Danışman: Dr. </a:t>
            </a:r>
            <a:r>
              <a:rPr lang="tr-TR" dirty="0" err="1">
                <a:solidFill>
                  <a:schemeClr val="bg1"/>
                </a:solidFill>
              </a:rPr>
              <a:t>Öğr</a:t>
            </a:r>
            <a:r>
              <a:rPr lang="tr-TR" dirty="0">
                <a:solidFill>
                  <a:schemeClr val="bg1"/>
                </a:solidFill>
              </a:rPr>
              <a:t>. Üyesi </a:t>
            </a:r>
            <a:r>
              <a:rPr lang="tr-TR" dirty="0" err="1">
                <a:solidFill>
                  <a:schemeClr val="bg1"/>
                </a:solidFill>
              </a:rPr>
              <a:t>Dilşad</a:t>
            </a:r>
            <a:r>
              <a:rPr lang="tr-TR" dirty="0">
                <a:solidFill>
                  <a:schemeClr val="bg1"/>
                </a:solidFill>
              </a:rPr>
              <a:t> TÜRKMENOĞLU KÖSE </a:t>
            </a:r>
          </a:p>
          <a:p>
            <a:pPr lvl="1"/>
            <a:r>
              <a:rPr lang="tr-TR" dirty="0">
                <a:solidFill>
                  <a:schemeClr val="bg1"/>
                </a:solidFill>
              </a:rPr>
              <a:t>Siyaset Bilimi ve Kamu Yönetimi Öğrenci Topluluğu (SBKYT)</a:t>
            </a:r>
          </a:p>
          <a:p>
            <a:pPr lvl="3"/>
            <a:r>
              <a:rPr lang="tr-TR" dirty="0">
                <a:solidFill>
                  <a:schemeClr val="bg1"/>
                </a:solidFill>
              </a:rPr>
              <a:t>Danışman: Dr. </a:t>
            </a:r>
            <a:r>
              <a:rPr lang="tr-TR" dirty="0" err="1">
                <a:solidFill>
                  <a:schemeClr val="bg1"/>
                </a:solidFill>
              </a:rPr>
              <a:t>Öğr</a:t>
            </a:r>
            <a:r>
              <a:rPr lang="tr-TR" dirty="0">
                <a:solidFill>
                  <a:schemeClr val="bg1"/>
                </a:solidFill>
              </a:rPr>
              <a:t>. Üyesi Serdar KORUCU</a:t>
            </a:r>
          </a:p>
          <a:p>
            <a:pPr lvl="3"/>
            <a:endParaRPr lang="tr-TR" dirty="0">
              <a:solidFill>
                <a:schemeClr val="bg1"/>
              </a:solidFill>
            </a:endParaRPr>
          </a:p>
          <a:p>
            <a:r>
              <a:rPr lang="tr-TR" dirty="0">
                <a:solidFill>
                  <a:schemeClr val="bg1"/>
                </a:solidFill>
              </a:rPr>
              <a:t>İstanbul Harbiye Askeri Müzesi Teknik Gezisi </a:t>
            </a:r>
          </a:p>
          <a:p>
            <a:r>
              <a:rPr lang="tr-TR" dirty="0">
                <a:solidFill>
                  <a:schemeClr val="bg1"/>
                </a:solidFill>
              </a:rPr>
              <a:t>Mustafa Çalık ile 100 Yıl Önce Türkiye’de Siyaset Konferansı</a:t>
            </a:r>
          </a:p>
          <a:p>
            <a:r>
              <a:rPr lang="tr-TR" dirty="0">
                <a:solidFill>
                  <a:schemeClr val="bg1"/>
                </a:solidFill>
              </a:rPr>
              <a:t>Asistan-Öğrenci Buluşması, Akademik Kariyer ve Akademik İlişkiler</a:t>
            </a:r>
          </a:p>
          <a:p>
            <a:r>
              <a:rPr lang="tr-TR" dirty="0">
                <a:solidFill>
                  <a:schemeClr val="bg1"/>
                </a:solidFill>
              </a:rPr>
              <a:t>Sakarya Büyükşehir Belediyesi ve Afet-Koordinasyon Merkezi Teknik Gezisi</a:t>
            </a:r>
          </a:p>
          <a:p>
            <a:endParaRPr lang="tr-TR" dirty="0">
              <a:solidFill>
                <a:schemeClr val="bg1"/>
              </a:solidFill>
            </a:endParaRPr>
          </a:p>
          <a:p>
            <a:pPr lvl="3"/>
            <a:endParaRPr lang="tr-TR" dirty="0">
              <a:solidFill>
                <a:schemeClr val="bg1"/>
              </a:solidFill>
            </a:endParaRPr>
          </a:p>
        </p:txBody>
      </p:sp>
      <p:pic>
        <p:nvPicPr>
          <p:cNvPr id="4" name="Picture 5" descr="saulogo_yatay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388" y="485427"/>
            <a:ext cx="229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0" y="6314739"/>
            <a:ext cx="12192000" cy="54326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2"/>
                </a:solidFill>
              </a:rPr>
              <a:t>www.kamu.sakarya.edu.tr</a:t>
            </a:r>
            <a:r>
              <a:rPr lang="tr-TR" dirty="0"/>
              <a:t> 	|	</a:t>
            </a:r>
            <a:r>
              <a:rPr lang="tr-TR" dirty="0">
                <a:solidFill>
                  <a:srgbClr val="0033CC"/>
                </a:solidFill>
              </a:rPr>
              <a:t>facebook.com/</a:t>
            </a:r>
            <a:r>
              <a:rPr lang="tr-TR" dirty="0" err="1">
                <a:solidFill>
                  <a:srgbClr val="0033CC"/>
                </a:solidFill>
              </a:rPr>
              <a:t>sausbky</a:t>
            </a:r>
            <a:r>
              <a:rPr lang="tr-TR" dirty="0"/>
              <a:t>		|	</a:t>
            </a:r>
            <a:r>
              <a:rPr lang="tr-TR" dirty="0">
                <a:solidFill>
                  <a:schemeClr val="accent5">
                    <a:lumMod val="60000"/>
                    <a:lumOff val="40000"/>
                  </a:schemeClr>
                </a:solidFill>
              </a:rPr>
              <a:t>twitter.com/</a:t>
            </a:r>
            <a:r>
              <a:rPr lang="tr-TR" dirty="0" err="1">
                <a:solidFill>
                  <a:schemeClr val="accent5">
                    <a:lumMod val="60000"/>
                    <a:lumOff val="40000"/>
                  </a:schemeClr>
                </a:solidFill>
              </a:rPr>
              <a:t>sausbky</a:t>
            </a:r>
            <a:endParaRPr lang="tr-TR" dirty="0">
              <a:solidFill>
                <a:schemeClr val="accent5">
                  <a:lumMod val="60000"/>
                  <a:lumOff val="40000"/>
                </a:schemeClr>
              </a:solidFill>
            </a:endParaRPr>
          </a:p>
        </p:txBody>
      </p:sp>
      <p:pic>
        <p:nvPicPr>
          <p:cNvPr id="21" name="Resim 20" descr="Bölümümüz Öğrencileri Büyükşehir Belediyesi ve AKOM'u Ziyaret Ett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9440" y="1577401"/>
            <a:ext cx="2871470" cy="1914525"/>
          </a:xfrm>
          <a:prstGeom prst="rect">
            <a:avLst/>
          </a:prstGeom>
          <a:noFill/>
          <a:ln>
            <a:noFill/>
          </a:ln>
        </p:spPr>
      </p:pic>
      <p:pic>
        <p:nvPicPr>
          <p:cNvPr id="22" name="Resim 21" descr="Resi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5667" y="3177560"/>
            <a:ext cx="2871470" cy="2146243"/>
          </a:xfrm>
          <a:prstGeom prst="rect">
            <a:avLst/>
          </a:prstGeom>
          <a:noFill/>
          <a:ln>
            <a:noFill/>
          </a:ln>
        </p:spPr>
      </p:pic>
      <p:pic>
        <p:nvPicPr>
          <p:cNvPr id="23" name="Resim 22" descr="Resi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6425" y="4722271"/>
            <a:ext cx="2878455" cy="1577041"/>
          </a:xfrm>
          <a:prstGeom prst="rect">
            <a:avLst/>
          </a:prstGeom>
          <a:noFill/>
          <a:ln>
            <a:noFill/>
          </a:ln>
        </p:spPr>
      </p:pic>
      <p:pic>
        <p:nvPicPr>
          <p:cNvPr id="24" name="Resim 23" descr="https://pbs.twimg.com/profile_images/894656816763867136/Ufdojdim_400x40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818" y="1828800"/>
            <a:ext cx="1075765" cy="1228684"/>
          </a:xfrm>
          <a:prstGeom prst="rect">
            <a:avLst/>
          </a:prstGeom>
          <a:noFill/>
          <a:ln>
            <a:noFill/>
          </a:ln>
        </p:spPr>
      </p:pic>
      <p:pic>
        <p:nvPicPr>
          <p:cNvPr id="25" name="Resim 24"/>
          <p:cNvPicPr/>
          <p:nvPr/>
        </p:nvPicPr>
        <p:blipFill>
          <a:blip r:embed="rId8">
            <a:extLst>
              <a:ext uri="{28A0092B-C50C-407E-A947-70E740481C1C}">
                <a14:useLocalDpi xmlns:a14="http://schemas.microsoft.com/office/drawing/2010/main" val="0"/>
              </a:ext>
            </a:extLst>
          </a:blip>
          <a:stretch>
            <a:fillRect/>
          </a:stretch>
        </p:blipFill>
        <p:spPr>
          <a:xfrm>
            <a:off x="109818" y="3093082"/>
            <a:ext cx="1075765" cy="1284635"/>
          </a:xfrm>
          <a:prstGeom prst="rect">
            <a:avLst/>
          </a:prstGeom>
        </p:spPr>
      </p:pic>
    </p:spTree>
    <p:extLst>
      <p:ext uri="{BB962C8B-B14F-4D97-AF65-F5344CB8AC3E}">
        <p14:creationId xmlns:p14="http://schemas.microsoft.com/office/powerpoint/2010/main" val="336569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tış Yönü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197_TF03431374" id="{E14A2F2F-73A2-4645-A22D-F2FE1228C14D}" vid="{F8786BF4-695B-4173-93E0-CE87C55D4668}"/>
    </a:ext>
  </a:extLst>
</a:theme>
</file>

<file path=ppt/theme/theme2.xml><?xml version="1.0" encoding="utf-8"?>
<a:theme xmlns:a="http://schemas.openxmlformats.org/drawingml/2006/main" name="Ofis Teması">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İş yönelimi sunusu (geniş ekran)</Template>
  <TotalTime>647</TotalTime>
  <Words>1556</Words>
  <Application>Microsoft Macintosh PowerPoint</Application>
  <PresentationFormat>Geniş ekran</PresentationFormat>
  <Paragraphs>277</Paragraphs>
  <Slides>23</Slides>
  <Notes>23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Book Antiqua</vt:lpstr>
      <vt:lpstr>Times New Roman</vt:lpstr>
      <vt:lpstr>Satış Yönü 16X9</vt:lpstr>
      <vt:lpstr>SİYASET BİLİMİ VE KAMU YÖNETİMİ BÖLÜMÜ</vt:lpstr>
      <vt:lpstr>Sakarya, SAÜ ve Bölümümüz</vt:lpstr>
      <vt:lpstr>Haber ve duyuruları nasıl takip ederim?</vt:lpstr>
      <vt:lpstr>Yüz yüze bilgi ve yardım nasıl alabilirim?</vt:lpstr>
      <vt:lpstr>Bölümdeki çalışma alanları nelerdir?</vt:lpstr>
      <vt:lpstr>Dersler nasıl işleniyor? Puanlama nasıl yapılır?</vt:lpstr>
      <vt:lpstr>İnternet Destekli Eğitim Olanakları</vt:lpstr>
      <vt:lpstr>Kampüste yaşam, araştırma olanakları</vt:lpstr>
      <vt:lpstr>Öğrenci Toplulukları</vt:lpstr>
      <vt:lpstr>Burs Olanakları</vt:lpstr>
      <vt:lpstr>Staj yapabilir miyiz?</vt:lpstr>
      <vt:lpstr>Çift Anadal (ÇAP)</vt:lpstr>
      <vt:lpstr>Yandal</vt:lpstr>
      <vt:lpstr>ERASMUS, Farabi, Mevlana</vt:lpstr>
      <vt:lpstr>ERASMUS, Farabi, Mevlana</vt:lpstr>
      <vt:lpstr>Notlar nasıl olacak? AA, BA, FF bunlar nedir?</vt:lpstr>
      <vt:lpstr>Notlar nasıl olacak? AA, BA, FF bunlar nedir?</vt:lpstr>
      <vt:lpstr>Bilgi Edinme ve Başvurular</vt:lpstr>
      <vt:lpstr>Akademik Faaliyetler ve Topluma Katkı</vt:lpstr>
      <vt:lpstr>SAÜ’de Lisansüstü Eğitim</vt:lpstr>
      <vt:lpstr>Mezunlarımız’dan</vt:lpstr>
      <vt:lpstr>Mezunlarımız’dan</vt:lpstr>
      <vt:lpstr>SİYASET BİLİMİ VE KAMU YÖNETİMİ BÖLÜMÜ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SİYASET BİLİMİ VE KAMU YÖNETİMİ BÖLÜMÜ</dc:title>
  <dc:creator>Onur</dc:creator>
  <cp:lastModifiedBy>Onur Türkölmez</cp:lastModifiedBy>
  <cp:revision>62</cp:revision>
  <dcterms:created xsi:type="dcterms:W3CDTF">2018-09-17T08:51:05Z</dcterms:created>
  <dcterms:modified xsi:type="dcterms:W3CDTF">2019-09-24T07:00:23Z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