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78" r:id="rId7"/>
    <p:sldId id="262" r:id="rId8"/>
    <p:sldId id="265" r:id="rId9"/>
    <p:sldId id="263" r:id="rId10"/>
    <p:sldId id="266" r:id="rId11"/>
    <p:sldId id="261" r:id="rId12"/>
    <p:sldId id="272" r:id="rId13"/>
    <p:sldId id="273" r:id="rId14"/>
    <p:sldId id="275" r:id="rId15"/>
    <p:sldId id="274" r:id="rId16"/>
    <p:sldId id="260" r:id="rId17"/>
    <p:sldId id="279" r:id="rId18"/>
    <p:sldId id="281" r:id="rId19"/>
    <p:sldId id="282" r:id="rId20"/>
    <p:sldId id="268" r:id="rId21"/>
    <p:sldId id="269" r:id="rId22"/>
    <p:sldId id="283" r:id="rId23"/>
    <p:sldId id="276" r:id="rId24"/>
    <p:sldId id="280" r:id="rId25"/>
    <p:sldId id="277" r:id="rId2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94667" autoAdjust="0"/>
  </p:normalViewPr>
  <p:slideViewPr>
    <p:cSldViewPr>
      <p:cViewPr varScale="1">
        <p:scale>
          <a:sx n="70" d="100"/>
          <a:sy n="70" d="100"/>
        </p:scale>
        <p:origin x="11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1927-5D3D-494F-B4E1-5EA92ECC855E}" type="datetimeFigureOut">
              <a:rPr lang="tr-TR"/>
              <a:pPr>
                <a:defRPr/>
              </a:pPr>
              <a:t>22.2.2016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77F2-89B1-476D-8F10-1794459C445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92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8FAA3-0DAB-4FAF-8FA3-1B5D2A10F171}" type="datetimeFigureOut">
              <a:rPr lang="tr-TR"/>
              <a:pPr>
                <a:defRPr/>
              </a:pPr>
              <a:t>22.2.2016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9EF45-0636-4C95-B05F-B5BC0F0430A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45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15A3-EF68-4059-B196-06EC9ACC3A10}" type="datetimeFigureOut">
              <a:rPr lang="tr-TR"/>
              <a:pPr>
                <a:defRPr/>
              </a:pPr>
              <a:t>22.2.2016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4D532-4F5C-4A08-B13F-1CE8EE1FEE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419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9F124-DC6E-42EF-8E15-2D6DB5771713}" type="datetimeFigureOut">
              <a:rPr lang="tr-TR"/>
              <a:pPr>
                <a:defRPr/>
              </a:pPr>
              <a:t>22.2.2016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C4E05-38A4-4BF6-A4E0-E77A0289D85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706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A396-E5CF-45BB-93F9-D752A49943DC}" type="datetimeFigureOut">
              <a:rPr lang="tr-TR"/>
              <a:pPr>
                <a:defRPr/>
              </a:pPr>
              <a:t>22.2.2016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18A9A-DA8A-4AF3-8735-E2E91E57CF2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544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2FEC2-49A3-4CB1-B028-9D5B6F458B85}" type="datetimeFigureOut">
              <a:rPr lang="tr-TR"/>
              <a:pPr>
                <a:defRPr/>
              </a:pPr>
              <a:t>22.2.2016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FFF74-AC0D-4F44-8211-88D10FFB85E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976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E79D-67E8-4411-814A-D940BE2CBE47}" type="datetimeFigureOut">
              <a:rPr lang="tr-TR"/>
              <a:pPr>
                <a:defRPr/>
              </a:pPr>
              <a:t>22.2.2016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2F9C9-4D76-448B-A316-03D57AB9F9C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222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2C10C-A41D-4BB7-B64B-3AABAB046BCB}" type="datetimeFigureOut">
              <a:rPr lang="tr-TR"/>
              <a:pPr>
                <a:defRPr/>
              </a:pPr>
              <a:t>22.2.2016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F412D-A9E3-457F-A7F1-4FCFB7954D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165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9F292-7FC1-452C-9770-4CBBAC608C2D}" type="datetimeFigureOut">
              <a:rPr lang="tr-TR"/>
              <a:pPr>
                <a:defRPr/>
              </a:pPr>
              <a:t>22.2.2016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09CA0-AAC5-4CBE-9CEB-44E939C42C0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990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1D515-37BE-416E-927B-3EC201902833}" type="datetimeFigureOut">
              <a:rPr lang="tr-TR"/>
              <a:pPr>
                <a:defRPr/>
              </a:pPr>
              <a:t>22.2.2016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D882E-677F-4BBE-9DF7-334F938E6F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280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207B-F56A-4A93-BF12-325C6FCFC39A}" type="datetimeFigureOut">
              <a:rPr lang="tr-TR"/>
              <a:pPr>
                <a:defRPr/>
              </a:pPr>
              <a:t>22.2.2016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07021-BAD6-4A44-9133-0EBE712DE0A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434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A036C8-32D0-49BF-B780-19DDE519D5CD}" type="datetimeFigureOut">
              <a:rPr lang="tr-TR"/>
              <a:pPr>
                <a:defRPr/>
              </a:pPr>
              <a:t>22.2.2016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DBC2FD-976F-4741-8593-B9048BF3294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2.gif"/><Relationship Id="rId7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saulogo_yatay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6250"/>
            <a:ext cx="27368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68149"/>
          </a:xfrm>
        </p:spPr>
        <p:txBody>
          <a:bodyPr>
            <a:spAutoFit/>
          </a:bodyPr>
          <a:lstStyle/>
          <a:p>
            <a:r>
              <a:rPr lang="tr-TR" alt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SİYASET BİLİMİ VE KAMU YÖNETİMİ BÖLÜMÜ</a:t>
            </a:r>
          </a:p>
          <a:p>
            <a:r>
              <a:rPr lang="tr-TR" alt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TANITIM TOPLANTISI</a:t>
            </a:r>
            <a:endParaRPr lang="en-US" altLang="tr-T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149"/>
            <a:ext cx="3048000" cy="2032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7000"/>
            <a:ext cx="3048000" cy="2032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20" y="1397000"/>
            <a:ext cx="307758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6569"/>
            <a:ext cx="9144000" cy="42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lt Başlık 2"/>
          <p:cNvSpPr txBox="1">
            <a:spLocks/>
          </p:cNvSpPr>
          <p:nvPr/>
        </p:nvSpPr>
        <p:spPr>
          <a:xfrm>
            <a:off x="3347864" y="963059"/>
            <a:ext cx="5184576" cy="5397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SİYASET BİLİMİ VE KAMU YÖNETİMİ BÖLÜMÜ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1681346"/>
            <a:ext cx="8820472" cy="36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 3"/>
          <p:cNvGrpSpPr>
            <a:grpSpLocks/>
          </p:cNvGrpSpPr>
          <p:nvPr/>
        </p:nvGrpSpPr>
        <p:grpSpPr bwMode="auto">
          <a:xfrm>
            <a:off x="0" y="5516563"/>
            <a:ext cx="9144000" cy="1109662"/>
            <a:chOff x="0" y="5719432"/>
            <a:chExt cx="9144000" cy="907020"/>
          </a:xfrm>
        </p:grpSpPr>
        <p:pic>
          <p:nvPicPr>
            <p:cNvPr id="3078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lt Başlık 2"/>
            <p:cNvSpPr txBox="1">
              <a:spLocks/>
            </p:cNvSpPr>
            <p:nvPr/>
          </p:nvSpPr>
          <p:spPr bwMode="auto">
            <a:xfrm>
              <a:off x="0" y="6278576"/>
              <a:ext cx="9136063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www.kamu.sakarya.edu.tr | facebook/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r>
                <a:rPr lang="tr-TR" altLang="tr-TR" sz="2000" dirty="0" smtClean="0">
                  <a:solidFill>
                    <a:srgbClr val="FFFFFF"/>
                  </a:solidFill>
                </a:rPr>
                <a:t>  |  twitter/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t Başlık 2"/>
          <p:cNvSpPr txBox="1">
            <a:spLocks/>
          </p:cNvSpPr>
          <p:nvPr/>
        </p:nvSpPr>
        <p:spPr>
          <a:xfrm>
            <a:off x="827087" y="1700808"/>
            <a:ext cx="7705353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Kampüste yaşam, ders çalışma ve araştırma olanakları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tr-T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7/24 Açık Kütüphane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w3.sakarya.edu.tr</a:t>
            </a: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adresinden hızlı kütüphane tarama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Fakülte içinde ücretsiz internet salonu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Kablosuz ağ (SAUNET)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Kütüphane ek binasında bireysel ve grup çalışma salonları</a:t>
            </a: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3347864" y="963059"/>
            <a:ext cx="5184576" cy="5397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SİYASET BİLİMİ VE KAMU YÖNETİMİ BÖLÜMÜ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1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 3"/>
          <p:cNvGrpSpPr>
            <a:grpSpLocks/>
          </p:cNvGrpSpPr>
          <p:nvPr/>
        </p:nvGrpSpPr>
        <p:grpSpPr bwMode="auto">
          <a:xfrm>
            <a:off x="0" y="5516563"/>
            <a:ext cx="9144000" cy="1109662"/>
            <a:chOff x="0" y="5719432"/>
            <a:chExt cx="9144000" cy="907020"/>
          </a:xfrm>
        </p:grpSpPr>
        <p:pic>
          <p:nvPicPr>
            <p:cNvPr id="3078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lt Başlık 2"/>
            <p:cNvSpPr txBox="1">
              <a:spLocks/>
            </p:cNvSpPr>
            <p:nvPr/>
          </p:nvSpPr>
          <p:spPr bwMode="auto">
            <a:xfrm>
              <a:off x="0" y="6278576"/>
              <a:ext cx="9136063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www.kamu.sakarya.edu.tr | facebook/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r>
                <a:rPr lang="tr-TR" altLang="tr-TR" sz="2000" dirty="0" smtClean="0">
                  <a:solidFill>
                    <a:srgbClr val="FFFFFF"/>
                  </a:solidFill>
                </a:rPr>
                <a:t>  |  twitter/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t Başlık 2"/>
          <p:cNvSpPr txBox="1">
            <a:spLocks/>
          </p:cNvSpPr>
          <p:nvPr/>
        </p:nvSpPr>
        <p:spPr>
          <a:xfrm>
            <a:off x="827087" y="1700808"/>
            <a:ext cx="7705353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Sınavlar nasıl uygulanıyor?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 ve final programları akademik takvimdeki tarihlerinden bir hafta önce bölüm panolarından, web sitemizden ve sosyal medyadan duyurulur.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sınavları ise önceden haber verilmeden ders esnasında gerçekleştirilir.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öğrencinin her dersin sınavına gireceği sınıf ve oturacağı sıra numarası da önceden belirlenir ve ilan edilir.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 saatinde atandığınız sınıf ve sıraya geçerek sınavınıza başlayabilirsiniz.</a:t>
            </a: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3347864" y="963059"/>
            <a:ext cx="5184576" cy="5397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SİYASET BİLİMİ VE KAMU YÖNETİMİ BÖLÜMÜ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 3"/>
          <p:cNvGrpSpPr>
            <a:grpSpLocks/>
          </p:cNvGrpSpPr>
          <p:nvPr/>
        </p:nvGrpSpPr>
        <p:grpSpPr bwMode="auto">
          <a:xfrm>
            <a:off x="0" y="5516563"/>
            <a:ext cx="9144000" cy="1109662"/>
            <a:chOff x="0" y="5719432"/>
            <a:chExt cx="9144000" cy="907020"/>
          </a:xfrm>
        </p:grpSpPr>
        <p:pic>
          <p:nvPicPr>
            <p:cNvPr id="3078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lt Başlık 2"/>
            <p:cNvSpPr txBox="1">
              <a:spLocks/>
            </p:cNvSpPr>
            <p:nvPr/>
          </p:nvSpPr>
          <p:spPr bwMode="auto">
            <a:xfrm>
              <a:off x="0" y="6278576"/>
              <a:ext cx="9136063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www.kamu.sakarya.edu.tr | facebook/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r>
                <a:rPr lang="tr-TR" altLang="tr-TR" sz="2000" dirty="0" smtClean="0">
                  <a:solidFill>
                    <a:srgbClr val="FFFFFF"/>
                  </a:solidFill>
                </a:rPr>
                <a:t>  |  twitter/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t Başlık 2"/>
          <p:cNvSpPr txBox="1">
            <a:spLocks/>
          </p:cNvSpPr>
          <p:nvPr/>
        </p:nvSpPr>
        <p:spPr>
          <a:xfrm>
            <a:off x="827087" y="1700808"/>
            <a:ext cx="7705353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Sınavlar nasıl uygulanıyor?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 süresince sınavı gerçekleştiren gözetmenin direktiflerine uymalısınız.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 süresince cep telefonlarınız kapalı olmalıdır.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Kimliğiniz yanınızda ve masanızın üzerinde bulunmalıdır.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Sıranızın üzerinde ve altında ders notu, kitap, kağıt vb. hiçbir materyal bulunmamalıdır.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Sıralarda yazı çizim </a:t>
            </a:r>
            <a:r>
              <a:rPr lang="tr-TR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bulunmamalıdır. Varsa bunları temizlemelisiniz. </a:t>
            </a:r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Sınavı yapan öğretim üyesi tarafından bildirilmedikçe ders notları, kitaplar, hesap makinesi gibi yardımcı araçlar sınav boyunca kapalı bir çantada ulaşılamayacak bir yerde tutulmalıdır.</a:t>
            </a: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3347864" y="963059"/>
            <a:ext cx="5184576" cy="5397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SİYASET BİLİMİ VE KAMU YÖNETİMİ BÖLÜMÜ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 3"/>
          <p:cNvGrpSpPr>
            <a:grpSpLocks/>
          </p:cNvGrpSpPr>
          <p:nvPr/>
        </p:nvGrpSpPr>
        <p:grpSpPr bwMode="auto">
          <a:xfrm>
            <a:off x="0" y="5516563"/>
            <a:ext cx="9144000" cy="1109662"/>
            <a:chOff x="0" y="5719432"/>
            <a:chExt cx="9144000" cy="907020"/>
          </a:xfrm>
        </p:grpSpPr>
        <p:pic>
          <p:nvPicPr>
            <p:cNvPr id="3078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lt Başlık 2"/>
            <p:cNvSpPr txBox="1">
              <a:spLocks/>
            </p:cNvSpPr>
            <p:nvPr/>
          </p:nvSpPr>
          <p:spPr bwMode="auto">
            <a:xfrm>
              <a:off x="0" y="6278576"/>
              <a:ext cx="9136063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www.kamu.sakarya.edu.tr | facebook/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r>
                <a:rPr lang="tr-TR" altLang="tr-TR" sz="2000" dirty="0" smtClean="0">
                  <a:solidFill>
                    <a:srgbClr val="FFFFFF"/>
                  </a:solidFill>
                </a:rPr>
                <a:t>  |  twitter/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t Başlık 2"/>
          <p:cNvSpPr txBox="1">
            <a:spLocks/>
          </p:cNvSpPr>
          <p:nvPr/>
        </p:nvSpPr>
        <p:spPr>
          <a:xfrm>
            <a:off x="827087" y="1700808"/>
            <a:ext cx="7705353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Sınavlar hakkında son bir uyarı!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Sınavlara gelirken </a:t>
            </a:r>
            <a:r>
              <a:rPr lang="tr-TR" sz="1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 </a:t>
            </a:r>
            <a:r>
              <a:rPr lang="tr-TR" sz="1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kimliğinizi</a:t>
            </a: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getirmeyi </a:t>
            </a: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unutmayın.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 esnasında dersi veren öğretim üyesi sınıfları gezecektir. Sorularınızda hata olduğunu düşünüyorsanız, kendisine sorabilirsiniz. Sınav gözetmenleri bu gibi sorularınıza yanıt vermeyecektir.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 boyunca </a:t>
            </a:r>
            <a:r>
              <a:rPr lang="tr-TR" sz="1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kalem, silgi vb. materyal alışverişi yasaktır</a:t>
            </a: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Sınavlarda kopyaya </a:t>
            </a:r>
            <a:r>
              <a:rPr lang="tr-TR" sz="1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teşebbüs</a:t>
            </a: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eden öğrenci, YÖK disiplin yönetmeliği uyarınca </a:t>
            </a:r>
            <a:r>
              <a:rPr lang="tr-TR" sz="1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kınama</a:t>
            </a: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cezası ile cezalandırılır.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Sınavlarda </a:t>
            </a:r>
            <a:r>
              <a:rPr lang="tr-TR" sz="1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kopya çeken </a:t>
            </a: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 YÖK disiplin yönetmeliğince </a:t>
            </a:r>
            <a:r>
              <a:rPr lang="tr-TR" sz="1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yarıyıl uzaklaştırma</a:t>
            </a: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cezalandırılır.</a:t>
            </a:r>
            <a:endParaRPr lang="tr-T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3347864" y="963059"/>
            <a:ext cx="5184576" cy="5397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SİYASET BİLİMİ VE KAMU YÖNETİMİ BÖLÜMÜ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7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 3"/>
          <p:cNvGrpSpPr>
            <a:grpSpLocks/>
          </p:cNvGrpSpPr>
          <p:nvPr/>
        </p:nvGrpSpPr>
        <p:grpSpPr bwMode="auto">
          <a:xfrm>
            <a:off x="0" y="5516563"/>
            <a:ext cx="9144000" cy="1109662"/>
            <a:chOff x="0" y="5719432"/>
            <a:chExt cx="9144000" cy="907020"/>
          </a:xfrm>
        </p:grpSpPr>
        <p:pic>
          <p:nvPicPr>
            <p:cNvPr id="3078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lt Başlık 2"/>
            <p:cNvSpPr txBox="1">
              <a:spLocks/>
            </p:cNvSpPr>
            <p:nvPr/>
          </p:nvSpPr>
          <p:spPr bwMode="auto">
            <a:xfrm>
              <a:off x="0" y="6278576"/>
              <a:ext cx="9136063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www.kamu.sakarya.edu.tr | facebook/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r>
                <a:rPr lang="tr-TR" altLang="tr-TR" sz="2000" dirty="0" smtClean="0">
                  <a:solidFill>
                    <a:srgbClr val="FFFFFF"/>
                  </a:solidFill>
                </a:rPr>
                <a:t>  |  twitter/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t Başlık 2"/>
          <p:cNvSpPr txBox="1">
            <a:spLocks/>
          </p:cNvSpPr>
          <p:nvPr/>
        </p:nvSpPr>
        <p:spPr>
          <a:xfrm>
            <a:off x="827087" y="1700808"/>
            <a:ext cx="7705353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Notlar nasıl olacak? AA, BA, FF bunlar nedir?</a:t>
            </a:r>
          </a:p>
          <a:p>
            <a:pPr fontAlgn="auto">
              <a:spcAft>
                <a:spcPts val="0"/>
              </a:spcAft>
              <a:defRPr/>
            </a:pPr>
            <a:endParaRPr lang="tr-T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3347864" y="963059"/>
            <a:ext cx="5184576" cy="5397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SİYASET BİLİMİ VE KAMU YÖNETİMİ BÖLÜMÜ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717546"/>
              </p:ext>
            </p:extLst>
          </p:nvPr>
        </p:nvGraphicFramePr>
        <p:xfrm>
          <a:off x="971600" y="2132856"/>
          <a:ext cx="7488830" cy="3285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1942"/>
                <a:gridCol w="2163742"/>
                <a:gridCol w="1366573"/>
                <a:gridCol w="1366573"/>
              </a:tblGrid>
              <a:tr h="38810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Başarı Derecesi</a:t>
                      </a:r>
                      <a:endParaRPr lang="tr-TR" sz="16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Başarı Notu</a:t>
                      </a:r>
                      <a:endParaRPr lang="tr-TR" sz="16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Katsayı</a:t>
                      </a:r>
                      <a:endParaRPr lang="tr-TR" sz="16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Puanı</a:t>
                      </a:r>
                      <a:endParaRPr lang="tr-TR" sz="16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5939"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Pekiyi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90-100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5939"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İyi-Pekiyi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85-89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5939"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İyi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BB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80-84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5939"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Orta-İyi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75-79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5939"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65-74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5939"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Zayıf-Orta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58-64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5939"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Zayıf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DD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50-57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5939"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Başarısız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ve altı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5939"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Muaf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5719"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Dönem Sonu Sınavına Girmedi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5939"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Devamsız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5939"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Yeterli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5939"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Yetersiz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YZ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0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 3"/>
          <p:cNvGrpSpPr>
            <a:grpSpLocks/>
          </p:cNvGrpSpPr>
          <p:nvPr/>
        </p:nvGrpSpPr>
        <p:grpSpPr bwMode="auto">
          <a:xfrm>
            <a:off x="0" y="5516563"/>
            <a:ext cx="9144000" cy="1109662"/>
            <a:chOff x="0" y="5719432"/>
            <a:chExt cx="9144000" cy="907020"/>
          </a:xfrm>
        </p:grpSpPr>
        <p:pic>
          <p:nvPicPr>
            <p:cNvPr id="3078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lt Başlık 2"/>
            <p:cNvSpPr txBox="1">
              <a:spLocks/>
            </p:cNvSpPr>
            <p:nvPr/>
          </p:nvSpPr>
          <p:spPr bwMode="auto">
            <a:xfrm>
              <a:off x="0" y="6278576"/>
              <a:ext cx="9136063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www.kamu.sakarya.edu.tr | facebook/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r>
                <a:rPr lang="tr-TR" altLang="tr-TR" sz="2000" dirty="0" smtClean="0">
                  <a:solidFill>
                    <a:srgbClr val="FFFFFF"/>
                  </a:solidFill>
                </a:rPr>
                <a:t>  |  twitter/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t Başlık 2"/>
          <p:cNvSpPr txBox="1">
            <a:spLocks/>
          </p:cNvSpPr>
          <p:nvPr/>
        </p:nvSpPr>
        <p:spPr>
          <a:xfrm>
            <a:off x="827087" y="1700808"/>
            <a:ext cx="7705353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 belgesi, transkript, dilekçe vs. işleri nasıl halledilir?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 Belgesi, Transkript, Askerlik ve mezuniyet işlemleri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 İşleri Daire Başkanlığı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tr-T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 başkanlığına sunulacak dilekçeler, başvurular gibi işler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 Sekreterliği : </a:t>
            </a:r>
            <a:r>
              <a:rPr lang="tr-TR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Abdulmuttalip</a:t>
            </a: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Eliş</a:t>
            </a:r>
            <a:endParaRPr lang="tr-TR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3347864" y="963059"/>
            <a:ext cx="5184576" cy="5397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SİYASET BİLİMİ VE KAMU YÖNETİMİ BÖLÜMÜ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 3"/>
          <p:cNvGrpSpPr>
            <a:grpSpLocks/>
          </p:cNvGrpSpPr>
          <p:nvPr/>
        </p:nvGrpSpPr>
        <p:grpSpPr bwMode="auto">
          <a:xfrm>
            <a:off x="0" y="5516563"/>
            <a:ext cx="9144000" cy="1109662"/>
            <a:chOff x="0" y="5719432"/>
            <a:chExt cx="9144000" cy="907020"/>
          </a:xfrm>
        </p:grpSpPr>
        <p:pic>
          <p:nvPicPr>
            <p:cNvPr id="3078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lt Başlık 2"/>
            <p:cNvSpPr txBox="1">
              <a:spLocks/>
            </p:cNvSpPr>
            <p:nvPr/>
          </p:nvSpPr>
          <p:spPr bwMode="auto">
            <a:xfrm>
              <a:off x="0" y="6278576"/>
              <a:ext cx="9136063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www.kamu.sakarya.edu.tr | facebook/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r>
                <a:rPr lang="tr-TR" altLang="tr-TR" sz="2000" dirty="0" smtClean="0">
                  <a:solidFill>
                    <a:srgbClr val="FFFFFF"/>
                  </a:solidFill>
                </a:rPr>
                <a:t>  |  twitter/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t Başlık 2"/>
          <p:cNvSpPr txBox="1">
            <a:spLocks/>
          </p:cNvSpPr>
          <p:nvPr/>
        </p:nvSpPr>
        <p:spPr>
          <a:xfrm>
            <a:off x="827087" y="1484784"/>
            <a:ext cx="7705353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SABİS-OBİS nedir?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SABİS menüsünde yer alan OBİS sistemi öğrencilerin ders sınav sonuçlarını, dersle ilgili materyalleri ve öğretim üyelerinin duyurularını takip edebilecekleri bir sistemdir.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SABİS’i</a:t>
            </a: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günlük olarak kontrol edip, ders aldığınız öğretim üyelerinin duyurularını takip etmeniz önem taşır.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Öğretim üyeleri dersle ilgili materyalleri (kaynak listesi, ders notu vb.) OBİS üzerinden paylaşmaktadırlar.</a:t>
            </a: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3347864" y="963059"/>
            <a:ext cx="5184576" cy="5397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SİYASET BİLİMİ VE KAMU YÖNETİMİ BÖLÜMÜ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580910" y="5013176"/>
            <a:ext cx="432793" cy="4687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61" y="3988727"/>
            <a:ext cx="7554379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 3"/>
          <p:cNvGrpSpPr>
            <a:grpSpLocks/>
          </p:cNvGrpSpPr>
          <p:nvPr/>
        </p:nvGrpSpPr>
        <p:grpSpPr bwMode="auto">
          <a:xfrm>
            <a:off x="0" y="5516563"/>
            <a:ext cx="9144000" cy="1109662"/>
            <a:chOff x="0" y="5719432"/>
            <a:chExt cx="9144000" cy="907020"/>
          </a:xfrm>
        </p:grpSpPr>
        <p:pic>
          <p:nvPicPr>
            <p:cNvPr id="3078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lt Başlık 2"/>
            <p:cNvSpPr txBox="1">
              <a:spLocks/>
            </p:cNvSpPr>
            <p:nvPr/>
          </p:nvSpPr>
          <p:spPr bwMode="auto">
            <a:xfrm>
              <a:off x="0" y="6278576"/>
              <a:ext cx="9136063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www.kamu.sakarya.edu.tr | facebook/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r>
                <a:rPr lang="tr-TR" altLang="tr-TR" sz="2000" dirty="0" smtClean="0">
                  <a:solidFill>
                    <a:srgbClr val="FFFFFF"/>
                  </a:solidFill>
                </a:rPr>
                <a:t>  |  twitter/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lt Başlık 2"/>
          <p:cNvSpPr txBox="1">
            <a:spLocks/>
          </p:cNvSpPr>
          <p:nvPr/>
        </p:nvSpPr>
        <p:spPr>
          <a:xfrm>
            <a:off x="3347864" y="963059"/>
            <a:ext cx="5184576" cy="5397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SİYASET BİLİMİ VE KAMU YÖNETİMİ BÖLÜMÜ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39" y="1637422"/>
            <a:ext cx="7916501" cy="361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 3"/>
          <p:cNvGrpSpPr>
            <a:grpSpLocks/>
          </p:cNvGrpSpPr>
          <p:nvPr/>
        </p:nvGrpSpPr>
        <p:grpSpPr bwMode="auto">
          <a:xfrm>
            <a:off x="0" y="5516563"/>
            <a:ext cx="9144000" cy="1109662"/>
            <a:chOff x="0" y="5719432"/>
            <a:chExt cx="9144000" cy="907020"/>
          </a:xfrm>
        </p:grpSpPr>
        <p:pic>
          <p:nvPicPr>
            <p:cNvPr id="3078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lt Başlık 2"/>
            <p:cNvSpPr txBox="1">
              <a:spLocks/>
            </p:cNvSpPr>
            <p:nvPr/>
          </p:nvSpPr>
          <p:spPr bwMode="auto">
            <a:xfrm>
              <a:off x="0" y="6278576"/>
              <a:ext cx="9136063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www.kamu.sakarya.edu.tr | facebook/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r>
                <a:rPr lang="tr-TR" altLang="tr-TR" sz="2000" dirty="0" smtClean="0">
                  <a:solidFill>
                    <a:srgbClr val="FFFFFF"/>
                  </a:solidFill>
                </a:rPr>
                <a:t>  |  twitter/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lt Başlık 2"/>
          <p:cNvSpPr txBox="1">
            <a:spLocks/>
          </p:cNvSpPr>
          <p:nvPr/>
        </p:nvSpPr>
        <p:spPr>
          <a:xfrm>
            <a:off x="3347864" y="963059"/>
            <a:ext cx="5184576" cy="5397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SİYASET BİLİMİ VE KAMU YÖNETİMİ BÖLÜMÜ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3" y="1549692"/>
            <a:ext cx="8520577" cy="39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 3"/>
          <p:cNvGrpSpPr>
            <a:grpSpLocks/>
          </p:cNvGrpSpPr>
          <p:nvPr/>
        </p:nvGrpSpPr>
        <p:grpSpPr bwMode="auto">
          <a:xfrm>
            <a:off x="0" y="5516563"/>
            <a:ext cx="9144000" cy="1109662"/>
            <a:chOff x="0" y="5719432"/>
            <a:chExt cx="9144000" cy="907020"/>
          </a:xfrm>
        </p:grpSpPr>
        <p:pic>
          <p:nvPicPr>
            <p:cNvPr id="3078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lt Başlık 2"/>
            <p:cNvSpPr txBox="1">
              <a:spLocks/>
            </p:cNvSpPr>
            <p:nvPr/>
          </p:nvSpPr>
          <p:spPr bwMode="auto">
            <a:xfrm>
              <a:off x="0" y="6278576"/>
              <a:ext cx="9136063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www.kamu.sakarya.edu.tr | facebook/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r>
                <a:rPr lang="tr-TR" altLang="tr-TR" sz="2000" dirty="0" smtClean="0">
                  <a:solidFill>
                    <a:srgbClr val="FFFFFF"/>
                  </a:solidFill>
                </a:rPr>
                <a:t>  |  twitter/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t Başlık 2"/>
          <p:cNvSpPr txBox="1">
            <a:spLocks/>
          </p:cNvSpPr>
          <p:nvPr/>
        </p:nvSpPr>
        <p:spPr>
          <a:xfrm>
            <a:off x="827087" y="1700808"/>
            <a:ext cx="7705353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Haber ve duyuruları nasıl takip ederim?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Siteleri ve Sosyal Medya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Siyaset Bilimi ve Kamu Yönetimi 	www.kamu.sakarya.edu.tr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 Sayfamız		www.facebook.com/sausbky 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 Profilimiz		www.twitter.com/sausbky </a:t>
            </a:r>
            <a:endParaRPr lang="tr-T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Haber SAÜ			www.haber.sakarya.edu.tr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SBF</a:t>
            </a:r>
            <a:r>
              <a:rPr lang="tr-T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tr-T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www.sbf.sakarya.edu.tr</a:t>
            </a:r>
            <a:endParaRPr lang="tr-T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3347864" y="963059"/>
            <a:ext cx="5184576" cy="5397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SİYASET BİLİMİ VE KAMU YÖNETİMİ BÖLÜMÜ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Onur\Desktop\habersaü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552739"/>
            <a:ext cx="35242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irmajans.com.tr/images/sosyal-medy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50" y="4437112"/>
            <a:ext cx="410449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 3"/>
          <p:cNvGrpSpPr>
            <a:grpSpLocks/>
          </p:cNvGrpSpPr>
          <p:nvPr/>
        </p:nvGrpSpPr>
        <p:grpSpPr bwMode="auto">
          <a:xfrm>
            <a:off x="0" y="5516563"/>
            <a:ext cx="9144000" cy="1109662"/>
            <a:chOff x="0" y="5719432"/>
            <a:chExt cx="9144000" cy="907020"/>
          </a:xfrm>
        </p:grpSpPr>
        <p:pic>
          <p:nvPicPr>
            <p:cNvPr id="3078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lt Başlık 2"/>
            <p:cNvSpPr txBox="1">
              <a:spLocks/>
            </p:cNvSpPr>
            <p:nvPr/>
          </p:nvSpPr>
          <p:spPr bwMode="auto">
            <a:xfrm>
              <a:off x="0" y="6278576"/>
              <a:ext cx="9136063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www.kamu.sakarya.edu.tr | facebook/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r>
                <a:rPr lang="tr-TR" altLang="tr-TR" sz="2000" dirty="0" smtClean="0">
                  <a:solidFill>
                    <a:srgbClr val="FFFFFF"/>
                  </a:solidFill>
                </a:rPr>
                <a:t>  |  twitter/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t Başlık 2"/>
          <p:cNvSpPr txBox="1">
            <a:spLocks/>
          </p:cNvSpPr>
          <p:nvPr/>
        </p:nvSpPr>
        <p:spPr>
          <a:xfrm>
            <a:off x="827087" y="1700808"/>
            <a:ext cx="7705353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</a:t>
            </a:r>
            <a:r>
              <a:rPr lang="tr-T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apabilir miyiz?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Öğrencilerimiz sekizinci yarıyılda seçimlik ders olarak Staj seçerek 15 AKTS (3 Seçimlik ders) karşılığı staj yapabilirler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Süresi 14 Haftalık işgününden az olamaz.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başvuruları ve gerekli belgelerle ilgili duyuruları web sitemizden ve Sosyal medyadan takip edebilirsiniz.</a:t>
            </a: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3347864" y="963059"/>
            <a:ext cx="5184576" cy="5397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SİYASET BİLİMİ VE KAMU YÖNETİMİ BÖLÜMÜ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C:\Users\Onur\Downloads\sta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06846"/>
            <a:ext cx="1905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8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 3"/>
          <p:cNvGrpSpPr>
            <a:grpSpLocks/>
          </p:cNvGrpSpPr>
          <p:nvPr/>
        </p:nvGrpSpPr>
        <p:grpSpPr bwMode="auto">
          <a:xfrm>
            <a:off x="0" y="5516563"/>
            <a:ext cx="9144000" cy="1109662"/>
            <a:chOff x="0" y="5719432"/>
            <a:chExt cx="9144000" cy="907020"/>
          </a:xfrm>
        </p:grpSpPr>
        <p:pic>
          <p:nvPicPr>
            <p:cNvPr id="3078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lt Başlık 2"/>
            <p:cNvSpPr txBox="1">
              <a:spLocks/>
            </p:cNvSpPr>
            <p:nvPr/>
          </p:nvSpPr>
          <p:spPr bwMode="auto">
            <a:xfrm>
              <a:off x="0" y="6278576"/>
              <a:ext cx="9136063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www.kamu.sakarya.edu.tr | facebook/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r>
                <a:rPr lang="tr-TR" altLang="tr-TR" sz="2000" dirty="0" smtClean="0">
                  <a:solidFill>
                    <a:srgbClr val="FFFFFF"/>
                  </a:solidFill>
                </a:rPr>
                <a:t>  |  twitter/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t Başlık 2"/>
          <p:cNvSpPr txBox="1">
            <a:spLocks/>
          </p:cNvSpPr>
          <p:nvPr/>
        </p:nvSpPr>
        <p:spPr>
          <a:xfrm>
            <a:off x="827087" y="1700808"/>
            <a:ext cx="7705353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Bitirme Ödevi nedir?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Öğrencilerimizin mezun olabilmesi için son yarıyılda Bitirme Ödevi yazması gerekmektedir.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Bitirme Ödevi, seçtiğiniz ana bilim dalında bir konuyu araştırarak akademik bir metin ortaya konulması biçiminde uygulanır.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Bitirme Ödevi seçtiğiniz danışman Öğretim Üyesinin gözetiminde yazılır.</a:t>
            </a: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3347864" y="963059"/>
            <a:ext cx="5184576" cy="5397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SİYASET BİLİMİ VE KAMU YÖNETİMİ BÖLÜMÜ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C:\Users\Onur\Downloads\Graduation_Cap_and_Diploma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05" y="3666471"/>
            <a:ext cx="2223479" cy="185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0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 3"/>
          <p:cNvGrpSpPr>
            <a:grpSpLocks/>
          </p:cNvGrpSpPr>
          <p:nvPr/>
        </p:nvGrpSpPr>
        <p:grpSpPr bwMode="auto">
          <a:xfrm>
            <a:off x="0" y="5516563"/>
            <a:ext cx="9144000" cy="1109662"/>
            <a:chOff x="0" y="5719432"/>
            <a:chExt cx="9144000" cy="907020"/>
          </a:xfrm>
        </p:grpSpPr>
        <p:pic>
          <p:nvPicPr>
            <p:cNvPr id="3078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lt Başlık 2"/>
            <p:cNvSpPr txBox="1">
              <a:spLocks/>
            </p:cNvSpPr>
            <p:nvPr/>
          </p:nvSpPr>
          <p:spPr bwMode="auto">
            <a:xfrm>
              <a:off x="0" y="6278576"/>
              <a:ext cx="9136063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www.kamu.sakarya.edu.tr | facebook/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r>
                <a:rPr lang="tr-TR" altLang="tr-TR" sz="2000" dirty="0" smtClean="0">
                  <a:solidFill>
                    <a:srgbClr val="FFFFFF"/>
                  </a:solidFill>
                </a:rPr>
                <a:t>  |  twitter/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t Başlık 2"/>
          <p:cNvSpPr txBox="1">
            <a:spLocks/>
          </p:cNvSpPr>
          <p:nvPr/>
        </p:nvSpPr>
        <p:spPr>
          <a:xfrm>
            <a:off x="827087" y="1502809"/>
            <a:ext cx="7705353" cy="44370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Bitirme Ödevi </a:t>
            </a: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nasıl </a:t>
            </a:r>
            <a:r>
              <a:rPr lang="tr-TR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notlandırılır</a:t>
            </a: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Danışman öğretim üyesiyle anlaşılarak belirlenen konuda yine danışman gözetiminde yazılan Bitirme Ödevi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 tarafından ilan edilecek tarihte bölüm sekreterliğine imza karşılığı teslim edilir.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sınavlarından sonraki hafta içinde ilan edilen gün ve saatte bitirme ödevi savunma sınavı sözlü olarak yapılır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Bitirme Ödeviniz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tr-T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Metnin biçimsel özellikleri sayfa düzeni, şekil şartları: %25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tr-T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Metnin içeriği, konuya ilişkin literatüre erişim ve özgünlük: %25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tr-T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Yazım süreci boyunca danışman ile iletişim ve diyalog: %25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tr-T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Sözlü sınavda konuya hakimiyet ve sunum becerisi %25</a:t>
            </a:r>
            <a:endParaRPr lang="tr-T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tr-T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sistemiyle </a:t>
            </a:r>
            <a:r>
              <a:rPr lang="tr-T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notlandırılır</a:t>
            </a:r>
            <a:r>
              <a:rPr lang="tr-T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3347864" y="963059"/>
            <a:ext cx="5184576" cy="5397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SİYASET BİLİMİ VE KAMU YÖNETİMİ BÖLÜMÜ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C:\Users\Onur\Downloads\Graduation_Cap_and_Diploma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09" y="3883164"/>
            <a:ext cx="2223479" cy="185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4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 3"/>
          <p:cNvGrpSpPr>
            <a:grpSpLocks/>
          </p:cNvGrpSpPr>
          <p:nvPr/>
        </p:nvGrpSpPr>
        <p:grpSpPr bwMode="auto">
          <a:xfrm>
            <a:off x="0" y="5516563"/>
            <a:ext cx="9144000" cy="1109662"/>
            <a:chOff x="0" y="5719432"/>
            <a:chExt cx="9144000" cy="907020"/>
          </a:xfrm>
        </p:grpSpPr>
        <p:pic>
          <p:nvPicPr>
            <p:cNvPr id="3078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lt Başlık 2"/>
            <p:cNvSpPr txBox="1">
              <a:spLocks/>
            </p:cNvSpPr>
            <p:nvPr/>
          </p:nvSpPr>
          <p:spPr bwMode="auto">
            <a:xfrm>
              <a:off x="0" y="6278576"/>
              <a:ext cx="9136063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www.kamu.sakarya.edu.tr | facebook/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r>
                <a:rPr lang="tr-TR" altLang="tr-TR" sz="2000" dirty="0" smtClean="0">
                  <a:solidFill>
                    <a:srgbClr val="FFFFFF"/>
                  </a:solidFill>
                </a:rPr>
                <a:t>  |  twitter/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t Başlık 2"/>
          <p:cNvSpPr txBox="1">
            <a:spLocks/>
          </p:cNvSpPr>
          <p:nvPr/>
        </p:nvSpPr>
        <p:spPr>
          <a:xfrm>
            <a:off x="827087" y="1700808"/>
            <a:ext cx="7705353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Mezun olunca elimizdeki olanaklar nelerdir?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Mezunlarımız KPSS ve kurum sınavlarına girerek devlet kurumlarında uzman olabilirler.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Akademik kariyer düşünenler için ALES ve YDS sınavlarına hazırlanması önerilir.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 içinde alanımızın uzman kişileri bölümümüze davet edilerek toplantılar düzenlenmekte ve bu olanaklar ile iş hayatı hakkında öğrencilerimize bilgi vermeleri sağlanmaktadır.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Bölümümüz bünyesinde örgün ve uzaktan eğitim Yüksek Lisans programları bulunmaktadır.</a:t>
            </a: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3347864" y="963059"/>
            <a:ext cx="5184576" cy="5397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SİYASET BİLİMİ VE KAMU YÖNETİMİ BÖLÜMÜ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 3"/>
          <p:cNvGrpSpPr>
            <a:grpSpLocks/>
          </p:cNvGrpSpPr>
          <p:nvPr/>
        </p:nvGrpSpPr>
        <p:grpSpPr bwMode="auto">
          <a:xfrm>
            <a:off x="0" y="5516563"/>
            <a:ext cx="9144000" cy="1109662"/>
            <a:chOff x="0" y="5719432"/>
            <a:chExt cx="9144000" cy="907020"/>
          </a:xfrm>
        </p:grpSpPr>
        <p:pic>
          <p:nvPicPr>
            <p:cNvPr id="3078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lt Başlık 2"/>
            <p:cNvSpPr txBox="1">
              <a:spLocks/>
            </p:cNvSpPr>
            <p:nvPr/>
          </p:nvSpPr>
          <p:spPr bwMode="auto">
            <a:xfrm>
              <a:off x="0" y="6278576"/>
              <a:ext cx="9136063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www.kamu.sakarya.edu.tr | facebook/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r>
                <a:rPr lang="tr-TR" altLang="tr-TR" sz="2000" dirty="0" smtClean="0">
                  <a:solidFill>
                    <a:srgbClr val="FFFFFF"/>
                  </a:solidFill>
                </a:rPr>
                <a:t>  |  twitter/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t Başlık 2"/>
          <p:cNvSpPr txBox="1">
            <a:spLocks/>
          </p:cNvSpPr>
          <p:nvPr/>
        </p:nvSpPr>
        <p:spPr>
          <a:xfrm>
            <a:off x="827087" y="1700808"/>
            <a:ext cx="7705353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 Lisansı da Sakarya’da yapabilir miyim? Programlar nelerdir?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Siyaset Bilimi ve Kamu Yönetimi YL Programı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Siyaset ve Sosyal Bilimler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Kamu Yönetimi</a:t>
            </a:r>
            <a:endParaRPr lang="tr-TR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Mahalli İdareler ve Şehircilik YL Programı (Uzaktan)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E-Kamu Yönetimi YL Programı (Uzaktan)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Siyaset Bilimi ve Kamu Yönetimi Doktora Programı</a:t>
            </a: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3347864" y="963059"/>
            <a:ext cx="5184576" cy="5397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SİYASET BİLİMİ VE KAMU YÖNETİMİ BÖLÜMÜ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saulogo_yatay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250"/>
            <a:ext cx="27368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>
            <a:spLocks noGrp="1"/>
          </p:cNvSpPr>
          <p:nvPr>
            <p:ph type="subTitle" idx="1"/>
          </p:nvPr>
        </p:nvSpPr>
        <p:spPr>
          <a:xfrm>
            <a:off x="3851920" y="476778"/>
            <a:ext cx="5040560" cy="707886"/>
          </a:xfrm>
        </p:spPr>
        <p:txBody>
          <a:bodyPr wrap="square">
            <a:spAutoFit/>
          </a:bodyPr>
          <a:lstStyle/>
          <a:p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SİYASET BİLİMİ VE KAMU YÖNETİMİ BÖLÜMÜ</a:t>
            </a:r>
          </a:p>
        </p:txBody>
      </p:sp>
      <p:sp>
        <p:nvSpPr>
          <p:cNvPr id="7" name="TextBox 6"/>
          <p:cNvSpPr txBox="1">
            <a:spLocks/>
          </p:cNvSpPr>
          <p:nvPr/>
        </p:nvSpPr>
        <p:spPr bwMode="auto">
          <a:xfrm>
            <a:off x="1044154" y="3933056"/>
            <a:ext cx="74882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Katılımınız için Teşekkür Ederiz</a:t>
            </a:r>
          </a:p>
        </p:txBody>
      </p:sp>
      <p:pic>
        <p:nvPicPr>
          <p:cNvPr id="3074" name="Picture 2" descr="http://www.underconsideration.com/brandnew/archives/facebook_logo_detai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7" y="4931594"/>
            <a:ext cx="664515" cy="7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6"/>
          <p:cNvSpPr txBox="1">
            <a:spLocks/>
          </p:cNvSpPr>
          <p:nvPr/>
        </p:nvSpPr>
        <p:spPr bwMode="auto">
          <a:xfrm>
            <a:off x="1061943" y="5086950"/>
            <a:ext cx="12613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tr-TR" altLang="tr-T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sausbky</a:t>
            </a:r>
            <a:endParaRPr lang="tr-TR" altLang="tr-T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g.twimg.com/Twitter_logo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65" y="4931594"/>
            <a:ext cx="874327" cy="7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6"/>
          <p:cNvSpPr txBox="1">
            <a:spLocks/>
          </p:cNvSpPr>
          <p:nvPr/>
        </p:nvSpPr>
        <p:spPr bwMode="auto">
          <a:xfrm>
            <a:off x="3670674" y="5085184"/>
            <a:ext cx="12613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tr-TR" altLang="tr-T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sausbky</a:t>
            </a:r>
            <a:endParaRPr lang="tr-TR" altLang="tr-T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6"/>
          <p:cNvSpPr txBox="1">
            <a:spLocks/>
          </p:cNvSpPr>
          <p:nvPr/>
        </p:nvSpPr>
        <p:spPr bwMode="auto">
          <a:xfrm>
            <a:off x="5995717" y="5085184"/>
            <a:ext cx="31482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www.kamu.sakarya.edu.tr</a:t>
            </a:r>
          </a:p>
        </p:txBody>
      </p:sp>
      <p:pic>
        <p:nvPicPr>
          <p:cNvPr id="1026" name="Picture 2" descr="http://www.radyoxp.com/radyo/images/we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33058"/>
            <a:ext cx="972206" cy="9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149"/>
            <a:ext cx="3048000" cy="20320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97000"/>
            <a:ext cx="3048000" cy="203200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7000"/>
            <a:ext cx="3048000" cy="203200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149"/>
            <a:ext cx="3048000" cy="203200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7000"/>
            <a:ext cx="3048000" cy="20320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20" y="1397000"/>
            <a:ext cx="307758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 3"/>
          <p:cNvGrpSpPr>
            <a:grpSpLocks/>
          </p:cNvGrpSpPr>
          <p:nvPr/>
        </p:nvGrpSpPr>
        <p:grpSpPr bwMode="auto">
          <a:xfrm>
            <a:off x="0" y="5516563"/>
            <a:ext cx="9144000" cy="1109662"/>
            <a:chOff x="0" y="5719432"/>
            <a:chExt cx="9144000" cy="907020"/>
          </a:xfrm>
        </p:grpSpPr>
        <p:pic>
          <p:nvPicPr>
            <p:cNvPr id="3078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lt Başlık 2"/>
            <p:cNvSpPr txBox="1">
              <a:spLocks/>
            </p:cNvSpPr>
            <p:nvPr/>
          </p:nvSpPr>
          <p:spPr bwMode="auto">
            <a:xfrm>
              <a:off x="0" y="6278576"/>
              <a:ext cx="9136063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www.kamu.sakarya.edu.tr | facebook/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r>
                <a:rPr lang="tr-TR" altLang="tr-TR" sz="2000" dirty="0" smtClean="0">
                  <a:solidFill>
                    <a:srgbClr val="FFFFFF"/>
                  </a:solidFill>
                </a:rPr>
                <a:t>  |  twitter/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t Başlık 2"/>
          <p:cNvSpPr txBox="1">
            <a:spLocks/>
          </p:cNvSpPr>
          <p:nvPr/>
        </p:nvSpPr>
        <p:spPr>
          <a:xfrm>
            <a:off x="827087" y="1700808"/>
            <a:ext cx="7705353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Yüz yüze bilgi ve yardım nasıl alabilirim?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 </a:t>
            </a:r>
            <a:r>
              <a:rPr lang="tr-T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Danışmanlıkları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 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Danışmanları, öğrencilerimize akademik ve idari konularda rehberlik etmek ve eğitim hayatlarının bölümümüzde geçen kısmını verimli geçmesinde yardımcı olmak amacıyla görev almaktadırlar. </a:t>
            </a:r>
            <a:endParaRPr lang="tr-TR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Danışmanlar 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öğrencilerimizin giriş yıllarına göre gruplanmıştır</a:t>
            </a: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Her öğretim yılı başında web sayfası ve bölüm panosunda ilan edilir.</a:t>
            </a:r>
            <a:endParaRPr lang="tr-TR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tr-T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3347864" y="963059"/>
            <a:ext cx="5184576" cy="5397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SİYASET BİLİMİ VE KAMU YÖNETİMİ BÖLÜMÜ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 3"/>
          <p:cNvGrpSpPr>
            <a:grpSpLocks/>
          </p:cNvGrpSpPr>
          <p:nvPr/>
        </p:nvGrpSpPr>
        <p:grpSpPr bwMode="auto">
          <a:xfrm>
            <a:off x="0" y="5516563"/>
            <a:ext cx="9144000" cy="1109662"/>
            <a:chOff x="0" y="5719432"/>
            <a:chExt cx="9144000" cy="907020"/>
          </a:xfrm>
        </p:grpSpPr>
        <p:pic>
          <p:nvPicPr>
            <p:cNvPr id="3078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lt Başlık 2"/>
            <p:cNvSpPr txBox="1">
              <a:spLocks/>
            </p:cNvSpPr>
            <p:nvPr/>
          </p:nvSpPr>
          <p:spPr bwMode="auto">
            <a:xfrm>
              <a:off x="0" y="6278576"/>
              <a:ext cx="9136063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www.kamu.sakarya.edu.tr | facebook/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r>
                <a:rPr lang="tr-TR" altLang="tr-TR" sz="2000" dirty="0" smtClean="0">
                  <a:solidFill>
                    <a:srgbClr val="FFFFFF"/>
                  </a:solidFill>
                </a:rPr>
                <a:t>  |  twitter/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t Başlık 2"/>
          <p:cNvSpPr txBox="1">
            <a:spLocks/>
          </p:cNvSpPr>
          <p:nvPr/>
        </p:nvSpPr>
        <p:spPr>
          <a:xfrm>
            <a:off x="827087" y="1700808"/>
            <a:ext cx="7705353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Öğretim Üyeleriyle nasıl görüşebilirim?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Öğretim üyeleri ve Araştırma görevlilerimize çalışma ofislerinde yüz yüze ve mail aracılığıyla görüşebilirsiniz.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öğretim elemanının ofis kapısındaki panoda yer alan GÖRÜŞME SAATLERİ öğrencilere ayrılmıştır. Bu saatlerde öğretim elemanları ile görüşebilirsiniz.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GÖRÜŞME </a:t>
            </a:r>
            <a:r>
              <a:rPr lang="tr-TR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SAATLERİ’ne</a:t>
            </a: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uymanız verimli bir görüşme yapmanız açısından önem taşır.</a:t>
            </a: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3347864" y="963059"/>
            <a:ext cx="5184576" cy="5397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SİYASET BİLİMİ VE KAMU YÖNETİMİ BÖLÜMÜ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 3"/>
          <p:cNvGrpSpPr>
            <a:grpSpLocks/>
          </p:cNvGrpSpPr>
          <p:nvPr/>
        </p:nvGrpSpPr>
        <p:grpSpPr bwMode="auto">
          <a:xfrm>
            <a:off x="0" y="5516563"/>
            <a:ext cx="9144000" cy="1109662"/>
            <a:chOff x="0" y="5719432"/>
            <a:chExt cx="9144000" cy="907020"/>
          </a:xfrm>
        </p:grpSpPr>
        <p:pic>
          <p:nvPicPr>
            <p:cNvPr id="3078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lt Başlık 2"/>
            <p:cNvSpPr txBox="1">
              <a:spLocks/>
            </p:cNvSpPr>
            <p:nvPr/>
          </p:nvSpPr>
          <p:spPr bwMode="auto">
            <a:xfrm>
              <a:off x="0" y="6278576"/>
              <a:ext cx="9136063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www.kamu.sakarya.edu.tr | facebook/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r>
                <a:rPr lang="tr-TR" altLang="tr-TR" sz="2000" dirty="0" smtClean="0">
                  <a:solidFill>
                    <a:srgbClr val="FFFFFF"/>
                  </a:solidFill>
                </a:rPr>
                <a:t>  |  twitter/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t Başlık 2"/>
          <p:cNvSpPr txBox="1">
            <a:spLocks/>
          </p:cNvSpPr>
          <p:nvPr/>
        </p:nvSpPr>
        <p:spPr>
          <a:xfrm>
            <a:off x="614736" y="1628800"/>
            <a:ext cx="4609009" cy="40274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Bölümdeki çalışma alanları nelerdir?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 Bilim Dalları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Siyaset ve Sosyal Bilimler Ana Bilim Dalı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Yönetim Bilimleri Ana Bilim Dalı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Kentleşme Ana Bilim Dalı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Hukuk Bilimleri Ana Bilim Dalı</a:t>
            </a: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3347864" y="963059"/>
            <a:ext cx="5184576" cy="5397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SİYASET BİLİMİ VE KAMU YÖNETİMİ BÖLÜMÜ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5" name="Picture 1" descr="C:\Users\Onur\Downloads\kentleşm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9310"/>
            <a:ext cx="2944537" cy="220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Onur\Downloads\göster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745" y="1995894"/>
            <a:ext cx="2837607" cy="144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Onur\Downloads\huku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011" y="1502809"/>
            <a:ext cx="1794129" cy="161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Onur\Downloads\siyase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88301"/>
            <a:ext cx="1905690" cy="137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:\Users\Onur\Downloads\kam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549" y="4622346"/>
            <a:ext cx="1176591" cy="94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0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 3"/>
          <p:cNvGrpSpPr>
            <a:grpSpLocks/>
          </p:cNvGrpSpPr>
          <p:nvPr/>
        </p:nvGrpSpPr>
        <p:grpSpPr bwMode="auto">
          <a:xfrm>
            <a:off x="0" y="5516563"/>
            <a:ext cx="9144000" cy="1109662"/>
            <a:chOff x="0" y="5719432"/>
            <a:chExt cx="9144000" cy="907020"/>
          </a:xfrm>
        </p:grpSpPr>
        <p:pic>
          <p:nvPicPr>
            <p:cNvPr id="3078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lt Başlık 2"/>
            <p:cNvSpPr txBox="1">
              <a:spLocks/>
            </p:cNvSpPr>
            <p:nvPr/>
          </p:nvSpPr>
          <p:spPr bwMode="auto">
            <a:xfrm>
              <a:off x="0" y="6278576"/>
              <a:ext cx="9136063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www.kamu.sakarya.edu.tr | facebook/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r>
                <a:rPr lang="tr-TR" altLang="tr-TR" sz="2000" dirty="0" smtClean="0">
                  <a:solidFill>
                    <a:srgbClr val="FFFFFF"/>
                  </a:solidFill>
                </a:rPr>
                <a:t>  |  twitter/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t Başlık 2"/>
          <p:cNvSpPr txBox="1">
            <a:spLocks/>
          </p:cNvSpPr>
          <p:nvPr/>
        </p:nvSpPr>
        <p:spPr>
          <a:xfrm>
            <a:off x="827087" y="1700808"/>
            <a:ext cx="7705353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Hazırlık Sınıfı var mı?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Üniversitemize yeni başlayan tüm öğrencilerin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Seçmeli hazırlık sınıfına katılma hakları vardır</a:t>
            </a: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Hazırlık öğrenimi 2 dönem (1 yıl) sürer ve öğrenci 1 yıl geç mezun olur.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Hazırlık öğrenimi alan öğrenciler her dönem bir dersi İNGİLİZCE olarak alırlar.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 1. sınıfa geçtiklerinde İngilizce dersinden muaf sayılırlar.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Hazırlık sınıfı sonunda başarılı olan öğrencilere Başarı sertifikası verilir. Ayrıca transkriptlerinde İngilizce dersleri belirtilir.</a:t>
            </a: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3347864" y="963059"/>
            <a:ext cx="5184576" cy="5397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SİYASET BİLİMİ VE KAMU YÖNETİMİ BÖLÜMÜ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 3"/>
          <p:cNvGrpSpPr>
            <a:grpSpLocks/>
          </p:cNvGrpSpPr>
          <p:nvPr/>
        </p:nvGrpSpPr>
        <p:grpSpPr bwMode="auto">
          <a:xfrm>
            <a:off x="0" y="5516563"/>
            <a:ext cx="9144000" cy="1109662"/>
            <a:chOff x="0" y="5719432"/>
            <a:chExt cx="9144000" cy="907020"/>
          </a:xfrm>
        </p:grpSpPr>
        <p:pic>
          <p:nvPicPr>
            <p:cNvPr id="3078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lt Başlık 2"/>
            <p:cNvSpPr txBox="1">
              <a:spLocks/>
            </p:cNvSpPr>
            <p:nvPr/>
          </p:nvSpPr>
          <p:spPr bwMode="auto">
            <a:xfrm>
              <a:off x="0" y="6278576"/>
              <a:ext cx="9136063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www.kamu.sakarya.edu.tr | facebook/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r>
                <a:rPr lang="tr-TR" altLang="tr-TR" sz="2000" dirty="0" smtClean="0">
                  <a:solidFill>
                    <a:srgbClr val="FFFFFF"/>
                  </a:solidFill>
                </a:rPr>
                <a:t>  |  twitter/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t Başlık 2"/>
          <p:cNvSpPr txBox="1">
            <a:spLocks/>
          </p:cNvSpPr>
          <p:nvPr/>
        </p:nvSpPr>
        <p:spPr>
          <a:xfrm>
            <a:off x="827087" y="1700808"/>
            <a:ext cx="7705353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Dersler nasıl işleniyor? Puanlama nasıl yapılır?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 içinde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tr-T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tr-TR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uiz</a:t>
            </a: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 Vize + 1 Ödev + Final ve Bütünleme sınavları uygulanır.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Bunların genel notunuza etkisi hocalar tarafından belirlenmiştir.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 ve ödevlerin katkı paylarını SABİS üzerinden görebilirsiniz.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 sınavlarında mazeret uygulanmaz.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sınavına giremeyen öğrenci </a:t>
            </a: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geçerli ve belgeli bir mazeret belirterek belirlenecek tarihteki mazeret sınavına katılabilir.</a:t>
            </a:r>
            <a:endParaRPr lang="tr-TR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 </a:t>
            </a: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programlarda vize ve final sınavlarına katılım zorunludur. Girilmeyen sınavlar ortalamanızı negatif etkileyecektir.</a:t>
            </a: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3347864" y="963059"/>
            <a:ext cx="5184576" cy="5397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SİYASET BİLİMİ VE KAMU YÖNETİMİ BÖLÜMÜ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 3"/>
          <p:cNvGrpSpPr>
            <a:grpSpLocks/>
          </p:cNvGrpSpPr>
          <p:nvPr/>
        </p:nvGrpSpPr>
        <p:grpSpPr bwMode="auto">
          <a:xfrm>
            <a:off x="0" y="5516563"/>
            <a:ext cx="9144000" cy="1109662"/>
            <a:chOff x="0" y="5719432"/>
            <a:chExt cx="9144000" cy="907020"/>
          </a:xfrm>
        </p:grpSpPr>
        <p:pic>
          <p:nvPicPr>
            <p:cNvPr id="3078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lt Başlık 2"/>
            <p:cNvSpPr txBox="1">
              <a:spLocks/>
            </p:cNvSpPr>
            <p:nvPr/>
          </p:nvSpPr>
          <p:spPr bwMode="auto">
            <a:xfrm>
              <a:off x="0" y="6278576"/>
              <a:ext cx="9136063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www.kamu.sakarya.edu.tr | facebook/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r>
                <a:rPr lang="tr-TR" altLang="tr-TR" sz="2000" dirty="0" smtClean="0">
                  <a:solidFill>
                    <a:srgbClr val="FFFFFF"/>
                  </a:solidFill>
                </a:rPr>
                <a:t>  |  twitter/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t Başlık 2"/>
          <p:cNvSpPr txBox="1">
            <a:spLocks/>
          </p:cNvSpPr>
          <p:nvPr/>
        </p:nvSpPr>
        <p:spPr>
          <a:xfrm>
            <a:off x="827089" y="1707321"/>
            <a:ext cx="3960936" cy="367240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İnternet Destekli Eğitim nedir?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Sınıf öğrencileri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İngilizce, İnkılap Tarihi ve Türk Dili </a:t>
            </a: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derslerini dönem boyunca internet üzerinden video, slayt ve ders notları aracılığıyla takip ederler.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derslerin </a:t>
            </a:r>
            <a:r>
              <a:rPr lang="tr-TR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ödev ve vizeleri online ortamda, finalleri ise toplu oturumlar şeklinde kampüste gerçekleştirilir.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Derslerin video ve diğer içeriklerine </a:t>
            </a:r>
            <a:r>
              <a:rPr lang="tr-TR" sz="1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www.ekampus.sakarya.edu.tr</a:t>
            </a: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adresine SABİS bilgilerinizle giriş yaparak ulaşabilirsiniz.</a:t>
            </a: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3347864" y="963059"/>
            <a:ext cx="5184576" cy="5397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SİYASET BİLİMİ VE KAMU YÖNETİMİ BÖLÜMÜ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C:\Users\Onur\Desktop\ekamp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19525"/>
            <a:ext cx="39243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3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 3"/>
          <p:cNvGrpSpPr>
            <a:grpSpLocks/>
          </p:cNvGrpSpPr>
          <p:nvPr/>
        </p:nvGrpSpPr>
        <p:grpSpPr bwMode="auto">
          <a:xfrm>
            <a:off x="0" y="5516563"/>
            <a:ext cx="9144000" cy="1109662"/>
            <a:chOff x="0" y="5719432"/>
            <a:chExt cx="9144000" cy="907020"/>
          </a:xfrm>
        </p:grpSpPr>
        <p:pic>
          <p:nvPicPr>
            <p:cNvPr id="3078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lt Başlık 2"/>
            <p:cNvSpPr txBox="1">
              <a:spLocks/>
            </p:cNvSpPr>
            <p:nvPr/>
          </p:nvSpPr>
          <p:spPr bwMode="auto">
            <a:xfrm>
              <a:off x="0" y="6278576"/>
              <a:ext cx="9136063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tr-TR" altLang="tr-TR" sz="2000" dirty="0" smtClean="0">
                  <a:solidFill>
                    <a:srgbClr val="FFFFFF"/>
                  </a:solidFill>
                </a:rPr>
                <a:t>www.kamu.sakarya.edu.tr | facebook/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r>
                <a:rPr lang="tr-TR" altLang="tr-TR" sz="2000" dirty="0" smtClean="0">
                  <a:solidFill>
                    <a:srgbClr val="FFFFFF"/>
                  </a:solidFill>
                </a:rPr>
                <a:t>  |  twitter/</a:t>
              </a:r>
              <a:r>
                <a:rPr lang="tr-TR" altLang="tr-TR" sz="2000" dirty="0" err="1" smtClean="0">
                  <a:solidFill>
                    <a:srgbClr val="FFFFFF"/>
                  </a:solidFill>
                </a:rPr>
                <a:t>sausbky</a:t>
              </a:r>
              <a:endParaRPr lang="tr-TR" altLang="tr-TR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t Başlık 2"/>
          <p:cNvSpPr txBox="1">
            <a:spLocks/>
          </p:cNvSpPr>
          <p:nvPr/>
        </p:nvSpPr>
        <p:spPr>
          <a:xfrm>
            <a:off x="827087" y="1700808"/>
            <a:ext cx="7705353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 İçerikleri ve Haftalık Akışları nasıl takip ederim?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endParaRPr lang="tr-T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tr-T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1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www.ebs.sakarya.edu.tr</a:t>
            </a: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adresinden fakültemizi ve bölümüzü seçerek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Derslerin 14 Haftalık konularına ve varsa paylaşılan materyallerine erişebilirsiniz.</a:t>
            </a:r>
          </a:p>
        </p:txBody>
      </p:sp>
      <p:sp>
        <p:nvSpPr>
          <p:cNvPr id="9" name="Alt Başlık 2"/>
          <p:cNvSpPr txBox="1">
            <a:spLocks/>
          </p:cNvSpPr>
          <p:nvPr/>
        </p:nvSpPr>
        <p:spPr>
          <a:xfrm>
            <a:off x="3347864" y="963059"/>
            <a:ext cx="5184576" cy="5397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SİYASET BİLİMİ VE KAMU YÖNETİMİ BÖLÜMÜ</a:t>
            </a:r>
            <a:endPara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://www.ebs.sakarya.edu.tr/img/img_logo_t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417195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0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um_0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sunum_02</Template>
  <TotalTime>256</TotalTime>
  <Words>1325</Words>
  <Application>Microsoft Office PowerPoint</Application>
  <PresentationFormat>Ekran Gösterisi (4:3)</PresentationFormat>
  <Paragraphs>221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sunum_02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SAU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Onur</dc:creator>
  <cp:lastModifiedBy>Onur</cp:lastModifiedBy>
  <cp:revision>35</cp:revision>
  <dcterms:created xsi:type="dcterms:W3CDTF">2014-09-11T10:56:46Z</dcterms:created>
  <dcterms:modified xsi:type="dcterms:W3CDTF">2016-02-22T18:48:10Z</dcterms:modified>
</cp:coreProperties>
</file>