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02"/>
  </p:notesMasterIdLst>
  <p:sldIdLst>
    <p:sldId id="256" r:id="rId2"/>
    <p:sldId id="48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441" r:id="rId11"/>
    <p:sldId id="442" r:id="rId12"/>
    <p:sldId id="443" r:id="rId13"/>
    <p:sldId id="487" r:id="rId14"/>
    <p:sldId id="422" r:id="rId15"/>
    <p:sldId id="423" r:id="rId16"/>
    <p:sldId id="424" r:id="rId17"/>
    <p:sldId id="425" r:id="rId18"/>
    <p:sldId id="426" r:id="rId19"/>
    <p:sldId id="438" r:id="rId20"/>
    <p:sldId id="439" r:id="rId21"/>
    <p:sldId id="440" r:id="rId22"/>
    <p:sldId id="428" r:id="rId23"/>
    <p:sldId id="429" r:id="rId24"/>
    <p:sldId id="430" r:id="rId25"/>
    <p:sldId id="432" r:id="rId26"/>
    <p:sldId id="433" r:id="rId27"/>
    <p:sldId id="435" r:id="rId28"/>
    <p:sldId id="436" r:id="rId29"/>
    <p:sldId id="437" r:id="rId30"/>
    <p:sldId id="415" r:id="rId31"/>
    <p:sldId id="412" r:id="rId32"/>
    <p:sldId id="413" r:id="rId33"/>
    <p:sldId id="416" r:id="rId34"/>
    <p:sldId id="417" r:id="rId35"/>
    <p:sldId id="418" r:id="rId36"/>
    <p:sldId id="488" r:id="rId37"/>
    <p:sldId id="272" r:id="rId38"/>
    <p:sldId id="276" r:id="rId39"/>
    <p:sldId id="280" r:id="rId40"/>
    <p:sldId id="281" r:id="rId41"/>
    <p:sldId id="282" r:id="rId42"/>
    <p:sldId id="444" r:id="rId43"/>
    <p:sldId id="289" r:id="rId44"/>
    <p:sldId id="291" r:id="rId45"/>
    <p:sldId id="292" r:id="rId46"/>
    <p:sldId id="293" r:id="rId47"/>
    <p:sldId id="446" r:id="rId48"/>
    <p:sldId id="294" r:id="rId49"/>
    <p:sldId id="295" r:id="rId50"/>
    <p:sldId id="296" r:id="rId51"/>
    <p:sldId id="297" r:id="rId52"/>
    <p:sldId id="298" r:id="rId53"/>
    <p:sldId id="448" r:id="rId54"/>
    <p:sldId id="449" r:id="rId55"/>
    <p:sldId id="489" r:id="rId56"/>
    <p:sldId id="299" r:id="rId57"/>
    <p:sldId id="348" r:id="rId58"/>
    <p:sldId id="451" r:id="rId59"/>
    <p:sldId id="447" r:id="rId60"/>
    <p:sldId id="452" r:id="rId61"/>
    <p:sldId id="420" r:id="rId62"/>
    <p:sldId id="307" r:id="rId63"/>
    <p:sldId id="308" r:id="rId64"/>
    <p:sldId id="311" r:id="rId65"/>
    <p:sldId id="312" r:id="rId66"/>
    <p:sldId id="349" r:id="rId67"/>
    <p:sldId id="317" r:id="rId68"/>
    <p:sldId id="318" r:id="rId69"/>
    <p:sldId id="490" r:id="rId70"/>
    <p:sldId id="376" r:id="rId71"/>
    <p:sldId id="377" r:id="rId72"/>
    <p:sldId id="378" r:id="rId73"/>
    <p:sldId id="379" r:id="rId74"/>
    <p:sldId id="380" r:id="rId75"/>
    <p:sldId id="381" r:id="rId76"/>
    <p:sldId id="382" r:id="rId77"/>
    <p:sldId id="383" r:id="rId78"/>
    <p:sldId id="384" r:id="rId79"/>
    <p:sldId id="385" r:id="rId80"/>
    <p:sldId id="386" r:id="rId81"/>
    <p:sldId id="387" r:id="rId82"/>
    <p:sldId id="388" r:id="rId83"/>
    <p:sldId id="389" r:id="rId84"/>
    <p:sldId id="390" r:id="rId85"/>
    <p:sldId id="391" r:id="rId86"/>
    <p:sldId id="392" r:id="rId87"/>
    <p:sldId id="400" r:id="rId88"/>
    <p:sldId id="485" r:id="rId89"/>
    <p:sldId id="401" r:id="rId90"/>
    <p:sldId id="402" r:id="rId91"/>
    <p:sldId id="403" r:id="rId92"/>
    <p:sldId id="404" r:id="rId93"/>
    <p:sldId id="405" r:id="rId94"/>
    <p:sldId id="491" r:id="rId95"/>
    <p:sldId id="407" r:id="rId96"/>
    <p:sldId id="492" r:id="rId97"/>
    <p:sldId id="409" r:id="rId98"/>
    <p:sldId id="482" r:id="rId99"/>
    <p:sldId id="408" r:id="rId100"/>
    <p:sldId id="399" r:id="rId10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A"/>
    <a:srgbClr val="3333CC"/>
    <a:srgbClr val="D63ACF"/>
    <a:srgbClr val="CCFF33"/>
    <a:srgbClr val="CCFF66"/>
    <a:srgbClr val="99FF33"/>
    <a:srgbClr val="C529BE"/>
    <a:srgbClr val="AD23A6"/>
    <a:srgbClr val="AC24A6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57" autoAdjust="0"/>
    <p:restoredTop sz="97398" autoAdjust="0"/>
  </p:normalViewPr>
  <p:slideViewPr>
    <p:cSldViewPr>
      <p:cViewPr>
        <p:scale>
          <a:sx n="114" d="100"/>
          <a:sy n="114" d="100"/>
        </p:scale>
        <p:origin x="-58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notesMaster" Target="notesMasters/notesMaster1.xml"/><Relationship Id="rId103" Type="http://schemas.openxmlformats.org/officeDocument/2006/relationships/printerSettings" Target="printerSettings/printerSettings1.bin"/><Relationship Id="rId104" Type="http://schemas.openxmlformats.org/officeDocument/2006/relationships/presProps" Target="presProps.xml"/><Relationship Id="rId105" Type="http://schemas.openxmlformats.org/officeDocument/2006/relationships/viewProps" Target="viewProps.xml"/><Relationship Id="rId106" Type="http://schemas.openxmlformats.org/officeDocument/2006/relationships/theme" Target="theme/theme1.xml"/><Relationship Id="rId10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'RANKINGS &amp; CHARTS'!$A$25</c:f>
              <c:strCache>
                <c:ptCount val="1"/>
                <c:pt idx="0">
                  <c:v>CCD Dir</c:v>
                </c:pt>
              </c:strCache>
            </c:strRef>
          </c:tx>
          <c:cat>
            <c:numRef>
              <c:f>'RANKINGS &amp; CHARTS'!$B$24:$U$24</c:f>
              <c:numCache>
                <c:formatCode>General</c:formatCode>
                <c:ptCount val="20"/>
                <c:pt idx="0">
                  <c:v>1990.0</c:v>
                </c:pt>
                <c:pt idx="1">
                  <c:v>1991.0</c:v>
                </c:pt>
                <c:pt idx="2">
                  <c:v>1992.0</c:v>
                </c:pt>
                <c:pt idx="3">
                  <c:v>1993.0</c:v>
                </c:pt>
                <c:pt idx="4">
                  <c:v>1994.0</c:v>
                </c:pt>
                <c:pt idx="5">
                  <c:v>1995.0</c:v>
                </c:pt>
                <c:pt idx="6">
                  <c:v>1996.0</c:v>
                </c:pt>
                <c:pt idx="7">
                  <c:v>1997.0</c:v>
                </c:pt>
                <c:pt idx="8">
                  <c:v>1998.0</c:v>
                </c:pt>
                <c:pt idx="9">
                  <c:v>1999.0</c:v>
                </c:pt>
                <c:pt idx="10">
                  <c:v>2000.0</c:v>
                </c:pt>
                <c:pt idx="11">
                  <c:v>2001.0</c:v>
                </c:pt>
                <c:pt idx="12">
                  <c:v>2002.0</c:v>
                </c:pt>
                <c:pt idx="13">
                  <c:v>2003.0</c:v>
                </c:pt>
                <c:pt idx="14">
                  <c:v>2004.0</c:v>
                </c:pt>
                <c:pt idx="15">
                  <c:v>2005.0</c:v>
                </c:pt>
                <c:pt idx="16">
                  <c:v>2006.0</c:v>
                </c:pt>
                <c:pt idx="17">
                  <c:v>2007.0</c:v>
                </c:pt>
                <c:pt idx="18">
                  <c:v>2008.0</c:v>
                </c:pt>
                <c:pt idx="19">
                  <c:v>2009.0</c:v>
                </c:pt>
              </c:numCache>
            </c:numRef>
          </c:cat>
          <c:val>
            <c:numRef>
              <c:f>'RANKINGS &amp; CHARTS'!$B$25:$U$25</c:f>
              <c:numCache>
                <c:formatCode>General</c:formatCode>
                <c:ptCount val="20"/>
                <c:pt idx="0">
                  <c:v>6.0</c:v>
                </c:pt>
                <c:pt idx="1">
                  <c:v>6.0</c:v>
                </c:pt>
                <c:pt idx="2">
                  <c:v>9.0</c:v>
                </c:pt>
                <c:pt idx="3">
                  <c:v>0.0</c:v>
                </c:pt>
                <c:pt idx="4">
                  <c:v>9.0</c:v>
                </c:pt>
                <c:pt idx="5">
                  <c:v>4.0</c:v>
                </c:pt>
                <c:pt idx="6">
                  <c:v>9.0</c:v>
                </c:pt>
                <c:pt idx="7">
                  <c:v>9.0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10.0</c:v>
                </c:pt>
                <c:pt idx="12">
                  <c:v>10.0</c:v>
                </c:pt>
                <c:pt idx="13">
                  <c:v>10.0</c:v>
                </c:pt>
                <c:pt idx="14">
                  <c:v>10.0</c:v>
                </c:pt>
                <c:pt idx="15">
                  <c:v>10.0</c:v>
                </c:pt>
                <c:pt idx="16">
                  <c:v>10.0</c:v>
                </c:pt>
                <c:pt idx="17">
                  <c:v>9.0</c:v>
                </c:pt>
                <c:pt idx="18">
                  <c:v>9.0</c:v>
                </c:pt>
                <c:pt idx="19">
                  <c:v>9.0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'RANKINGS &amp; CHARTS'!$A$26</c:f>
              <c:strCache>
                <c:ptCount val="1"/>
                <c:pt idx="0">
                  <c:v>Mayor</c:v>
                </c:pt>
              </c:strCache>
            </c:strRef>
          </c:tx>
          <c:cat>
            <c:numRef>
              <c:f>'RANKINGS &amp; CHARTS'!$B$24:$U$24</c:f>
              <c:numCache>
                <c:formatCode>General</c:formatCode>
                <c:ptCount val="20"/>
                <c:pt idx="0">
                  <c:v>1990.0</c:v>
                </c:pt>
                <c:pt idx="1">
                  <c:v>1991.0</c:v>
                </c:pt>
                <c:pt idx="2">
                  <c:v>1992.0</c:v>
                </c:pt>
                <c:pt idx="3">
                  <c:v>1993.0</c:v>
                </c:pt>
                <c:pt idx="4">
                  <c:v>1994.0</c:v>
                </c:pt>
                <c:pt idx="5">
                  <c:v>1995.0</c:v>
                </c:pt>
                <c:pt idx="6">
                  <c:v>1996.0</c:v>
                </c:pt>
                <c:pt idx="7">
                  <c:v>1997.0</c:v>
                </c:pt>
                <c:pt idx="8">
                  <c:v>1998.0</c:v>
                </c:pt>
                <c:pt idx="9">
                  <c:v>1999.0</c:v>
                </c:pt>
                <c:pt idx="10">
                  <c:v>2000.0</c:v>
                </c:pt>
                <c:pt idx="11">
                  <c:v>2001.0</c:v>
                </c:pt>
                <c:pt idx="12">
                  <c:v>2002.0</c:v>
                </c:pt>
                <c:pt idx="13">
                  <c:v>2003.0</c:v>
                </c:pt>
                <c:pt idx="14">
                  <c:v>2004.0</c:v>
                </c:pt>
                <c:pt idx="15">
                  <c:v>2005.0</c:v>
                </c:pt>
                <c:pt idx="16">
                  <c:v>2006.0</c:v>
                </c:pt>
                <c:pt idx="17">
                  <c:v>2007.0</c:v>
                </c:pt>
                <c:pt idx="18">
                  <c:v>2008.0</c:v>
                </c:pt>
                <c:pt idx="19">
                  <c:v>2009.0</c:v>
                </c:pt>
              </c:numCache>
            </c:numRef>
          </c:cat>
          <c:val>
            <c:numRef>
              <c:f>'RANKINGS &amp; CHARTS'!$B$26:$U$26</c:f>
              <c:numCache>
                <c:formatCode>General</c:formatCode>
                <c:ptCount val="20"/>
                <c:pt idx="0">
                  <c:v>8.0</c:v>
                </c:pt>
                <c:pt idx="1">
                  <c:v>3.0</c:v>
                </c:pt>
                <c:pt idx="2">
                  <c:v>6.0</c:v>
                </c:pt>
                <c:pt idx="3">
                  <c:v>0.0</c:v>
                </c:pt>
                <c:pt idx="4">
                  <c:v>7.0</c:v>
                </c:pt>
                <c:pt idx="5">
                  <c:v>1.0</c:v>
                </c:pt>
                <c:pt idx="6">
                  <c:v>0.0</c:v>
                </c:pt>
                <c:pt idx="7">
                  <c:v>8.0</c:v>
                </c:pt>
                <c:pt idx="8">
                  <c:v>9.0</c:v>
                </c:pt>
                <c:pt idx="9">
                  <c:v>8.0</c:v>
                </c:pt>
                <c:pt idx="10">
                  <c:v>7.0</c:v>
                </c:pt>
                <c:pt idx="11">
                  <c:v>11.0</c:v>
                </c:pt>
                <c:pt idx="12">
                  <c:v>7.0</c:v>
                </c:pt>
                <c:pt idx="13">
                  <c:v>1.0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3.0</c:v>
                </c:pt>
                <c:pt idx="18">
                  <c:v>5.0</c:v>
                </c:pt>
                <c:pt idx="19">
                  <c:v>8.0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'RANKINGS &amp; CHARTS'!$A$27</c:f>
              <c:strCache>
                <c:ptCount val="1"/>
                <c:pt idx="0">
                  <c:v>City Council</c:v>
                </c:pt>
              </c:strCache>
            </c:strRef>
          </c:tx>
          <c:cat>
            <c:numRef>
              <c:f>'RANKINGS &amp; CHARTS'!$B$24:$U$24</c:f>
              <c:numCache>
                <c:formatCode>General</c:formatCode>
                <c:ptCount val="20"/>
                <c:pt idx="0">
                  <c:v>1990.0</c:v>
                </c:pt>
                <c:pt idx="1">
                  <c:v>1991.0</c:v>
                </c:pt>
                <c:pt idx="2">
                  <c:v>1992.0</c:v>
                </c:pt>
                <c:pt idx="3">
                  <c:v>1993.0</c:v>
                </c:pt>
                <c:pt idx="4">
                  <c:v>1994.0</c:v>
                </c:pt>
                <c:pt idx="5">
                  <c:v>1995.0</c:v>
                </c:pt>
                <c:pt idx="6">
                  <c:v>1996.0</c:v>
                </c:pt>
                <c:pt idx="7">
                  <c:v>1997.0</c:v>
                </c:pt>
                <c:pt idx="8">
                  <c:v>1998.0</c:v>
                </c:pt>
                <c:pt idx="9">
                  <c:v>1999.0</c:v>
                </c:pt>
                <c:pt idx="10">
                  <c:v>2000.0</c:v>
                </c:pt>
                <c:pt idx="11">
                  <c:v>2001.0</c:v>
                </c:pt>
                <c:pt idx="12">
                  <c:v>2002.0</c:v>
                </c:pt>
                <c:pt idx="13">
                  <c:v>2003.0</c:v>
                </c:pt>
                <c:pt idx="14">
                  <c:v>2004.0</c:v>
                </c:pt>
                <c:pt idx="15">
                  <c:v>2005.0</c:v>
                </c:pt>
                <c:pt idx="16">
                  <c:v>2006.0</c:v>
                </c:pt>
                <c:pt idx="17">
                  <c:v>2007.0</c:v>
                </c:pt>
                <c:pt idx="18">
                  <c:v>2008.0</c:v>
                </c:pt>
                <c:pt idx="19">
                  <c:v>2009.0</c:v>
                </c:pt>
              </c:numCache>
            </c:numRef>
          </c:cat>
          <c:val>
            <c:numRef>
              <c:f>'RANKINGS &amp; CHARTS'!$B$27:$U$27</c:f>
              <c:numCache>
                <c:formatCode>General</c:formatCode>
                <c:ptCount val="20"/>
                <c:pt idx="0">
                  <c:v>10.0</c:v>
                </c:pt>
                <c:pt idx="1">
                  <c:v>9.0</c:v>
                </c:pt>
                <c:pt idx="2">
                  <c:v>10.0</c:v>
                </c:pt>
                <c:pt idx="3">
                  <c:v>6.0</c:v>
                </c:pt>
                <c:pt idx="4">
                  <c:v>8.0</c:v>
                </c:pt>
                <c:pt idx="5">
                  <c:v>10.0</c:v>
                </c:pt>
                <c:pt idx="6">
                  <c:v>10.0</c:v>
                </c:pt>
                <c:pt idx="7">
                  <c:v>0.0</c:v>
                </c:pt>
                <c:pt idx="8">
                  <c:v>10.0</c:v>
                </c:pt>
                <c:pt idx="9">
                  <c:v>0.0</c:v>
                </c:pt>
                <c:pt idx="10">
                  <c:v>0.0</c:v>
                </c:pt>
                <c:pt idx="11">
                  <c:v>7.0</c:v>
                </c:pt>
                <c:pt idx="12">
                  <c:v>0.0</c:v>
                </c:pt>
                <c:pt idx="13">
                  <c:v>5.0</c:v>
                </c:pt>
                <c:pt idx="14">
                  <c:v>0.0</c:v>
                </c:pt>
                <c:pt idx="15">
                  <c:v>4.0</c:v>
                </c:pt>
                <c:pt idx="16">
                  <c:v>0.0</c:v>
                </c:pt>
                <c:pt idx="17">
                  <c:v>7.0</c:v>
                </c:pt>
                <c:pt idx="18">
                  <c:v>8.0</c:v>
                </c:pt>
                <c:pt idx="19">
                  <c:v>5.0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6869736"/>
        <c:axId val="-2056860744"/>
      </c:lineChart>
      <c:catAx>
        <c:axId val="-2056869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56860744"/>
        <c:crosses val="autoZero"/>
        <c:auto val="1"/>
        <c:lblAlgn val="ctr"/>
        <c:lblOffset val="100"/>
        <c:noMultiLvlLbl val="0"/>
      </c:catAx>
      <c:valAx>
        <c:axId val="-20568607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5686973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A3CDA-CA39-4305-B2DA-B1A2AC8B308D}" type="datetimeFigureOut">
              <a:rPr lang="en-US" smtClean="0"/>
              <a:t>8.09.2015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F16F3-94B0-4007-AC86-0069FD70E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1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F16F3-94B0-4007-AC86-0069FD70E27E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430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D492A8B-E782-4335-B2E5-C6EEA657A6FD}" type="datetimeFigureOut">
              <a:rPr lang="tr-TR" smtClean="0"/>
              <a:t>8.09.2015</a:t>
            </a:fld>
            <a:endParaRPr lang="tr-T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5D5BE63-951E-4A79-A6A5-5F8848165EB5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492A8B-E782-4335-B2E5-C6EEA657A6FD}" type="datetimeFigureOut">
              <a:rPr lang="tr-TR" smtClean="0"/>
              <a:t>8.09.2015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D5BE63-951E-4A79-A6A5-5F8848165EB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492A8B-E782-4335-B2E5-C6EEA657A6FD}" type="datetimeFigureOut">
              <a:rPr lang="tr-TR" smtClean="0"/>
              <a:t>8.09.2015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D5BE63-951E-4A79-A6A5-5F8848165EB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492A8B-E782-4335-B2E5-C6EEA657A6FD}" type="datetimeFigureOut">
              <a:rPr lang="tr-TR" smtClean="0"/>
              <a:t>8.09.2015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D5BE63-951E-4A79-A6A5-5F8848165EB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D492A8B-E782-4335-B2E5-C6EEA657A6FD}" type="datetimeFigureOut">
              <a:rPr lang="tr-TR" smtClean="0"/>
              <a:t>8.09.2015</a:t>
            </a:fld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5D5BE63-951E-4A79-A6A5-5F8848165EB5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492A8B-E782-4335-B2E5-C6EEA657A6FD}" type="datetimeFigureOut">
              <a:rPr lang="tr-TR" smtClean="0"/>
              <a:t>8.09.2015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5D5BE63-951E-4A79-A6A5-5F8848165EB5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492A8B-E782-4335-B2E5-C6EEA657A6FD}" type="datetimeFigureOut">
              <a:rPr lang="tr-TR" smtClean="0"/>
              <a:t>8.09.2015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5D5BE63-951E-4A79-A6A5-5F8848165EB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492A8B-E782-4335-B2E5-C6EEA657A6FD}" type="datetimeFigureOut">
              <a:rPr lang="tr-TR" smtClean="0"/>
              <a:t>8.09.2015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D5BE63-951E-4A79-A6A5-5F8848165EB5}" type="slidenum">
              <a:rPr lang="tr-TR" smtClean="0"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492A8B-E782-4335-B2E5-C6EEA657A6FD}" type="datetimeFigureOut">
              <a:rPr lang="tr-TR" smtClean="0"/>
              <a:t>8.09.2015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D5BE63-951E-4A79-A6A5-5F8848165EB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D492A8B-E782-4335-B2E5-C6EEA657A6FD}" type="datetimeFigureOut">
              <a:rPr lang="tr-TR" smtClean="0"/>
              <a:t>8.09.2015</a:t>
            </a:fld>
            <a:endParaRPr lang="tr-T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5D5BE63-951E-4A79-A6A5-5F8848165EB5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D492A8B-E782-4335-B2E5-C6EEA657A6FD}" type="datetimeFigureOut">
              <a:rPr lang="tr-TR" smtClean="0"/>
              <a:t>8.09.2015</a:t>
            </a:fld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5D5BE63-951E-4A79-A6A5-5F8848165EB5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3D492A8B-E782-4335-B2E5-C6EEA657A6FD}" type="datetimeFigureOut">
              <a:rPr lang="tr-TR" smtClean="0"/>
              <a:t>8.09.2015</a:t>
            </a:fld>
            <a:endParaRPr lang="tr-T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D5D5BE63-951E-4A79-A6A5-5F8848165EB5}" type="slidenum">
              <a:rPr lang="tr-TR" smtClean="0"/>
              <a:t>‹#›</a:t>
            </a:fld>
            <a:endParaRPr lang="tr-TR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academia.edu/6398152/Kamu_Politikas%C4%B1_Kuram_ve_Uygulama._Y%C4%B1ld%C4%B1z_Mete_ve_Sobac%C4%B1_Mehmet_Zahid_Derleyenler_Ankara_Adres_Yay%C4%B1nlar%C4%B1" TargetMode="External"/><Relationship Id="rId3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sanet.org/footnotes/dec06/indextwo.html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ensus.gov/sipp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rtahoeplace.com/ivgid/about-ivgid" TargetMode="External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bloorwestvillagebia.com/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Relationship Id="rId3" Type="http://schemas.openxmlformats.org/officeDocument/2006/relationships/image" Target="../media/image1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1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1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hs.gov/ohrp/humansubjects/guidance/belmont.html" TargetMode="External"/><Relationship Id="rId3" Type="http://schemas.openxmlformats.org/officeDocument/2006/relationships/hyperlink" Target="http://www.hhs.gov/ohrp/humansubjects/commonrule/" TargetMode="Externa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2.hull.ac.uk/fass/english/news-and-events/events/ipa-2016.aspx" TargetMode="External"/><Relationship Id="rId3" Type="http://schemas.openxmlformats.org/officeDocument/2006/relationships/hyperlink" Target="http://www.tandfonline.com/loi/rcps20%23.VdoNU_lVhBc" TargetMode="Externa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obelprize.org/mediaplayer/index.php?id=1223" TargetMode="Externa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entercityphila.org/" TargetMode="External"/><Relationship Id="rId3" Type="http://schemas.openxmlformats.org/officeDocument/2006/relationships/image" Target="../media/image29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asos.cs.cmu.edu/" TargetMode="Externa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2133600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/>
              <a:t>KAMU POLİTİKALARI ÇÖZÜMLEMELERİNDE YÖNTEM SORUNLARI</a:t>
            </a:r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352800"/>
            <a:ext cx="6560234" cy="1752600"/>
          </a:xfrm>
        </p:spPr>
        <p:txBody>
          <a:bodyPr>
            <a:noAutofit/>
          </a:bodyPr>
          <a:lstStyle/>
          <a:p>
            <a:pPr algn="ctr"/>
            <a:r>
              <a:rPr lang="en-US" sz="240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Sakarya</a:t>
            </a:r>
            <a:r>
              <a:rPr lang="en-U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Üniversitesi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Semineri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Eylül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2015)</a:t>
            </a:r>
          </a:p>
          <a:p>
            <a:pPr algn="ctr"/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Göktuğ</a:t>
            </a: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Morçöl</a:t>
            </a:r>
          </a:p>
          <a:p>
            <a:pPr algn="ctr"/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Pennsylvania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</a:t>
            </a:r>
            <a:endParaRPr lang="tr-T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4756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err="1" smtClean="0"/>
              <a:t>Ara</a:t>
            </a:r>
            <a:r>
              <a:rPr lang="en-US" sz="2800" b="1" dirty="0" smtClean="0"/>
              <a:t> </a:t>
            </a:r>
            <a:r>
              <a:rPr lang="tr-TR" sz="2800" b="1" dirty="0" smtClean="0"/>
              <a:t>Özet</a:t>
            </a:r>
            <a:endParaRPr lang="tr-TR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906963"/>
          </a:xfrm>
        </p:spPr>
        <p:txBody>
          <a:bodyPr>
            <a:noAutofit/>
          </a:bodyPr>
          <a:lstStyle/>
          <a:p>
            <a:pPr marL="449580" marR="0">
              <a:lnSpc>
                <a:spcPct val="115000"/>
              </a:lnSpc>
              <a:spcBef>
                <a:spcPts val="0"/>
              </a:spcBef>
              <a:buClr>
                <a:srgbClr val="0D59C9"/>
              </a:buClr>
            </a:pPr>
            <a:endParaRPr lang="en-US" sz="2000" dirty="0" smtClean="0">
              <a:ea typeface="Calibri"/>
              <a:cs typeface="Times New Roman"/>
            </a:endParaRPr>
          </a:p>
          <a:p>
            <a:pPr marL="449580" marR="0">
              <a:lnSpc>
                <a:spcPct val="115000"/>
              </a:lnSpc>
              <a:spcBef>
                <a:spcPts val="0"/>
              </a:spcBef>
              <a:buClr>
                <a:srgbClr val="0D59C9"/>
              </a:buClr>
            </a:pPr>
            <a:r>
              <a:rPr lang="en-US" sz="2000" dirty="0" smtClean="0">
                <a:ea typeface="Calibri"/>
                <a:cs typeface="Times New Roman"/>
              </a:rPr>
              <a:t>  </a:t>
            </a:r>
            <a:r>
              <a:rPr lang="tr-TR" sz="2000" dirty="0" smtClean="0">
                <a:ea typeface="Calibri"/>
                <a:cs typeface="Times New Roman"/>
              </a:rPr>
              <a:t>Kamu </a:t>
            </a:r>
            <a:r>
              <a:rPr lang="tr-TR" sz="2000" dirty="0">
                <a:ea typeface="Calibri"/>
                <a:cs typeface="Times New Roman"/>
              </a:rPr>
              <a:t>politikaları çözümlemelerinde yöntem neden önemli?</a:t>
            </a:r>
          </a:p>
          <a:p>
            <a:pPr marL="157480" marR="0" indent="0">
              <a:lnSpc>
                <a:spcPct val="115000"/>
              </a:lnSpc>
              <a:spcBef>
                <a:spcPts val="0"/>
              </a:spcBef>
              <a:buClr>
                <a:srgbClr val="0D59C9"/>
              </a:buClr>
              <a:buNone/>
            </a:pPr>
            <a:endParaRPr lang="en-US" sz="2000" dirty="0" smtClean="0">
              <a:ea typeface="Calibri"/>
              <a:cs typeface="Times New Roman"/>
            </a:endParaRPr>
          </a:p>
          <a:p>
            <a:pPr marL="449580" marR="0">
              <a:lnSpc>
                <a:spcPct val="115000"/>
              </a:lnSpc>
              <a:spcBef>
                <a:spcPts val="0"/>
              </a:spcBef>
              <a:buClr>
                <a:srgbClr val="0D59C9"/>
              </a:buClr>
            </a:pPr>
            <a:r>
              <a:rPr lang="en-US" sz="2000" dirty="0" smtClean="0">
                <a:ea typeface="Calibri"/>
                <a:cs typeface="Times New Roman"/>
              </a:rPr>
              <a:t>  </a:t>
            </a:r>
            <a:r>
              <a:rPr lang="tr-TR" sz="2000" dirty="0" smtClean="0">
                <a:ea typeface="Calibri"/>
                <a:cs typeface="Times New Roman"/>
              </a:rPr>
              <a:t>Çünkü</a:t>
            </a:r>
            <a:r>
              <a:rPr lang="tr-TR" sz="2000" dirty="0">
                <a:ea typeface="Calibri"/>
                <a:cs typeface="Times New Roman"/>
              </a:rPr>
              <a:t>, bu soru “Tarafsız araştırma mı yapmalı, yoksa (taraflı) </a:t>
            </a:r>
            <a:r>
              <a:rPr lang="en-US" sz="2000" dirty="0" smtClean="0">
                <a:ea typeface="Calibri"/>
                <a:cs typeface="Times New Roman"/>
              </a:rPr>
              <a:t> </a:t>
            </a:r>
          </a:p>
          <a:p>
            <a:pPr marL="157480" marR="0" indent="0">
              <a:lnSpc>
                <a:spcPct val="115000"/>
              </a:lnSpc>
              <a:spcBef>
                <a:spcPts val="0"/>
              </a:spcBef>
              <a:buClr>
                <a:srgbClr val="0D59C9"/>
              </a:buClr>
              <a:buNone/>
            </a:pPr>
            <a:r>
              <a:rPr lang="en-US" sz="2000" dirty="0">
                <a:ea typeface="Calibri"/>
                <a:cs typeface="Times New Roman"/>
              </a:rPr>
              <a:t> </a:t>
            </a:r>
            <a:r>
              <a:rPr lang="en-US" sz="2000" dirty="0" smtClean="0">
                <a:ea typeface="Calibri"/>
                <a:cs typeface="Times New Roman"/>
              </a:rPr>
              <a:t>      </a:t>
            </a:r>
            <a:r>
              <a:rPr lang="tr-TR" sz="2000" dirty="0" smtClean="0">
                <a:ea typeface="Calibri"/>
                <a:cs typeface="Times New Roman"/>
              </a:rPr>
              <a:t>politika </a:t>
            </a:r>
            <a:r>
              <a:rPr lang="tr-TR" sz="2000" dirty="0">
                <a:ea typeface="Calibri"/>
                <a:cs typeface="Times New Roman"/>
              </a:rPr>
              <a:t>mı önermeli?” sorusu ile yakından ilişkili. </a:t>
            </a:r>
          </a:p>
          <a:p>
            <a:pPr marL="449580" marR="0">
              <a:lnSpc>
                <a:spcPct val="115000"/>
              </a:lnSpc>
              <a:spcBef>
                <a:spcPts val="0"/>
              </a:spcBef>
              <a:buClr>
                <a:srgbClr val="0D59C9"/>
              </a:buClr>
            </a:pPr>
            <a:endParaRPr lang="en-US" sz="2000" dirty="0" smtClean="0">
              <a:ea typeface="Calibri"/>
              <a:cs typeface="Times New Roman"/>
            </a:endParaRPr>
          </a:p>
          <a:p>
            <a:pPr marL="449580" marR="0">
              <a:lnSpc>
                <a:spcPct val="115000"/>
              </a:lnSpc>
              <a:spcBef>
                <a:spcPts val="0"/>
              </a:spcBef>
              <a:buClr>
                <a:srgbClr val="0D59C9"/>
              </a:buClr>
            </a:pPr>
            <a:r>
              <a:rPr lang="en-US" sz="2000" dirty="0" smtClean="0">
                <a:ea typeface="Calibri"/>
                <a:cs typeface="Times New Roman"/>
              </a:rPr>
              <a:t>  </a:t>
            </a:r>
            <a:r>
              <a:rPr lang="tr-TR" sz="2000" dirty="0" smtClean="0">
                <a:ea typeface="Calibri"/>
                <a:cs typeface="Times New Roman"/>
              </a:rPr>
              <a:t>Bu </a:t>
            </a:r>
            <a:r>
              <a:rPr lang="tr-TR" sz="2000" dirty="0">
                <a:ea typeface="Calibri"/>
                <a:cs typeface="Times New Roman"/>
              </a:rPr>
              <a:t>soru da  </a:t>
            </a:r>
            <a:r>
              <a:rPr lang="tr-TR" sz="2000" dirty="0" smtClean="0">
                <a:ea typeface="Calibri"/>
                <a:cs typeface="Times New Roman"/>
              </a:rPr>
              <a:t>bilimsel bilginin </a:t>
            </a:r>
            <a:r>
              <a:rPr lang="tr-TR" sz="2000" dirty="0">
                <a:ea typeface="Calibri"/>
                <a:cs typeface="Times New Roman"/>
              </a:rPr>
              <a:t>ve çözümlemelerin </a:t>
            </a:r>
            <a:r>
              <a:rPr lang="tr-TR" sz="2000" dirty="0" smtClean="0">
                <a:ea typeface="Calibri"/>
                <a:cs typeface="Times New Roman"/>
              </a:rPr>
              <a:t>tarafsızlığı ile </a:t>
            </a:r>
            <a:r>
              <a:rPr lang="en-US" sz="2000" dirty="0" smtClean="0">
                <a:ea typeface="Calibri"/>
                <a:cs typeface="Times New Roman"/>
              </a:rPr>
              <a:t>  </a:t>
            </a:r>
          </a:p>
          <a:p>
            <a:pPr marL="157480" marR="0" indent="0">
              <a:lnSpc>
                <a:spcPct val="115000"/>
              </a:lnSpc>
              <a:spcBef>
                <a:spcPts val="0"/>
              </a:spcBef>
              <a:buClr>
                <a:srgbClr val="0D59C9"/>
              </a:buClr>
              <a:buNone/>
            </a:pPr>
            <a:r>
              <a:rPr lang="en-US" sz="2000" dirty="0">
                <a:ea typeface="Calibri"/>
                <a:cs typeface="Times New Roman"/>
              </a:rPr>
              <a:t> </a:t>
            </a:r>
            <a:r>
              <a:rPr lang="en-US" sz="2000" dirty="0" smtClean="0">
                <a:ea typeface="Calibri"/>
                <a:cs typeface="Times New Roman"/>
              </a:rPr>
              <a:t>      </a:t>
            </a:r>
            <a:r>
              <a:rPr lang="tr-TR" sz="2000" dirty="0" smtClean="0">
                <a:ea typeface="Calibri"/>
                <a:cs typeface="Times New Roman"/>
              </a:rPr>
              <a:t>yakından </a:t>
            </a:r>
            <a:r>
              <a:rPr lang="tr-TR" sz="2000" dirty="0">
                <a:ea typeface="Calibri"/>
                <a:cs typeface="Times New Roman"/>
              </a:rPr>
              <a:t>ilgili.</a:t>
            </a:r>
          </a:p>
          <a:p>
            <a:pPr marL="449580" marR="0">
              <a:lnSpc>
                <a:spcPct val="115000"/>
              </a:lnSpc>
              <a:spcBef>
                <a:spcPts val="0"/>
              </a:spcBef>
              <a:buClr>
                <a:srgbClr val="0D59C9"/>
              </a:buClr>
            </a:pPr>
            <a:endParaRPr lang="en-US" sz="2000" dirty="0" smtClean="0">
              <a:ea typeface="Calibri"/>
              <a:cs typeface="Times New Roman"/>
            </a:endParaRPr>
          </a:p>
          <a:p>
            <a:pPr marL="449580" marR="0">
              <a:lnSpc>
                <a:spcPct val="115000"/>
              </a:lnSpc>
              <a:spcBef>
                <a:spcPts val="0"/>
              </a:spcBef>
              <a:buClr>
                <a:srgbClr val="0D59C9"/>
              </a:buClr>
            </a:pPr>
            <a:r>
              <a:rPr lang="en-US" sz="2000" dirty="0" smtClean="0">
                <a:ea typeface="Calibri"/>
                <a:cs typeface="Times New Roman"/>
              </a:rPr>
              <a:t>  </a:t>
            </a:r>
            <a:r>
              <a:rPr lang="tr-TR" sz="2000" dirty="0" smtClean="0">
                <a:ea typeface="Calibri"/>
                <a:cs typeface="Times New Roman"/>
              </a:rPr>
              <a:t>KPÇ yazınında, </a:t>
            </a:r>
            <a:r>
              <a:rPr lang="tr-TR" sz="2000" dirty="0">
                <a:ea typeface="Calibri"/>
                <a:cs typeface="Times New Roman"/>
              </a:rPr>
              <a:t>bu konuları tartışanlar </a:t>
            </a:r>
            <a:r>
              <a:rPr lang="tr-TR" sz="2000" dirty="0" smtClean="0">
                <a:ea typeface="Calibri"/>
                <a:cs typeface="Times New Roman"/>
              </a:rPr>
              <a:t>farklı yaklaşımlar</a:t>
            </a:r>
            <a:r>
              <a:rPr lang="en-US" sz="2000" dirty="0" smtClean="0">
                <a:ea typeface="Calibri"/>
                <a:cs typeface="Times New Roman"/>
              </a:rPr>
              <a:t>  </a:t>
            </a:r>
          </a:p>
          <a:p>
            <a:pPr marL="157480" marR="0" indent="0">
              <a:lnSpc>
                <a:spcPct val="115000"/>
              </a:lnSpc>
              <a:spcBef>
                <a:spcPts val="0"/>
              </a:spcBef>
              <a:buClr>
                <a:srgbClr val="0D59C9"/>
              </a:buClr>
              <a:buNone/>
            </a:pPr>
            <a:r>
              <a:rPr lang="en-US" sz="2000" dirty="0">
                <a:ea typeface="Calibri"/>
                <a:cs typeface="Times New Roman"/>
              </a:rPr>
              <a:t> </a:t>
            </a:r>
            <a:r>
              <a:rPr lang="en-US" sz="2000" dirty="0" smtClean="0">
                <a:ea typeface="Calibri"/>
                <a:cs typeface="Times New Roman"/>
              </a:rPr>
              <a:t>      </a:t>
            </a:r>
            <a:r>
              <a:rPr lang="tr-TR" sz="2000" dirty="0" smtClean="0">
                <a:ea typeface="Calibri"/>
                <a:cs typeface="Times New Roman"/>
              </a:rPr>
              <a:t>öneri</a:t>
            </a:r>
            <a:r>
              <a:rPr lang="en-US" sz="2000" dirty="0" err="1" smtClean="0">
                <a:ea typeface="Calibri"/>
                <a:cs typeface="Times New Roman"/>
              </a:rPr>
              <a:t>liyor</a:t>
            </a:r>
            <a:r>
              <a:rPr lang="tr-TR" sz="2000" dirty="0" smtClean="0">
                <a:ea typeface="Calibri"/>
                <a:cs typeface="Times New Roman"/>
              </a:rPr>
              <a:t>. </a:t>
            </a:r>
            <a:endParaRPr lang="tr-TR" sz="2000" dirty="0">
              <a:ea typeface="Calibri"/>
              <a:cs typeface="Times New Roman"/>
            </a:endParaRPr>
          </a:p>
          <a:p>
            <a:pPr marL="449580" marR="0">
              <a:lnSpc>
                <a:spcPct val="115000"/>
              </a:lnSpc>
              <a:spcBef>
                <a:spcPts val="0"/>
              </a:spcBef>
              <a:buClr>
                <a:srgbClr val="0D59C9"/>
              </a:buClr>
            </a:pPr>
            <a:endParaRPr lang="en-US" sz="2000" dirty="0" smtClean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Clr>
                <a:srgbClr val="0D59C9"/>
              </a:buClr>
              <a:buNone/>
            </a:pPr>
            <a:endParaRPr lang="tr-TR" sz="2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55714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tr-TR" sz="3100" dirty="0" smtClean="0"/>
              <a:t>Kaynakça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35563"/>
          </a:xfrm>
        </p:spPr>
        <p:txBody>
          <a:bodyPr>
            <a:normAutofit fontScale="92500" lnSpcReduction="10000"/>
          </a:bodyPr>
          <a:lstStyle/>
          <a:p>
            <a:pPr marL="57150" indent="0">
              <a:buNone/>
            </a:pPr>
            <a:r>
              <a:rPr lang="en-US" sz="1200" dirty="0" smtClean="0"/>
              <a:t>Hoyt</a:t>
            </a:r>
            <a:r>
              <a:rPr lang="en-US" sz="1200" dirty="0"/>
              <a:t>, L. 2008. From North America to Africa: </a:t>
            </a:r>
            <a:r>
              <a:rPr lang="en-US" sz="1200" dirty="0" smtClean="0"/>
              <a:t> The </a:t>
            </a:r>
            <a:r>
              <a:rPr lang="en-US" sz="1200" dirty="0"/>
              <a:t>BID model and the role of policy entrepreneurs. </a:t>
            </a:r>
            <a:r>
              <a:rPr lang="en-US" sz="1200" dirty="0" smtClean="0"/>
              <a:t> In </a:t>
            </a:r>
            <a:r>
              <a:rPr lang="en-US" sz="1200" i="1" dirty="0"/>
              <a:t>Business improvement districts: Research, theories, </a:t>
            </a:r>
            <a:r>
              <a:rPr lang="en-US" sz="1200" i="1" dirty="0" smtClean="0"/>
              <a:t>and </a:t>
            </a:r>
            <a:r>
              <a:rPr lang="en-US" sz="1200" i="1" dirty="0"/>
              <a:t>controversies</a:t>
            </a:r>
            <a:r>
              <a:rPr lang="en-US" sz="1200" dirty="0"/>
              <a:t>, edited by G. Morçöl, L. Hoyt, J. W. Meek</a:t>
            </a:r>
            <a:r>
              <a:rPr lang="en-US" sz="1200" dirty="0" smtClean="0"/>
              <a:t>, and </a:t>
            </a:r>
            <a:r>
              <a:rPr lang="en-US" sz="1200" dirty="0"/>
              <a:t>U. Zimmermann, 111-138. Boca Raton, FL: CRC Press</a:t>
            </a:r>
            <a:r>
              <a:rPr lang="en-US" sz="1200" dirty="0" smtClean="0"/>
              <a:t>.</a:t>
            </a:r>
          </a:p>
          <a:p>
            <a:pPr marL="57150" indent="0">
              <a:buNone/>
            </a:pPr>
            <a:endParaRPr lang="en-US" sz="1200" dirty="0"/>
          </a:p>
          <a:p>
            <a:pPr marL="57150" indent="0">
              <a:buNone/>
            </a:pPr>
            <a:r>
              <a:rPr lang="en-US" sz="1200" dirty="0"/>
              <a:t>Axelrod, R. (1997). </a:t>
            </a:r>
            <a:r>
              <a:rPr lang="en-US" sz="1200" i="1" dirty="0"/>
              <a:t>The complexity of cooperation: Agent-based models of competition and collaboration</a:t>
            </a:r>
            <a:r>
              <a:rPr lang="en-US" sz="1200" dirty="0"/>
              <a:t>. Princeton, NJ: Princeton University Press.</a:t>
            </a:r>
          </a:p>
          <a:p>
            <a:pPr marL="57150" indent="0">
              <a:buNone/>
            </a:pPr>
            <a:endParaRPr lang="en-US" sz="1200" dirty="0"/>
          </a:p>
          <a:p>
            <a:pPr marL="57150" indent="0">
              <a:buNone/>
            </a:pPr>
            <a:r>
              <a:rPr lang="en-US" sz="1200" dirty="0" err="1"/>
              <a:t>Bardach</a:t>
            </a:r>
            <a:r>
              <a:rPr lang="en-US" sz="1200" dirty="0"/>
              <a:t>, E. (2012). </a:t>
            </a:r>
            <a:r>
              <a:rPr lang="en-US" sz="1200" i="1" dirty="0"/>
              <a:t>A practical guide for policy analysis </a:t>
            </a:r>
            <a:r>
              <a:rPr lang="en-US" sz="1200" dirty="0"/>
              <a:t>(4th ed.). Los Angeles: Sage.</a:t>
            </a:r>
          </a:p>
          <a:p>
            <a:pPr marL="57150" indent="0">
              <a:buNone/>
            </a:pPr>
            <a:endParaRPr lang="en-US" sz="1200" dirty="0" smtClean="0"/>
          </a:p>
          <a:p>
            <a:pPr marL="57150" indent="0">
              <a:buNone/>
            </a:pPr>
            <a:r>
              <a:rPr lang="en-US" sz="1200" dirty="0" smtClean="0"/>
              <a:t>Brunner</a:t>
            </a:r>
            <a:r>
              <a:rPr lang="en-US" sz="1200" dirty="0"/>
              <a:t>, R. D. (2008). The policy scientist of democracy revisited. </a:t>
            </a:r>
            <a:r>
              <a:rPr lang="en-US" sz="1200" i="1" dirty="0"/>
              <a:t>Policy Sciences, 41</a:t>
            </a:r>
            <a:r>
              <a:rPr lang="en-US" sz="1200" dirty="0"/>
              <a:t>, 3–19. </a:t>
            </a:r>
          </a:p>
          <a:p>
            <a:pPr marL="57150" indent="0">
              <a:buNone/>
            </a:pPr>
            <a:endParaRPr lang="en-US" sz="1200" dirty="0" smtClean="0"/>
          </a:p>
          <a:p>
            <a:pPr marL="57150" indent="0">
              <a:buNone/>
            </a:pPr>
            <a:r>
              <a:rPr lang="en-US" sz="1200" dirty="0" smtClean="0"/>
              <a:t>Dunn</a:t>
            </a:r>
            <a:r>
              <a:rPr lang="en-US" sz="1200" dirty="0"/>
              <a:t>. W. N. (2012). </a:t>
            </a:r>
            <a:r>
              <a:rPr lang="en-US" sz="1200" i="1" dirty="0"/>
              <a:t>Public policy analysis </a:t>
            </a:r>
            <a:r>
              <a:rPr lang="en-US" sz="1200" dirty="0"/>
              <a:t>(5th ed.). Boston: Pearson. </a:t>
            </a:r>
          </a:p>
          <a:p>
            <a:pPr marL="57150" indent="0">
              <a:buNone/>
            </a:pPr>
            <a:endParaRPr lang="en-US" sz="1200" dirty="0" smtClean="0"/>
          </a:p>
          <a:p>
            <a:pPr marL="57150" indent="0">
              <a:buNone/>
            </a:pPr>
            <a:r>
              <a:rPr lang="en-US" sz="1200" dirty="0" smtClean="0"/>
              <a:t>Farr</a:t>
            </a:r>
            <a:r>
              <a:rPr lang="en-US" sz="1200" dirty="0"/>
              <a:t>, J., Hacker, J. S., &amp; </a:t>
            </a:r>
            <a:r>
              <a:rPr lang="en-US" sz="1200" dirty="0" err="1"/>
              <a:t>Kazee</a:t>
            </a:r>
            <a:r>
              <a:rPr lang="en-US" sz="1200" dirty="0"/>
              <a:t>, N. (2006). The policy scientist of democracy: The discipline of Harold D. </a:t>
            </a:r>
            <a:r>
              <a:rPr lang="en-US" sz="1200" dirty="0" err="1"/>
              <a:t>Lasswell</a:t>
            </a:r>
            <a:r>
              <a:rPr lang="en-US" sz="1200" dirty="0"/>
              <a:t>. </a:t>
            </a:r>
            <a:r>
              <a:rPr lang="en-US" sz="1200" i="1" dirty="0"/>
              <a:t>American Political Science Review, 100</a:t>
            </a:r>
            <a:r>
              <a:rPr lang="en-US" sz="1200" dirty="0"/>
              <a:t>(4), 579-587.</a:t>
            </a:r>
          </a:p>
          <a:p>
            <a:pPr marL="57150" indent="0">
              <a:buNone/>
            </a:pPr>
            <a:endParaRPr lang="en-US" sz="1200" dirty="0" smtClean="0"/>
          </a:p>
          <a:p>
            <a:pPr marL="57150" indent="0">
              <a:buNone/>
            </a:pPr>
            <a:r>
              <a:rPr lang="en-US" sz="1200" dirty="0" smtClean="0"/>
              <a:t>Farr</a:t>
            </a:r>
            <a:r>
              <a:rPr lang="en-US" sz="1200" dirty="0"/>
              <a:t>, J., Hacker, J. S., &amp; </a:t>
            </a:r>
            <a:r>
              <a:rPr lang="en-US" sz="1200" dirty="0" err="1"/>
              <a:t>Kazee</a:t>
            </a:r>
            <a:r>
              <a:rPr lang="en-US" sz="1200" dirty="0"/>
              <a:t>, N. </a:t>
            </a:r>
            <a:r>
              <a:rPr lang="en-US" sz="1200" dirty="0" smtClean="0"/>
              <a:t>(2008). Revisiting </a:t>
            </a:r>
            <a:r>
              <a:rPr lang="en-US" sz="1200" dirty="0" err="1"/>
              <a:t>Lasswell</a:t>
            </a:r>
            <a:r>
              <a:rPr lang="en-US" sz="1200" dirty="0"/>
              <a:t>. </a:t>
            </a:r>
            <a:r>
              <a:rPr lang="en-US" sz="1200" i="1" dirty="0"/>
              <a:t>Policy Sciences, 41</a:t>
            </a:r>
            <a:r>
              <a:rPr lang="en-US" sz="1200" dirty="0"/>
              <a:t>, 21–32. </a:t>
            </a:r>
          </a:p>
          <a:p>
            <a:pPr marL="57150" indent="0">
              <a:buNone/>
            </a:pPr>
            <a:endParaRPr lang="en-US" sz="1200" dirty="0"/>
          </a:p>
          <a:p>
            <a:pPr marL="57150" indent="0">
              <a:buNone/>
            </a:pPr>
            <a:r>
              <a:rPr lang="en-US" sz="1200" dirty="0"/>
              <a:t>Morçöl, G. (2001).  Positivist beliefs among policy professionals: An empirical investigation. </a:t>
            </a:r>
            <a:r>
              <a:rPr lang="en-US" sz="1200" i="1" dirty="0"/>
              <a:t>Policy Sciences, 34</a:t>
            </a:r>
            <a:r>
              <a:rPr lang="en-US" sz="1200" dirty="0"/>
              <a:t>, 381-401.)</a:t>
            </a:r>
          </a:p>
          <a:p>
            <a:pPr marL="57150" indent="0">
              <a:buNone/>
            </a:pPr>
            <a:endParaRPr lang="en-US" sz="1200" dirty="0" smtClean="0"/>
          </a:p>
          <a:p>
            <a:pPr marL="57150" indent="0">
              <a:buNone/>
            </a:pPr>
            <a:r>
              <a:rPr lang="en-US" sz="1200" dirty="0" smtClean="0"/>
              <a:t>Morçöl</a:t>
            </a:r>
            <a:r>
              <a:rPr lang="en-US" sz="1200" dirty="0"/>
              <a:t>, G., &amp; Al, H. (2014). </a:t>
            </a:r>
            <a:r>
              <a:rPr lang="en-US" sz="1200" dirty="0" err="1"/>
              <a:t>Hizmet</a:t>
            </a:r>
            <a:r>
              <a:rPr lang="en-US" sz="1200" dirty="0"/>
              <a:t> </a:t>
            </a:r>
            <a:r>
              <a:rPr lang="en-US" sz="1200" dirty="0" err="1"/>
              <a:t>iyileştirme</a:t>
            </a:r>
            <a:r>
              <a:rPr lang="en-US" sz="1200" dirty="0"/>
              <a:t> </a:t>
            </a:r>
            <a:r>
              <a:rPr lang="en-US" sz="1200" dirty="0" err="1"/>
              <a:t>bölgeleri</a:t>
            </a:r>
            <a:r>
              <a:rPr lang="en-US" sz="1200" dirty="0"/>
              <a:t>: </a:t>
            </a:r>
            <a:r>
              <a:rPr lang="en-US" sz="1200" dirty="0" err="1"/>
              <a:t>Türk</a:t>
            </a:r>
            <a:r>
              <a:rPr lang="en-US" sz="1200" dirty="0"/>
              <a:t> </a:t>
            </a:r>
            <a:r>
              <a:rPr lang="en-US" sz="1200" dirty="0" err="1"/>
              <a:t>yerel</a:t>
            </a:r>
            <a:r>
              <a:rPr lang="en-US" sz="1200" dirty="0"/>
              <a:t> </a:t>
            </a:r>
            <a:r>
              <a:rPr lang="en-US" sz="1200" dirty="0" err="1"/>
              <a:t>yönetim</a:t>
            </a:r>
            <a:r>
              <a:rPr lang="en-US" sz="1200" dirty="0"/>
              <a:t> </a:t>
            </a:r>
            <a:r>
              <a:rPr lang="en-US" sz="1200" dirty="0" err="1"/>
              <a:t>sisteminde</a:t>
            </a:r>
            <a:r>
              <a:rPr lang="en-US" sz="1200" dirty="0"/>
              <a:t> </a:t>
            </a:r>
            <a:r>
              <a:rPr lang="en-US" sz="1200" dirty="0" err="1"/>
              <a:t>uygulama</a:t>
            </a:r>
            <a:r>
              <a:rPr lang="en-US" sz="1200" dirty="0"/>
              <a:t> </a:t>
            </a:r>
            <a:r>
              <a:rPr lang="en-US" sz="1200" dirty="0" err="1"/>
              <a:t>sorunları</a:t>
            </a:r>
            <a:r>
              <a:rPr lang="en-US" sz="1200" dirty="0"/>
              <a:t>. </a:t>
            </a:r>
            <a:r>
              <a:rPr lang="en-US" sz="1200" i="1" dirty="0" err="1"/>
              <a:t>Akademik</a:t>
            </a:r>
            <a:r>
              <a:rPr lang="en-US" sz="1200" i="1" dirty="0"/>
              <a:t> </a:t>
            </a:r>
            <a:r>
              <a:rPr lang="en-US" sz="1200" i="1" dirty="0" err="1"/>
              <a:t>İncelemeler</a:t>
            </a:r>
            <a:r>
              <a:rPr lang="en-US" sz="1200" i="1" dirty="0"/>
              <a:t> Dergisi, </a:t>
            </a:r>
            <a:r>
              <a:rPr lang="en-US" sz="1200" dirty="0"/>
              <a:t>9(1), 269-296.)</a:t>
            </a:r>
          </a:p>
          <a:p>
            <a:pPr marL="57150" indent="0">
              <a:buNone/>
            </a:pPr>
            <a:endParaRPr lang="en-US" sz="1200" dirty="0" smtClean="0"/>
          </a:p>
          <a:p>
            <a:pPr marL="57150" indent="0">
              <a:buNone/>
            </a:pPr>
            <a:r>
              <a:rPr lang="en-US" sz="1200" dirty="0" smtClean="0"/>
              <a:t>Morçöl</a:t>
            </a:r>
            <a:r>
              <a:rPr lang="en-US" sz="1200" dirty="0"/>
              <a:t>, G., Vasavada, T., &amp; Kim, S. (2014). Business ımprovement districts in urban governance: A longitudinal case study, </a:t>
            </a:r>
            <a:r>
              <a:rPr lang="en-US" sz="1200" i="1" dirty="0"/>
              <a:t>Administration &amp; Society, 46</a:t>
            </a:r>
            <a:r>
              <a:rPr lang="en-US" sz="1200" dirty="0"/>
              <a:t>(7) 796–824</a:t>
            </a:r>
            <a:r>
              <a:rPr lang="en-US" sz="1200" dirty="0" smtClean="0"/>
              <a:t>.</a:t>
            </a:r>
          </a:p>
          <a:p>
            <a:pPr marL="57150" indent="0">
              <a:buNone/>
            </a:pPr>
            <a:endParaRPr lang="en-US" sz="1200" dirty="0"/>
          </a:p>
          <a:p>
            <a:pPr marL="57150" indent="0">
              <a:buNone/>
            </a:pPr>
            <a:r>
              <a:rPr lang="en-US" sz="1200" dirty="0" err="1"/>
              <a:t>Perrow</a:t>
            </a:r>
            <a:r>
              <a:rPr lang="en-US" sz="1200" dirty="0"/>
              <a:t>, C. (1999). </a:t>
            </a:r>
            <a:r>
              <a:rPr lang="en-US" sz="1200" i="1" dirty="0"/>
              <a:t>Normal accidents: Living with high-risk technologies</a:t>
            </a:r>
            <a:r>
              <a:rPr lang="en-US" sz="1200" dirty="0"/>
              <a:t>. Princeton, NJ: Princeton university Press.  </a:t>
            </a:r>
            <a:endParaRPr lang="en-US" sz="1200" dirty="0" smtClean="0"/>
          </a:p>
          <a:p>
            <a:pPr marL="57150" indent="0">
              <a:buNone/>
            </a:pPr>
            <a:endParaRPr lang="en-US" sz="1200" dirty="0"/>
          </a:p>
          <a:p>
            <a:pPr marL="57150" indent="0">
              <a:buNone/>
            </a:pPr>
            <a:r>
              <a:rPr lang="en-US" sz="1200" dirty="0"/>
              <a:t>Torfing, J., Peters, G. B., Pierre, J., &amp; </a:t>
            </a:r>
            <a:r>
              <a:rPr lang="en-US" sz="1200" dirty="0" err="1"/>
              <a:t>Sørensen</a:t>
            </a:r>
            <a:r>
              <a:rPr lang="en-US" sz="1200" dirty="0"/>
              <a:t>, E. (2012). </a:t>
            </a:r>
            <a:r>
              <a:rPr lang="en-US" sz="1200" i="1" dirty="0"/>
              <a:t>Interactive governance: Advancing the paradigm</a:t>
            </a:r>
            <a:r>
              <a:rPr lang="en-US" sz="1200" dirty="0"/>
              <a:t>. Oxford, UK: Oxford University Press. </a:t>
            </a:r>
          </a:p>
          <a:p>
            <a:pPr marL="57150" indent="0">
              <a:buNone/>
            </a:pPr>
            <a:endParaRPr lang="en-US" sz="1200" dirty="0"/>
          </a:p>
          <a:p>
            <a:pPr marL="57150" indent="0">
              <a:buNone/>
            </a:pPr>
            <a:r>
              <a:rPr lang="en-US" sz="1200" dirty="0"/>
              <a:t>Weimer, D. L., &amp; Vining, A. R. (2011). </a:t>
            </a:r>
            <a:r>
              <a:rPr lang="en-US" sz="1200" i="1" dirty="0"/>
              <a:t>Policy analysis</a:t>
            </a:r>
            <a:r>
              <a:rPr lang="en-US" sz="1200" dirty="0"/>
              <a:t>. Boston: Longman. </a:t>
            </a:r>
          </a:p>
          <a:p>
            <a:pPr marL="57150" indent="0">
              <a:buNone/>
            </a:pPr>
            <a:endParaRPr lang="en-US" sz="1200" dirty="0" smtClean="0"/>
          </a:p>
          <a:p>
            <a:pPr marL="57150" indent="0">
              <a:buNone/>
            </a:pPr>
            <a:endParaRPr lang="en-US" sz="1200" dirty="0"/>
          </a:p>
          <a:p>
            <a:pPr marL="57150" indent="0">
              <a:buNone/>
            </a:pPr>
            <a:endParaRPr lang="en-US" sz="1200" dirty="0"/>
          </a:p>
          <a:p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604231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tr-TR" sz="2800" b="1" dirty="0" smtClean="0"/>
              <a:t>Ne </a:t>
            </a:r>
            <a:r>
              <a:rPr lang="tr-TR" sz="2800" b="1" dirty="0"/>
              <a:t>yapmalı? </a:t>
            </a:r>
            <a:r>
              <a:rPr lang="tr-TR" sz="2800" dirty="0"/>
              <a:t/>
            </a:r>
            <a:br>
              <a:rPr lang="tr-TR" sz="2800" dirty="0"/>
            </a:br>
            <a:endParaRPr lang="tr-T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5135563"/>
          </a:xfrm>
        </p:spPr>
        <p:txBody>
          <a:bodyPr>
            <a:noAutofit/>
          </a:bodyPr>
          <a:lstStyle/>
          <a:p>
            <a:pPr marL="449580" marR="0">
              <a:spcBef>
                <a:spcPts val="0"/>
              </a:spcBef>
              <a:buClr>
                <a:srgbClr val="0F44B9"/>
              </a:buClr>
            </a:pPr>
            <a:r>
              <a:rPr lang="en-US" sz="2000" dirty="0" smtClean="0">
                <a:ea typeface="Calibri"/>
                <a:cs typeface="Times New Roman"/>
              </a:rPr>
              <a:t>  </a:t>
            </a:r>
            <a:r>
              <a:rPr lang="tr-TR" sz="2000" dirty="0" smtClean="0">
                <a:ea typeface="Calibri"/>
                <a:cs typeface="Times New Roman"/>
              </a:rPr>
              <a:t>KPÇ </a:t>
            </a:r>
            <a:r>
              <a:rPr lang="tr-TR" sz="2000" dirty="0">
                <a:ea typeface="Calibri"/>
                <a:cs typeface="Times New Roman"/>
              </a:rPr>
              <a:t>konusundaki bilgi bilimsel </a:t>
            </a:r>
            <a:r>
              <a:rPr lang="en-US" sz="2000" dirty="0" smtClean="0">
                <a:ea typeface="Calibri"/>
                <a:cs typeface="Times New Roman"/>
              </a:rPr>
              <a:t>(</a:t>
            </a:r>
            <a:r>
              <a:rPr lang="en-US" sz="2000" i="1" dirty="0" smtClean="0">
                <a:ea typeface="Calibri"/>
                <a:cs typeface="Times New Roman"/>
              </a:rPr>
              <a:t>epistemological</a:t>
            </a:r>
            <a:r>
              <a:rPr lang="en-US" sz="2000" dirty="0" smtClean="0">
                <a:ea typeface="Calibri"/>
                <a:cs typeface="Times New Roman"/>
              </a:rPr>
              <a:t>) </a:t>
            </a:r>
            <a:r>
              <a:rPr lang="tr-TR" sz="2000" dirty="0" smtClean="0">
                <a:ea typeface="Calibri"/>
                <a:cs typeface="Times New Roman"/>
              </a:rPr>
              <a:t>tartışmalar </a:t>
            </a:r>
            <a:endParaRPr lang="en-US" sz="2000" dirty="0" smtClean="0">
              <a:ea typeface="Calibri"/>
              <a:cs typeface="Times New Roman"/>
            </a:endParaRPr>
          </a:p>
          <a:p>
            <a:pPr marL="157480" marR="0" indent="0">
              <a:spcBef>
                <a:spcPts val="0"/>
              </a:spcBef>
              <a:buClr>
                <a:srgbClr val="0F44B9"/>
              </a:buClr>
              <a:buNone/>
            </a:pPr>
            <a:r>
              <a:rPr lang="en-US" sz="2000" dirty="0">
                <a:ea typeface="Calibri"/>
                <a:cs typeface="Times New Roman"/>
              </a:rPr>
              <a:t> </a:t>
            </a:r>
            <a:r>
              <a:rPr lang="en-US" sz="2000" dirty="0" smtClean="0">
                <a:ea typeface="Calibri"/>
                <a:cs typeface="Times New Roman"/>
              </a:rPr>
              <a:t>      </a:t>
            </a:r>
            <a:r>
              <a:rPr lang="tr-TR" sz="2000" dirty="0" smtClean="0">
                <a:ea typeface="Calibri"/>
                <a:cs typeface="Times New Roman"/>
              </a:rPr>
              <a:t>önemli</a:t>
            </a:r>
            <a:r>
              <a:rPr lang="tr-TR" sz="2000" dirty="0">
                <a:ea typeface="Calibri"/>
                <a:cs typeface="Times New Roman"/>
              </a:rPr>
              <a:t>.</a:t>
            </a:r>
          </a:p>
          <a:p>
            <a:pPr marL="449580" marR="0">
              <a:spcBef>
                <a:spcPts val="0"/>
              </a:spcBef>
              <a:buClr>
                <a:srgbClr val="0F44B9"/>
              </a:buClr>
            </a:pPr>
            <a:endParaRPr lang="en-US" sz="2000" i="1" dirty="0" smtClean="0">
              <a:ea typeface="Calibri"/>
              <a:cs typeface="Times New Roman"/>
            </a:endParaRPr>
          </a:p>
          <a:p>
            <a:pPr marL="449580" marR="0">
              <a:spcBef>
                <a:spcPts val="0"/>
              </a:spcBef>
              <a:buClr>
                <a:srgbClr val="0F44B9"/>
              </a:buClr>
            </a:pPr>
            <a:r>
              <a:rPr lang="en-US" sz="2000" i="1" dirty="0" smtClean="0">
                <a:ea typeface="Calibri"/>
                <a:cs typeface="Times New Roman"/>
              </a:rPr>
              <a:t>  </a:t>
            </a:r>
            <a:r>
              <a:rPr lang="tr-TR" sz="2000" i="1" dirty="0" smtClean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Öznelliklerin</a:t>
            </a:r>
            <a:r>
              <a:rPr lang="tr-TR" sz="2000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, </a:t>
            </a:r>
            <a:r>
              <a:rPr lang="tr-TR" sz="2000" i="1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de</a:t>
            </a:r>
            <a:r>
              <a:rPr lang="tr-TR" sz="2000" b="1" i="1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ğ</a:t>
            </a:r>
            <a:r>
              <a:rPr lang="tr-TR" sz="2000" i="1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er yargılarının </a:t>
            </a:r>
            <a:r>
              <a:rPr lang="tr-TR" sz="2000" dirty="0">
                <a:ea typeface="Calibri"/>
                <a:cs typeface="Times New Roman"/>
              </a:rPr>
              <a:t>ve </a:t>
            </a:r>
            <a:r>
              <a:rPr lang="tr-TR" sz="2000" i="1" dirty="0" smtClean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politik</a:t>
            </a:r>
            <a:r>
              <a:rPr lang="en-US" sz="2000" i="1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 </a:t>
            </a:r>
            <a:r>
              <a:rPr lang="en-US" sz="2000" i="1" dirty="0" err="1" smtClean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güç</a:t>
            </a:r>
            <a:r>
              <a:rPr lang="en-US" sz="2000" i="1" dirty="0" smtClean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 </a:t>
            </a:r>
            <a:r>
              <a:rPr lang="en-US" sz="2000" i="1" dirty="0" err="1" smtClean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ili</a:t>
            </a:r>
            <a:r>
              <a:rPr lang="en-US" sz="2000" b="1" i="1" dirty="0" err="1" smtClean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ş</a:t>
            </a:r>
            <a:r>
              <a:rPr lang="en-US" sz="2000" i="1" dirty="0" err="1" smtClean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kilerinin</a:t>
            </a:r>
            <a:r>
              <a:rPr lang="en-US" sz="2000" i="1" dirty="0" smtClean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 </a:t>
            </a:r>
            <a:r>
              <a:rPr lang="tr-TR" sz="2000" dirty="0" smtClean="0">
                <a:ea typeface="Calibri"/>
                <a:cs typeface="Times New Roman"/>
              </a:rPr>
              <a:t>KPÇ’de </a:t>
            </a:r>
            <a:endParaRPr lang="en-US" sz="2000" dirty="0" smtClean="0">
              <a:ea typeface="Calibri"/>
              <a:cs typeface="Times New Roman"/>
            </a:endParaRPr>
          </a:p>
          <a:p>
            <a:pPr marL="157480" marR="0" indent="0">
              <a:spcBef>
                <a:spcPts val="0"/>
              </a:spcBef>
              <a:buClr>
                <a:srgbClr val="0F44B9"/>
              </a:buClr>
              <a:buNone/>
            </a:pPr>
            <a:r>
              <a:rPr lang="en-US" sz="2000" dirty="0">
                <a:ea typeface="Calibri"/>
                <a:cs typeface="Times New Roman"/>
              </a:rPr>
              <a:t> </a:t>
            </a:r>
            <a:r>
              <a:rPr lang="en-US" sz="2000" dirty="0" smtClean="0">
                <a:ea typeface="Calibri"/>
                <a:cs typeface="Times New Roman"/>
              </a:rPr>
              <a:t>      </a:t>
            </a:r>
            <a:r>
              <a:rPr lang="tr-TR" sz="2000" dirty="0" smtClean="0">
                <a:ea typeface="Calibri"/>
                <a:cs typeface="Times New Roman"/>
              </a:rPr>
              <a:t>önemli </a:t>
            </a:r>
            <a:r>
              <a:rPr lang="tr-TR" sz="2000" dirty="0">
                <a:ea typeface="Calibri"/>
                <a:cs typeface="Times New Roman"/>
              </a:rPr>
              <a:t>roller oynadıkları </a:t>
            </a:r>
            <a:r>
              <a:rPr lang="tr-TR" sz="2000" dirty="0" smtClean="0">
                <a:ea typeface="Calibri"/>
                <a:cs typeface="Times New Roman"/>
              </a:rPr>
              <a:t>ve sorunlar yarattıkları doğru</a:t>
            </a:r>
            <a:r>
              <a:rPr lang="tr-TR" sz="2000" dirty="0">
                <a:ea typeface="Calibri"/>
                <a:cs typeface="Times New Roman"/>
              </a:rPr>
              <a:t>. </a:t>
            </a:r>
          </a:p>
          <a:p>
            <a:pPr marL="449580" marR="0">
              <a:spcBef>
                <a:spcPts val="0"/>
              </a:spcBef>
              <a:buClr>
                <a:srgbClr val="0F44B9"/>
              </a:buClr>
            </a:pPr>
            <a:endParaRPr lang="en-US" sz="2000" dirty="0" smtClean="0">
              <a:ea typeface="Calibri"/>
              <a:cs typeface="Times New Roman"/>
            </a:endParaRPr>
          </a:p>
          <a:p>
            <a:pPr marL="449580" marR="0">
              <a:spcBef>
                <a:spcPts val="0"/>
              </a:spcBef>
              <a:buClr>
                <a:srgbClr val="0F44B9"/>
              </a:buClr>
            </a:pPr>
            <a:r>
              <a:rPr lang="en-US" sz="2000" dirty="0" smtClean="0">
                <a:ea typeface="Calibri"/>
                <a:cs typeface="Times New Roman"/>
              </a:rPr>
              <a:t>  </a:t>
            </a:r>
            <a:r>
              <a:rPr lang="tr-TR" sz="2000" dirty="0" smtClean="0">
                <a:ea typeface="Calibri"/>
                <a:cs typeface="Times New Roman"/>
              </a:rPr>
              <a:t>Ancak</a:t>
            </a:r>
            <a:r>
              <a:rPr lang="tr-TR" sz="2000" dirty="0">
                <a:ea typeface="Calibri"/>
                <a:cs typeface="Times New Roman"/>
              </a:rPr>
              <a:t>, bu sorunlar </a:t>
            </a:r>
            <a:r>
              <a:rPr lang="tr-TR" sz="2000" dirty="0" smtClean="0">
                <a:ea typeface="Calibri"/>
                <a:cs typeface="Times New Roman"/>
              </a:rPr>
              <a:t>KPÇnin öznelliklere</a:t>
            </a:r>
            <a:r>
              <a:rPr lang="en-US" sz="2000" dirty="0" smtClean="0">
                <a:ea typeface="Calibri"/>
                <a:cs typeface="Times New Roman"/>
              </a:rPr>
              <a:t> </a:t>
            </a:r>
            <a:r>
              <a:rPr lang="tr-TR" sz="2000" dirty="0" smtClean="0">
                <a:ea typeface="Calibri"/>
                <a:cs typeface="Times New Roman"/>
              </a:rPr>
              <a:t>göre </a:t>
            </a:r>
            <a:r>
              <a:rPr lang="tr-TR" sz="2000" dirty="0">
                <a:ea typeface="Calibri"/>
                <a:cs typeface="Times New Roman"/>
              </a:rPr>
              <a:t>biçimlenmesini </a:t>
            </a:r>
            <a:r>
              <a:rPr lang="en-US" sz="2000" dirty="0" smtClean="0">
                <a:ea typeface="Calibri"/>
                <a:cs typeface="Times New Roman"/>
              </a:rPr>
              <a:t> </a:t>
            </a:r>
          </a:p>
          <a:p>
            <a:pPr marL="157480" marR="0" indent="0">
              <a:spcBef>
                <a:spcPts val="0"/>
              </a:spcBef>
              <a:buClr>
                <a:srgbClr val="0F44B9"/>
              </a:buClr>
              <a:buNone/>
            </a:pPr>
            <a:r>
              <a:rPr lang="en-US" sz="2000" dirty="0">
                <a:ea typeface="Calibri"/>
                <a:cs typeface="Times New Roman"/>
              </a:rPr>
              <a:t> </a:t>
            </a:r>
            <a:r>
              <a:rPr lang="en-US" sz="2000" dirty="0" smtClean="0">
                <a:ea typeface="Calibri"/>
                <a:cs typeface="Times New Roman"/>
              </a:rPr>
              <a:t>     </a:t>
            </a:r>
            <a:r>
              <a:rPr lang="tr-TR" sz="2000" dirty="0" smtClean="0">
                <a:ea typeface="Calibri"/>
                <a:cs typeface="Times New Roman"/>
              </a:rPr>
              <a:t>gerektirmiyor</a:t>
            </a:r>
            <a:r>
              <a:rPr lang="tr-TR" sz="2000" dirty="0">
                <a:ea typeface="Calibri"/>
                <a:cs typeface="Times New Roman"/>
              </a:rPr>
              <a:t>. </a:t>
            </a:r>
          </a:p>
          <a:p>
            <a:pPr marL="449580" marR="0">
              <a:spcBef>
                <a:spcPts val="0"/>
              </a:spcBef>
              <a:buClr>
                <a:srgbClr val="0F44B9"/>
              </a:buClr>
            </a:pPr>
            <a:endParaRPr lang="en-US" sz="2000" dirty="0" smtClean="0">
              <a:ea typeface="Calibri"/>
              <a:cs typeface="Times New Roman"/>
            </a:endParaRPr>
          </a:p>
          <a:p>
            <a:pPr marL="449580" marR="0">
              <a:spcBef>
                <a:spcPts val="0"/>
              </a:spcBef>
              <a:buClr>
                <a:srgbClr val="0F44B9"/>
              </a:buClr>
            </a:pPr>
            <a:r>
              <a:rPr lang="en-US" sz="2000" dirty="0" smtClean="0">
                <a:ea typeface="Calibri"/>
                <a:cs typeface="Times New Roman"/>
              </a:rPr>
              <a:t>  </a:t>
            </a:r>
            <a:r>
              <a:rPr lang="tr-TR" sz="2000" dirty="0" smtClean="0">
                <a:ea typeface="Calibri"/>
                <a:cs typeface="Times New Roman"/>
              </a:rPr>
              <a:t>Kamu </a:t>
            </a:r>
            <a:r>
              <a:rPr lang="tr-TR" sz="2000" dirty="0">
                <a:ea typeface="Calibri"/>
                <a:cs typeface="Times New Roman"/>
              </a:rPr>
              <a:t>politikası çözümlemelerinin gerçekten işe yarayabilmesi </a:t>
            </a:r>
            <a:r>
              <a:rPr lang="en-US" sz="2000" dirty="0" smtClean="0">
                <a:ea typeface="Calibri"/>
                <a:cs typeface="Times New Roman"/>
              </a:rPr>
              <a:t>   </a:t>
            </a:r>
          </a:p>
          <a:p>
            <a:pPr marL="157480" marR="0" indent="0">
              <a:spcBef>
                <a:spcPts val="0"/>
              </a:spcBef>
              <a:buClr>
                <a:srgbClr val="0F44B9"/>
              </a:buClr>
              <a:buNone/>
            </a:pPr>
            <a:r>
              <a:rPr lang="en-US" sz="2000" dirty="0">
                <a:ea typeface="Calibri"/>
                <a:cs typeface="Times New Roman"/>
              </a:rPr>
              <a:t> </a:t>
            </a:r>
            <a:r>
              <a:rPr lang="en-US" sz="2000" dirty="0" smtClean="0">
                <a:ea typeface="Calibri"/>
                <a:cs typeface="Times New Roman"/>
              </a:rPr>
              <a:t>      </a:t>
            </a:r>
            <a:r>
              <a:rPr lang="tr-TR" sz="2000" dirty="0" smtClean="0">
                <a:ea typeface="Calibri"/>
                <a:cs typeface="Times New Roman"/>
              </a:rPr>
              <a:t>için</a:t>
            </a:r>
            <a:r>
              <a:rPr lang="tr-TR" sz="2000" dirty="0">
                <a:ea typeface="Calibri"/>
                <a:cs typeface="Times New Roman"/>
              </a:rPr>
              <a:t>:</a:t>
            </a:r>
          </a:p>
          <a:p>
            <a:pPr marL="949325" marR="0" indent="-34925">
              <a:spcBef>
                <a:spcPts val="0"/>
              </a:spcBef>
              <a:buClr>
                <a:srgbClr val="0F44B9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3333CC"/>
                </a:solidFill>
                <a:ea typeface="Calibri"/>
                <a:cs typeface="Times New Roman"/>
              </a:rPr>
              <a:t>  </a:t>
            </a:r>
            <a:r>
              <a:rPr lang="tr-TR" sz="2000" dirty="0" smtClean="0">
                <a:ea typeface="Calibri"/>
                <a:cs typeface="Times New Roman"/>
              </a:rPr>
              <a:t>Bunların </a:t>
            </a:r>
            <a:r>
              <a:rPr lang="tr-TR" sz="2000" dirty="0">
                <a:ea typeface="Calibri"/>
                <a:cs typeface="Times New Roman"/>
              </a:rPr>
              <a:t>olabildiğince </a:t>
            </a:r>
            <a:r>
              <a:rPr lang="tr-TR" sz="2000" i="1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nesnel (objektif) </a:t>
            </a:r>
            <a:r>
              <a:rPr lang="tr-TR" sz="2000" dirty="0">
                <a:ea typeface="Calibri"/>
                <a:cs typeface="Times New Roman"/>
              </a:rPr>
              <a:t>olarak yapılmaları  </a:t>
            </a:r>
          </a:p>
          <a:p>
            <a:pPr marL="949325" marR="0" indent="-34925">
              <a:spcBef>
                <a:spcPts val="0"/>
              </a:spcBef>
              <a:buClr>
                <a:srgbClr val="0F44B9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3333CC"/>
                </a:solidFill>
                <a:ea typeface="Calibri"/>
                <a:cs typeface="Times New Roman"/>
              </a:rPr>
              <a:t>  </a:t>
            </a:r>
            <a:r>
              <a:rPr lang="tr-TR" sz="2000" dirty="0" smtClean="0">
                <a:ea typeface="Calibri"/>
                <a:cs typeface="Times New Roman"/>
              </a:rPr>
              <a:t>Özellikle </a:t>
            </a:r>
            <a:r>
              <a:rPr lang="tr-TR" sz="2000" dirty="0">
                <a:ea typeface="Calibri"/>
                <a:cs typeface="Times New Roman"/>
              </a:rPr>
              <a:t>de </a:t>
            </a:r>
            <a:r>
              <a:rPr lang="tr-TR" sz="2000" i="1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bilimsel ara</a:t>
            </a:r>
            <a:r>
              <a:rPr lang="tr-TR" sz="2000" b="1" i="1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ş</a:t>
            </a:r>
            <a:r>
              <a:rPr lang="tr-TR" sz="2000" i="1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tırma yöntemlerinin </a:t>
            </a:r>
            <a:r>
              <a:rPr lang="tr-TR" sz="2000" dirty="0">
                <a:ea typeface="Calibri"/>
                <a:cs typeface="Times New Roman"/>
              </a:rPr>
              <a:t>bilerek ve </a:t>
            </a:r>
            <a:endParaRPr lang="en-US" sz="2000" dirty="0" smtClean="0">
              <a:ea typeface="Calibri"/>
              <a:cs typeface="Times New Roman"/>
            </a:endParaRPr>
          </a:p>
          <a:p>
            <a:pPr marL="607060" marR="0" indent="0">
              <a:spcBef>
                <a:spcPts val="0"/>
              </a:spcBef>
              <a:buClr>
                <a:srgbClr val="0F44B9"/>
              </a:buClr>
              <a:buNone/>
            </a:pPr>
            <a:r>
              <a:rPr lang="en-US" sz="2000" dirty="0">
                <a:ea typeface="Calibri"/>
                <a:cs typeface="Times New Roman"/>
              </a:rPr>
              <a:t> </a:t>
            </a:r>
            <a:r>
              <a:rPr lang="en-US" sz="2000" dirty="0" smtClean="0">
                <a:ea typeface="Calibri"/>
                <a:cs typeface="Times New Roman"/>
              </a:rPr>
              <a:t>         </a:t>
            </a:r>
            <a:r>
              <a:rPr lang="tr-TR" sz="2000" dirty="0" smtClean="0">
                <a:ea typeface="Calibri"/>
                <a:cs typeface="Times New Roman"/>
              </a:rPr>
              <a:t>sistematik </a:t>
            </a:r>
            <a:r>
              <a:rPr lang="tr-TR" sz="2000" dirty="0">
                <a:ea typeface="Calibri"/>
                <a:cs typeface="Times New Roman"/>
              </a:rPr>
              <a:t>olarak uygulanması gerekli. </a:t>
            </a:r>
          </a:p>
          <a:p>
            <a:pPr marL="106680" marR="0" indent="0">
              <a:spcBef>
                <a:spcPts val="0"/>
              </a:spcBef>
              <a:buClr>
                <a:srgbClr val="0F44B9"/>
              </a:buClr>
              <a:buNone/>
            </a:pPr>
            <a:r>
              <a:rPr lang="tr-TR" sz="2000" dirty="0" smtClean="0">
                <a:ea typeface="Calibri"/>
                <a:cs typeface="Times New Roman"/>
              </a:rPr>
              <a:t> </a:t>
            </a:r>
            <a:endParaRPr lang="tr-TR" sz="2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2461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tr-TR" sz="2800" b="1" dirty="0" err="1" smtClean="0"/>
              <a:t>KPÇ</a:t>
            </a:r>
            <a:r>
              <a:rPr lang="tr-TR" sz="2800" b="1" dirty="0" smtClean="0"/>
              <a:t> de kullanılan yöntemler ile genel sosyal bilimler araştırma yöntemleri farklı mı? </a:t>
            </a:r>
            <a:r>
              <a:rPr lang="tr-TR" sz="2800" dirty="0"/>
              <a:t/>
            </a:r>
            <a:br>
              <a:rPr lang="tr-TR" sz="2800" dirty="0"/>
            </a:br>
            <a:endParaRPr lang="tr-T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754563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3333CC"/>
              </a:buClr>
            </a:pPr>
            <a:r>
              <a:rPr lang="tr-TR" sz="2000" i="1" dirty="0" err="1" smtClean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KPÇ'ye</a:t>
            </a:r>
            <a:r>
              <a:rPr lang="tr-TR" sz="2000" i="1" dirty="0" smtClean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 </a:t>
            </a:r>
            <a:r>
              <a:rPr lang="tr-TR" sz="2000" i="1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özgü yöntemler </a:t>
            </a:r>
            <a:r>
              <a:rPr lang="tr-TR" sz="2000" dirty="0">
                <a:ea typeface="Calibri"/>
                <a:cs typeface="Times New Roman"/>
              </a:rPr>
              <a:t>olmakla birlikte,  KPÇ </a:t>
            </a:r>
            <a:r>
              <a:rPr lang="tr-TR" sz="2000" i="1" dirty="0">
                <a:ea typeface="Calibri"/>
                <a:cs typeface="Times New Roman"/>
              </a:rPr>
              <a:t>genel </a:t>
            </a:r>
            <a:r>
              <a:rPr lang="tr-TR" sz="2000" i="1" dirty="0" smtClean="0">
                <a:ea typeface="Calibri"/>
                <a:cs typeface="Times New Roman"/>
              </a:rPr>
              <a:t>toplumsal bilimler </a:t>
            </a:r>
            <a:r>
              <a:rPr lang="en-US" sz="2000" i="1" dirty="0" smtClean="0">
                <a:ea typeface="Calibri"/>
                <a:cs typeface="Times New Roman"/>
              </a:rPr>
              <a:t>y</a:t>
            </a:r>
            <a:r>
              <a:rPr lang="tr-TR" sz="2000" i="1" dirty="0" err="1" smtClean="0">
                <a:ea typeface="Calibri"/>
                <a:cs typeface="Times New Roman"/>
              </a:rPr>
              <a:t>öntemlerini</a:t>
            </a:r>
            <a:r>
              <a:rPr lang="tr-TR" sz="2000" dirty="0" smtClean="0">
                <a:ea typeface="Calibri"/>
                <a:cs typeface="Times New Roman"/>
              </a:rPr>
              <a:t> </a:t>
            </a:r>
            <a:r>
              <a:rPr lang="tr-TR" sz="2000" dirty="0">
                <a:ea typeface="Calibri"/>
                <a:cs typeface="Times New Roman"/>
              </a:rPr>
              <a:t>de kullanıyor.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3333CC"/>
              </a:buClr>
            </a:pPr>
            <a:r>
              <a:rPr lang="tr-TR" sz="2000" dirty="0" smtClean="0">
                <a:ea typeface="Calibri"/>
                <a:cs typeface="Times New Roman"/>
              </a:rPr>
              <a:t>Bu </a:t>
            </a:r>
            <a:r>
              <a:rPr lang="tr-TR" sz="2000" dirty="0">
                <a:ea typeface="Calibri"/>
                <a:cs typeface="Times New Roman"/>
              </a:rPr>
              <a:t>nedenle, hem genel hem de özel yöntemlerden söz edeceğim. </a:t>
            </a:r>
          </a:p>
          <a:p>
            <a:pPr marL="906780" lvl="1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3333CC"/>
              </a:buClr>
              <a:buFont typeface="Wingdings" panose="05000000000000000000" pitchFamily="2" charset="2"/>
              <a:buChar char="Ø"/>
            </a:pPr>
            <a:r>
              <a:rPr lang="tr-TR" sz="1600" i="1" u="sng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Temel </a:t>
            </a:r>
            <a:r>
              <a:rPr lang="tr-TR" sz="1600" i="1" u="sng" dirty="0" smtClean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toplumsal bilim yöntemleri</a:t>
            </a:r>
            <a:r>
              <a:rPr lang="tr-TR" sz="1600" u="sng" dirty="0" smtClean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: </a:t>
            </a:r>
            <a:r>
              <a:rPr lang="tr-TR" sz="1600" dirty="0">
                <a:ea typeface="Calibri"/>
                <a:cs typeface="Times New Roman"/>
              </a:rPr>
              <a:t>kavramlaştırma, hipotezler, deneysel tasarımlar, yarı-deneysel </a:t>
            </a:r>
            <a:r>
              <a:rPr lang="tr-TR" sz="1600" dirty="0" smtClean="0">
                <a:ea typeface="Calibri"/>
                <a:cs typeface="Times New Roman"/>
              </a:rPr>
              <a:t>tasarımlar </a:t>
            </a:r>
            <a:r>
              <a:rPr lang="tr-TR" sz="1600" dirty="0">
                <a:ea typeface="Calibri"/>
                <a:cs typeface="Times New Roman"/>
              </a:rPr>
              <a:t>vb</a:t>
            </a:r>
            <a:r>
              <a:rPr lang="tr-TR" sz="1600" dirty="0" smtClean="0">
                <a:ea typeface="Calibri"/>
                <a:cs typeface="Times New Roman"/>
              </a:rPr>
              <a:t>.</a:t>
            </a:r>
            <a:endParaRPr lang="en-US" sz="1600" i="1" dirty="0" smtClean="0">
              <a:ea typeface="Calibri"/>
              <a:cs typeface="Times New Roman"/>
            </a:endParaRPr>
          </a:p>
          <a:p>
            <a:pPr marL="906780" lvl="1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3333CC"/>
              </a:buClr>
              <a:buFont typeface="Wingdings" panose="05000000000000000000" pitchFamily="2" charset="2"/>
              <a:buChar char="Ø"/>
            </a:pPr>
            <a:r>
              <a:rPr lang="tr-TR" sz="1600" i="1" u="sng" dirty="0" smtClean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Özel </a:t>
            </a:r>
            <a:r>
              <a:rPr lang="tr-TR" sz="1600" i="1" u="sng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olarak KPÇ de kullanılan yöntemler</a:t>
            </a:r>
            <a:r>
              <a:rPr lang="tr-TR" sz="1600" u="sng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: </a:t>
            </a:r>
            <a:r>
              <a:rPr lang="tr-TR" sz="1600" dirty="0">
                <a:ea typeface="Calibri"/>
                <a:cs typeface="Times New Roman"/>
              </a:rPr>
              <a:t>fayda-maliyet analizi, ölçütler ve seçenekler matrisi, </a:t>
            </a:r>
            <a:r>
              <a:rPr lang="tr-TR" sz="1600" dirty="0" smtClean="0">
                <a:ea typeface="Calibri"/>
                <a:cs typeface="Times New Roman"/>
              </a:rPr>
              <a:t>zaman serisi analizi (</a:t>
            </a:r>
            <a:r>
              <a:rPr lang="en-US" sz="1600" i="1" dirty="0" smtClean="0">
                <a:ea typeface="Calibri"/>
                <a:cs typeface="Times New Roman"/>
              </a:rPr>
              <a:t>time-series analysis</a:t>
            </a:r>
            <a:r>
              <a:rPr lang="en-US" sz="1600" dirty="0" smtClean="0">
                <a:ea typeface="Calibri"/>
                <a:cs typeface="Times New Roman"/>
              </a:rPr>
              <a:t>) </a:t>
            </a:r>
            <a:r>
              <a:rPr lang="tr-TR" sz="1600" dirty="0" smtClean="0">
                <a:ea typeface="Calibri"/>
                <a:cs typeface="Times New Roman"/>
              </a:rPr>
              <a:t>vb</a:t>
            </a:r>
            <a:r>
              <a:rPr lang="tr-TR" sz="1600" dirty="0">
                <a:ea typeface="Calibri"/>
                <a:cs typeface="Times New Roman"/>
              </a:rPr>
              <a:t>. </a:t>
            </a:r>
            <a:endParaRPr lang="en-US" sz="1600" dirty="0" smtClean="0">
              <a:ea typeface="Calibri"/>
              <a:cs typeface="Times New Roman"/>
            </a:endParaRPr>
          </a:p>
          <a:p>
            <a:pPr marL="906780" lvl="1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3333CC"/>
              </a:buClr>
              <a:buFont typeface="Wingdings" panose="05000000000000000000" pitchFamily="2" charset="2"/>
              <a:buChar char="Ø"/>
            </a:pPr>
            <a:r>
              <a:rPr lang="tr-TR" sz="1600" dirty="0" smtClean="0">
                <a:ea typeface="Calibri"/>
                <a:cs typeface="Times New Roman"/>
              </a:rPr>
              <a:t>Son zamanlarda popüler olan ve </a:t>
            </a:r>
            <a:r>
              <a:rPr lang="tr-TR" sz="1600" i="1" u="sng" dirty="0" smtClean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KPÇ</a:t>
            </a:r>
            <a:r>
              <a:rPr lang="en-US" sz="1600" i="1" u="sng" dirty="0" err="1" smtClean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nin</a:t>
            </a:r>
            <a:r>
              <a:rPr lang="en-US" sz="1600" i="1" u="sng" dirty="0" smtClean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 </a:t>
            </a:r>
            <a:r>
              <a:rPr lang="en-US" sz="1600" i="1" u="sng" dirty="0" err="1" smtClean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geleceğini</a:t>
            </a:r>
            <a:r>
              <a:rPr lang="en-US" sz="1600" i="1" u="sng" dirty="0" smtClean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 </a:t>
            </a:r>
            <a:r>
              <a:rPr lang="en-US" sz="1600" i="1" u="sng" dirty="0" err="1" smtClean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etkileyecek</a:t>
            </a:r>
            <a:r>
              <a:rPr lang="en-US" sz="1600" i="1" u="sng" dirty="0" smtClean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 </a:t>
            </a:r>
            <a:r>
              <a:rPr lang="tr-TR" sz="1600" i="1" u="sng" dirty="0" smtClean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yöntemler</a:t>
            </a:r>
            <a:r>
              <a:rPr lang="tr-TR" sz="1600" u="sng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: </a:t>
            </a:r>
            <a:r>
              <a:rPr lang="tr-TR" sz="1600" dirty="0" err="1">
                <a:ea typeface="Calibri"/>
                <a:cs typeface="Times New Roman"/>
              </a:rPr>
              <a:t>Social</a:t>
            </a:r>
            <a:r>
              <a:rPr lang="tr-TR" sz="1600" dirty="0">
                <a:ea typeface="Calibri"/>
                <a:cs typeface="Times New Roman"/>
              </a:rPr>
              <a:t> network </a:t>
            </a:r>
            <a:r>
              <a:rPr lang="tr-TR" sz="1600" dirty="0" err="1">
                <a:ea typeface="Calibri"/>
                <a:cs typeface="Times New Roman"/>
              </a:rPr>
              <a:t>analysis</a:t>
            </a:r>
            <a:r>
              <a:rPr lang="tr-TR" sz="1600" dirty="0">
                <a:ea typeface="Calibri"/>
                <a:cs typeface="Times New Roman"/>
              </a:rPr>
              <a:t>, </a:t>
            </a:r>
            <a:r>
              <a:rPr lang="tr-TR" sz="1600" dirty="0" err="1">
                <a:ea typeface="Calibri"/>
                <a:cs typeface="Times New Roman"/>
              </a:rPr>
              <a:t>agent-based</a:t>
            </a:r>
            <a:r>
              <a:rPr lang="tr-TR" sz="1600" dirty="0">
                <a:ea typeface="Calibri"/>
                <a:cs typeface="Times New Roman"/>
              </a:rPr>
              <a:t> </a:t>
            </a:r>
            <a:r>
              <a:rPr lang="tr-TR" sz="1600" dirty="0" err="1" smtClean="0">
                <a:ea typeface="Calibri"/>
                <a:cs typeface="Times New Roman"/>
              </a:rPr>
              <a:t>simulations</a:t>
            </a:r>
            <a:r>
              <a:rPr lang="tr-TR" sz="1600" dirty="0">
                <a:ea typeface="Calibri"/>
                <a:cs typeface="Times New Roman"/>
              </a:rPr>
              <a:t>, </a:t>
            </a:r>
            <a:r>
              <a:rPr lang="tr-TR" sz="1600" dirty="0" err="1">
                <a:ea typeface="Calibri"/>
                <a:cs typeface="Times New Roman"/>
              </a:rPr>
              <a:t>multi-level</a:t>
            </a:r>
            <a:r>
              <a:rPr lang="tr-TR" sz="1600" dirty="0">
                <a:ea typeface="Calibri"/>
                <a:cs typeface="Times New Roman"/>
              </a:rPr>
              <a:t> </a:t>
            </a:r>
            <a:r>
              <a:rPr lang="tr-TR" sz="1600" dirty="0" err="1">
                <a:ea typeface="Calibri"/>
                <a:cs typeface="Times New Roman"/>
              </a:rPr>
              <a:t>causal</a:t>
            </a:r>
            <a:r>
              <a:rPr lang="tr-TR" sz="1600" dirty="0">
                <a:ea typeface="Calibri"/>
                <a:cs typeface="Times New Roman"/>
              </a:rPr>
              <a:t> </a:t>
            </a:r>
            <a:r>
              <a:rPr lang="tr-TR" sz="1600" dirty="0" err="1">
                <a:ea typeface="Calibri"/>
                <a:cs typeface="Times New Roman"/>
              </a:rPr>
              <a:t>analysis</a:t>
            </a:r>
            <a:endParaRPr lang="tr-TR" sz="1600" dirty="0">
              <a:ea typeface="Calibri"/>
              <a:cs typeface="Times New Roman"/>
            </a:endParaRPr>
          </a:p>
          <a:p>
            <a:pPr marL="906780" lvl="1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3333CC"/>
              </a:buClr>
              <a:buFont typeface="Wingdings" panose="05000000000000000000" pitchFamily="2" charset="2"/>
              <a:buChar char="Ø"/>
            </a:pPr>
            <a:r>
              <a:rPr lang="tr-TR" sz="1600" i="1" u="sng" dirty="0" smtClean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Yorum</a:t>
            </a:r>
            <a:r>
              <a:rPr lang="en-US" sz="1600" i="1" u="sng" dirty="0" smtClean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l</a:t>
            </a:r>
            <a:r>
              <a:rPr lang="tr-TR" sz="1600" i="1" u="sng" dirty="0" smtClean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amacı </a:t>
            </a:r>
            <a:r>
              <a:rPr lang="tr-TR" sz="1600" i="1" u="sng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(</a:t>
            </a:r>
            <a:r>
              <a:rPr lang="tr-TR" sz="1600" i="1" u="sng" dirty="0" err="1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interpretivist</a:t>
            </a:r>
            <a:r>
              <a:rPr lang="tr-TR" sz="1600" i="1" u="sng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) yöntemler </a:t>
            </a:r>
            <a:r>
              <a:rPr lang="tr-TR" sz="1600" u="sng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ve </a:t>
            </a:r>
            <a:r>
              <a:rPr lang="tr-TR" sz="1600" i="1" u="sng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niteliksel </a:t>
            </a:r>
            <a:r>
              <a:rPr lang="tr-TR" sz="1600" i="1" u="sng" dirty="0" smtClean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yöntemler</a:t>
            </a:r>
            <a:endParaRPr lang="tr-TR" sz="1600" u="sng" dirty="0">
              <a:solidFill>
                <a:schemeClr val="accent6">
                  <a:lumMod val="50000"/>
                </a:schemeClr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73297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tr-TR" sz="3600" b="1" dirty="0" smtClean="0"/>
              <a:t>KAMU POLİTİKALARI ÇÖZÜMLEMELERİ:</a:t>
            </a:r>
            <a:r>
              <a:rPr lang="en-US" sz="3600" b="1" dirty="0" smtClean="0"/>
              <a:t> </a:t>
            </a:r>
            <a:r>
              <a:rPr lang="tr-TR" sz="3600" b="1" dirty="0" smtClean="0"/>
              <a:t>KISA GİRİŞ</a:t>
            </a:r>
            <a:br>
              <a:rPr lang="tr-TR" sz="3600" b="1" dirty="0" smtClean="0"/>
            </a:br>
            <a:endParaRPr lang="tr-TR" sz="3600" b="1" dirty="0"/>
          </a:p>
        </p:txBody>
      </p:sp>
    </p:spTree>
    <p:extLst>
      <p:ext uri="{BB962C8B-B14F-4D97-AF65-F5344CB8AC3E}">
        <p14:creationId xmlns:p14="http://schemas.microsoft.com/office/powerpoint/2010/main" val="69738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i="1" dirty="0" err="1" smtClean="0"/>
              <a:t>Kamu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Politikasi</a:t>
            </a:r>
            <a:r>
              <a:rPr lang="en-US" sz="2800" b="1" i="1" dirty="0" smtClean="0"/>
              <a:t>: </a:t>
            </a:r>
            <a:r>
              <a:rPr lang="en-US" sz="2800" b="1" i="1" dirty="0" err="1" smtClean="0"/>
              <a:t>Kuram</a:t>
            </a:r>
            <a:r>
              <a:rPr lang="en-US" sz="2800" b="1" i="1" dirty="0" smtClean="0"/>
              <a:t> ve </a:t>
            </a:r>
            <a:r>
              <a:rPr lang="en-US" sz="2800" b="1" i="1" dirty="0" err="1" smtClean="0"/>
              <a:t>Uygulama</a:t>
            </a:r>
            <a:endParaRPr lang="tr-TR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9069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tr-TR" sz="4200" dirty="0" smtClean="0"/>
              <a:t>Yukarıda sorduğum soruya ve sonraki slaytlarda sözünü edeceğim konulara ilişkin bazı konular şu kitapta tartışılıyor.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err="1" smtClean="0"/>
              <a:t>Kitabın</a:t>
            </a:r>
            <a:r>
              <a:rPr lang="en-US" sz="3600" dirty="0" smtClean="0"/>
              <a:t> </a:t>
            </a:r>
            <a:r>
              <a:rPr lang="en-US" sz="3600" dirty="0" err="1"/>
              <a:t>bölümlerinden</a:t>
            </a:r>
            <a:r>
              <a:rPr lang="en-US" sz="3600" dirty="0"/>
              <a:t> </a:t>
            </a:r>
            <a:r>
              <a:rPr lang="en-US" sz="3600" dirty="0" err="1"/>
              <a:t>alıntılar</a:t>
            </a:r>
            <a:r>
              <a:rPr lang="en-US" sz="3600" dirty="0"/>
              <a:t> </a:t>
            </a:r>
            <a:r>
              <a:rPr lang="en-US" sz="3600" dirty="0" err="1"/>
              <a:t>şu</a:t>
            </a:r>
            <a:r>
              <a:rPr lang="en-US" sz="3600" dirty="0"/>
              <a:t> </a:t>
            </a:r>
            <a:r>
              <a:rPr lang="en-US" sz="3600" dirty="0" err="1"/>
              <a:t>kaynakta</a:t>
            </a:r>
            <a:r>
              <a:rPr lang="en-US" sz="3600" dirty="0"/>
              <a:t> </a:t>
            </a:r>
            <a:r>
              <a:rPr lang="en-US" sz="3600" dirty="0" err="1"/>
              <a:t>bulunabilir</a:t>
            </a:r>
            <a:r>
              <a:rPr lang="en-US" sz="3600" dirty="0"/>
              <a:t>: </a:t>
            </a:r>
            <a:endParaRPr lang="en-US" sz="3600" dirty="0" smtClean="0"/>
          </a:p>
          <a:p>
            <a:pPr marL="0" indent="0">
              <a:buNone/>
            </a:pPr>
            <a:r>
              <a:rPr lang="en-US" sz="2000" dirty="0" smtClean="0">
                <a:hlinkClick r:id="rId2"/>
              </a:rPr>
              <a:t>https</a:t>
            </a:r>
            <a:r>
              <a:rPr lang="en-US" sz="2000" dirty="0">
                <a:hlinkClick r:id="rId2"/>
              </a:rPr>
              <a:t>://www.academia.edu/6398152/Kamu_Politikas%C4%B1_Kuram_ve_Uygulama._</a:t>
            </a:r>
            <a:r>
              <a:rPr lang="en-US" sz="2000" dirty="0" smtClean="0">
                <a:hlinkClick r:id="rId2"/>
              </a:rPr>
              <a:t>Y%C4%B1ld%C4%B1z_Mete_ve_Sobac%C4%B1_Mehmet_Zahid_Derleyenler_Ankara_Adres_Yay%C4%B1nlar%C4%B1</a:t>
            </a:r>
            <a:r>
              <a:rPr lang="en-US" sz="2000" dirty="0"/>
              <a:t>.</a:t>
            </a:r>
            <a:endParaRPr lang="en-US" sz="2000" dirty="0" smtClean="0"/>
          </a:p>
          <a:p>
            <a:pPr marL="0" indent="0">
              <a:buNone/>
            </a:pPr>
            <a:endParaRPr lang="tr-TR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09800"/>
            <a:ext cx="283845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7462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2800" b="1" dirty="0"/>
              <a:t>Kamu Politikaları Çözümlemelerinin </a:t>
            </a:r>
            <a:r>
              <a:rPr lang="tr-TR" sz="2800" b="1" dirty="0" err="1"/>
              <a:t>Tarihç</a:t>
            </a:r>
            <a:r>
              <a:rPr lang="en-US" sz="2800" b="1" dirty="0" err="1"/>
              <a:t>es</a:t>
            </a:r>
            <a:r>
              <a:rPr lang="tr-TR" sz="2800" b="1" dirty="0"/>
              <a:t>i</a:t>
            </a:r>
            <a:endParaRPr lang="tr-T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3333CC"/>
              </a:buClr>
            </a:pPr>
            <a:r>
              <a:rPr lang="en-US" sz="2400" dirty="0" smtClean="0"/>
              <a:t>   </a:t>
            </a:r>
            <a:r>
              <a:rPr lang="tr-TR" sz="2400" dirty="0" smtClean="0"/>
              <a:t>Genel </a:t>
            </a:r>
            <a:r>
              <a:rPr lang="tr-TR" sz="2400" dirty="0"/>
              <a:t>olarak </a:t>
            </a:r>
            <a:r>
              <a:rPr lang="tr-TR" sz="2400" i="1" dirty="0"/>
              <a:t>kamu politikaları çözümlemeleri  </a:t>
            </a:r>
            <a:r>
              <a:rPr lang="en-US" sz="2400" dirty="0"/>
              <a:t>(</a:t>
            </a:r>
            <a:r>
              <a:rPr lang="en-US" sz="2400" dirty="0" err="1" smtClean="0"/>
              <a:t>KPÇ</a:t>
            </a:r>
            <a:r>
              <a:rPr lang="en-US" sz="2400" dirty="0" smtClean="0"/>
              <a:t>) </a:t>
            </a:r>
          </a:p>
          <a:p>
            <a:pPr marL="0" indent="0">
              <a:buClr>
                <a:srgbClr val="3333CC"/>
              </a:buClr>
              <a:buNone/>
            </a:pPr>
            <a:r>
              <a:rPr lang="en-US" sz="2400" dirty="0" smtClean="0"/>
              <a:t>       </a:t>
            </a:r>
            <a:r>
              <a:rPr lang="tr-TR" sz="2400" dirty="0" smtClean="0"/>
              <a:t>yöneticilere </a:t>
            </a:r>
            <a:r>
              <a:rPr lang="tr-TR" sz="2400" dirty="0"/>
              <a:t>(karar vericilere) tavsiyede bulunma </a:t>
            </a:r>
            <a:r>
              <a:rPr lang="en-US" sz="2400" dirty="0" smtClean="0"/>
              <a:t>      </a:t>
            </a:r>
          </a:p>
          <a:p>
            <a:pPr marL="0" indent="0">
              <a:buClr>
                <a:srgbClr val="3333CC"/>
              </a:buClr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</a:t>
            </a:r>
            <a:r>
              <a:rPr lang="tr-TR" sz="2400" dirty="0" smtClean="0"/>
              <a:t>işlevi </a:t>
            </a:r>
            <a:r>
              <a:rPr lang="tr-TR" sz="2400" dirty="0"/>
              <a:t>olarak tanımlanabilir.</a:t>
            </a:r>
          </a:p>
          <a:p>
            <a:pPr>
              <a:buClr>
                <a:srgbClr val="3333CC"/>
              </a:buClr>
            </a:pPr>
            <a:endParaRPr lang="en-US" sz="2400" dirty="0" smtClean="0"/>
          </a:p>
          <a:p>
            <a:pPr>
              <a:buClr>
                <a:srgbClr val="3333CC"/>
              </a:buClr>
            </a:pPr>
            <a:r>
              <a:rPr lang="en-US" sz="2400" dirty="0" smtClean="0"/>
              <a:t>   Bu </a:t>
            </a:r>
            <a:r>
              <a:rPr lang="en-US" sz="2400" dirty="0" err="1" smtClean="0"/>
              <a:t>tanımıyla</a:t>
            </a:r>
            <a:r>
              <a:rPr lang="en-US" sz="2400" dirty="0" smtClean="0"/>
              <a:t> k</a:t>
            </a:r>
            <a:r>
              <a:rPr lang="tr-TR" sz="2400" dirty="0" smtClean="0"/>
              <a:t>amu </a:t>
            </a:r>
            <a:r>
              <a:rPr lang="tr-TR" sz="2400" dirty="0"/>
              <a:t>politikaları çözümlemelerinin </a:t>
            </a:r>
            <a:r>
              <a:rPr lang="en-US" sz="2400" dirty="0" smtClean="0"/>
              <a:t>  </a:t>
            </a:r>
          </a:p>
          <a:p>
            <a:pPr marL="0" indent="0">
              <a:buClr>
                <a:srgbClr val="3333CC"/>
              </a:buClr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</a:t>
            </a:r>
            <a:r>
              <a:rPr lang="tr-TR" sz="2400" dirty="0" smtClean="0"/>
              <a:t>başlangıcını </a:t>
            </a:r>
            <a:r>
              <a:rPr lang="tr-TR" sz="2400" dirty="0"/>
              <a:t>saptamak zor. </a:t>
            </a:r>
          </a:p>
          <a:p>
            <a:pPr>
              <a:buClr>
                <a:srgbClr val="3333CC"/>
              </a:buClr>
            </a:pPr>
            <a:endParaRPr lang="tr-TR" sz="2400" dirty="0"/>
          </a:p>
          <a:p>
            <a:pPr>
              <a:buClr>
                <a:srgbClr val="3333CC"/>
              </a:buClr>
            </a:pPr>
            <a:r>
              <a:rPr lang="en-US" sz="2400" dirty="0" smtClean="0"/>
              <a:t>   B</a:t>
            </a:r>
            <a:r>
              <a:rPr lang="tr-TR" sz="2400" dirty="0" err="1" smtClean="0"/>
              <a:t>aşlangıcını</a:t>
            </a:r>
            <a:r>
              <a:rPr lang="tr-TR" sz="2400" dirty="0" smtClean="0"/>
              <a:t> şamanlara </a:t>
            </a:r>
            <a:r>
              <a:rPr lang="tr-TR" sz="2400" dirty="0"/>
              <a:t>ya da ulemaya götürmek </a:t>
            </a:r>
            <a:endParaRPr lang="en-US" sz="2400" dirty="0" smtClean="0"/>
          </a:p>
          <a:p>
            <a:pPr marL="0" indent="0">
              <a:buClr>
                <a:srgbClr val="3333CC"/>
              </a:buClr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</a:t>
            </a:r>
            <a:r>
              <a:rPr lang="tr-TR" sz="2400" dirty="0" smtClean="0"/>
              <a:t>mümkün.</a:t>
            </a:r>
            <a:endParaRPr lang="en-US" sz="2400" dirty="0" smtClean="0"/>
          </a:p>
          <a:p>
            <a:pPr>
              <a:buClr>
                <a:srgbClr val="3333CC"/>
              </a:buClr>
            </a:pPr>
            <a:endParaRPr lang="en-US" sz="2400" dirty="0" smtClean="0"/>
          </a:p>
          <a:p>
            <a:pPr>
              <a:buClr>
                <a:srgbClr val="3333CC"/>
              </a:buClr>
            </a:pPr>
            <a:r>
              <a:rPr lang="en-US" sz="2400" dirty="0" smtClean="0"/>
              <a:t>   Bu </a:t>
            </a:r>
            <a:r>
              <a:rPr lang="en-US" sz="2400" dirty="0" err="1" smtClean="0"/>
              <a:t>tarihi</a:t>
            </a:r>
            <a:r>
              <a:rPr lang="en-US" sz="2400" dirty="0" smtClean="0"/>
              <a:t>, </a:t>
            </a:r>
            <a:r>
              <a:rPr lang="en-US" sz="2400" dirty="0" err="1" smtClean="0"/>
              <a:t>ABD’de</a:t>
            </a:r>
            <a:r>
              <a:rPr lang="en-US" sz="2400" dirty="0" smtClean="0"/>
              <a:t> ve Harold </a:t>
            </a:r>
            <a:r>
              <a:rPr lang="en-US" sz="2400" dirty="0" err="1" smtClean="0"/>
              <a:t>Lasswell</a:t>
            </a:r>
            <a:r>
              <a:rPr lang="en-US" sz="2400" dirty="0"/>
              <a:t> </a:t>
            </a:r>
            <a:r>
              <a:rPr lang="en-US" sz="2400" dirty="0" err="1" smtClean="0"/>
              <a:t>ile</a:t>
            </a:r>
            <a:r>
              <a:rPr lang="en-US" sz="2400" dirty="0" smtClean="0"/>
              <a:t> </a:t>
            </a:r>
            <a:r>
              <a:rPr lang="en-US" sz="2400" dirty="0" err="1" smtClean="0"/>
              <a:t>başlatmak</a:t>
            </a:r>
            <a:r>
              <a:rPr lang="en-US" sz="2400" dirty="0" smtClean="0"/>
              <a:t> </a:t>
            </a:r>
            <a:r>
              <a:rPr lang="en-US" sz="2400" dirty="0"/>
              <a:t>en </a:t>
            </a:r>
            <a:r>
              <a:rPr lang="en-US" sz="2400" dirty="0" smtClean="0"/>
              <a:t> </a:t>
            </a:r>
          </a:p>
          <a:p>
            <a:pPr marL="0" indent="0">
              <a:buClr>
                <a:srgbClr val="3333CC"/>
              </a:buClr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</a:t>
            </a:r>
            <a:r>
              <a:rPr lang="en-US" sz="2400" dirty="0" err="1" smtClean="0"/>
              <a:t>doğrusu</a:t>
            </a:r>
            <a:r>
              <a:rPr lang="en-US" sz="2400" dirty="0" smtClean="0"/>
              <a:t> </a:t>
            </a:r>
            <a:r>
              <a:rPr lang="en-US" sz="2400" dirty="0" err="1"/>
              <a:t>görünüyor</a:t>
            </a:r>
            <a:r>
              <a:rPr lang="en-US" sz="2400" dirty="0"/>
              <a:t>. </a:t>
            </a:r>
            <a:endParaRPr lang="en-US" sz="2400" dirty="0" smtClean="0"/>
          </a:p>
          <a:p>
            <a:pPr marL="0" indent="0">
              <a:buClr>
                <a:srgbClr val="3333CC"/>
              </a:buClr>
              <a:buNone/>
            </a:pPr>
            <a:r>
              <a:rPr lang="en-US" sz="2400" dirty="0" smtClean="0"/>
              <a:t> </a:t>
            </a:r>
            <a:endParaRPr lang="tr-TR" sz="2400" dirty="0"/>
          </a:p>
          <a:p>
            <a:pPr>
              <a:buClr>
                <a:srgbClr val="3333CC"/>
              </a:buClr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15073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2800" b="1" dirty="0"/>
              <a:t>Kamu Politikaları Çözümlemelerinin </a:t>
            </a:r>
            <a:r>
              <a:rPr lang="tr-TR" sz="2800" b="1" dirty="0" err="1"/>
              <a:t>Tarihç</a:t>
            </a:r>
            <a:r>
              <a:rPr lang="en-US" sz="2800" b="1" dirty="0" err="1"/>
              <a:t>es</a:t>
            </a:r>
            <a:r>
              <a:rPr lang="tr-TR" sz="2800" b="1" dirty="0"/>
              <a:t>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763000" cy="4906963"/>
          </a:xfrm>
        </p:spPr>
        <p:txBody>
          <a:bodyPr>
            <a:noAutofit/>
          </a:bodyPr>
          <a:lstStyle/>
          <a:p>
            <a:pPr>
              <a:buClr>
                <a:srgbClr val="3333CC"/>
              </a:buClr>
              <a:buSzPct val="80000"/>
            </a:pPr>
            <a:r>
              <a:rPr lang="en-US" sz="2000" dirty="0" smtClean="0"/>
              <a:t>   </a:t>
            </a:r>
            <a:r>
              <a:rPr lang="tr-TR" sz="2000" dirty="0" smtClean="0"/>
              <a:t>Modern anlamda kamu politikaları çözümlemeleri  </a:t>
            </a:r>
            <a:r>
              <a:rPr lang="tr-TR" sz="2000" i="1" dirty="0" smtClean="0">
                <a:solidFill>
                  <a:schemeClr val="accent6">
                    <a:lumMod val="50000"/>
                  </a:schemeClr>
                </a:solidFill>
              </a:rPr>
              <a:t>20. yüzyılın </a:t>
            </a:r>
            <a:r>
              <a:rPr lang="en-US" sz="2000" i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</a:p>
          <a:p>
            <a:pPr marL="0" indent="0">
              <a:buClr>
                <a:srgbClr val="3333CC"/>
              </a:buClr>
              <a:buSzPct val="80000"/>
              <a:buNone/>
            </a:pPr>
            <a:r>
              <a:rPr lang="en-US" sz="20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i="1" dirty="0" smtClean="0">
                <a:solidFill>
                  <a:schemeClr val="accent6">
                    <a:lumMod val="50000"/>
                  </a:schemeClr>
                </a:solidFill>
              </a:rPr>
              <a:t>       </a:t>
            </a:r>
            <a:r>
              <a:rPr lang="tr-TR" sz="2000" i="1" dirty="0" smtClean="0">
                <a:solidFill>
                  <a:schemeClr val="accent6">
                    <a:lumMod val="50000"/>
                  </a:schemeClr>
                </a:solidFill>
              </a:rPr>
              <a:t>ürünü</a:t>
            </a:r>
            <a:r>
              <a:rPr lang="tr-TR" sz="2000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</a:p>
          <a:p>
            <a:pPr marL="0" indent="0">
              <a:lnSpc>
                <a:spcPts val="1600"/>
              </a:lnSpc>
              <a:buClr>
                <a:srgbClr val="3333CC"/>
              </a:buClr>
              <a:buSzPct val="80000"/>
              <a:buNone/>
            </a:pPr>
            <a:endParaRPr lang="tr-TR" sz="2000" dirty="0" smtClean="0"/>
          </a:p>
          <a:p>
            <a:pPr>
              <a:buClr>
                <a:srgbClr val="3333CC"/>
              </a:buClr>
              <a:buSzPct val="80000"/>
            </a:pPr>
            <a:r>
              <a:rPr lang="en-US" sz="2000" dirty="0" smtClean="0"/>
              <a:t>   </a:t>
            </a:r>
            <a:r>
              <a:rPr lang="tr-TR" sz="2000" dirty="0" smtClean="0"/>
              <a:t>Amerika Birleşik Devletlerinde, </a:t>
            </a:r>
            <a:r>
              <a:rPr lang="tr-TR" sz="2000" i="1" dirty="0" smtClean="0">
                <a:solidFill>
                  <a:schemeClr val="accent6">
                    <a:lumMod val="50000"/>
                  </a:schemeClr>
                </a:solidFill>
              </a:rPr>
              <a:t>üç etmenin </a:t>
            </a:r>
            <a:r>
              <a:rPr lang="tr-TR" sz="2000" dirty="0" smtClean="0"/>
              <a:t>birle</a:t>
            </a:r>
            <a:r>
              <a:rPr lang="tr-TR" sz="2000" b="1" dirty="0" smtClean="0"/>
              <a:t>ş</a:t>
            </a:r>
            <a:r>
              <a:rPr lang="tr-TR" sz="2000" dirty="0" smtClean="0"/>
              <a:t>ti</a:t>
            </a:r>
            <a:r>
              <a:rPr lang="tr-TR" sz="2000" b="1" dirty="0" smtClean="0"/>
              <a:t>ğ</a:t>
            </a:r>
            <a:r>
              <a:rPr lang="tr-TR" sz="2000" dirty="0" smtClean="0"/>
              <a:t>i bir noktada </a:t>
            </a:r>
            <a:endParaRPr lang="en-US" sz="2000" dirty="0" smtClean="0"/>
          </a:p>
          <a:p>
            <a:pPr marL="0" indent="0">
              <a:buClr>
                <a:srgbClr val="3333CC"/>
              </a:buClr>
              <a:buSzPct val="80000"/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</a:t>
            </a:r>
            <a:r>
              <a:rPr lang="tr-TR" sz="2000" dirty="0" smtClean="0"/>
              <a:t>ortaya </a:t>
            </a:r>
            <a:r>
              <a:rPr lang="tr-TR" sz="2000" dirty="0"/>
              <a:t>çıkmış:</a:t>
            </a:r>
            <a:endParaRPr lang="tr-TR" sz="2000" dirty="0" smtClean="0"/>
          </a:p>
          <a:p>
            <a:pPr marL="0" indent="0">
              <a:lnSpc>
                <a:spcPts val="1600"/>
              </a:lnSpc>
              <a:buClr>
                <a:srgbClr val="3333CC"/>
              </a:buClr>
              <a:buNone/>
            </a:pPr>
            <a:endParaRPr lang="tr-TR" sz="2000" dirty="0" smtClean="0"/>
          </a:p>
          <a:p>
            <a:pPr marL="460375" indent="0">
              <a:buClr>
                <a:srgbClr val="3333CC"/>
              </a:buClr>
              <a:buNone/>
            </a:pPr>
            <a:r>
              <a:rPr lang="en-US" sz="1800" dirty="0" smtClean="0">
                <a:solidFill>
                  <a:srgbClr val="3333CC"/>
                </a:solidFill>
              </a:rPr>
              <a:t>1.	</a:t>
            </a:r>
            <a:r>
              <a:rPr lang="tr-TR" sz="2000" dirty="0" smtClean="0"/>
              <a:t>Geleneksel </a:t>
            </a:r>
            <a:r>
              <a:rPr lang="tr-TR" sz="2000" i="1" dirty="0" smtClean="0">
                <a:solidFill>
                  <a:schemeClr val="accent6">
                    <a:lumMod val="50000"/>
                  </a:schemeClr>
                </a:solidFill>
              </a:rPr>
              <a:t>Amerikan pragmatizmi </a:t>
            </a:r>
          </a:p>
          <a:p>
            <a:pPr marL="857250" lvl="2" indent="0">
              <a:spcBef>
                <a:spcPts val="0"/>
              </a:spcBef>
              <a:buClr>
                <a:srgbClr val="3333CC"/>
              </a:buClr>
              <a:buNone/>
            </a:pPr>
            <a:r>
              <a:rPr lang="en-US" sz="2000" dirty="0" smtClean="0"/>
              <a:t>           </a:t>
            </a:r>
            <a:r>
              <a:rPr lang="tr-TR" sz="2000" dirty="0" smtClean="0"/>
              <a:t>“Bu sorunu nasıl çözeriz?”</a:t>
            </a:r>
          </a:p>
          <a:p>
            <a:pPr marL="457200" indent="-457200">
              <a:lnSpc>
                <a:spcPts val="1200"/>
              </a:lnSpc>
              <a:buClr>
                <a:srgbClr val="3333CC"/>
              </a:buClr>
              <a:buFont typeface="+mj-lt"/>
              <a:buAutoNum type="arabicPeriod"/>
            </a:pPr>
            <a:endParaRPr lang="tr-TR" sz="2000" dirty="0" smtClean="0"/>
          </a:p>
          <a:p>
            <a:pPr marL="460375" indent="0">
              <a:buClr>
                <a:srgbClr val="3333CC"/>
              </a:buClr>
              <a:buNone/>
            </a:pPr>
            <a:r>
              <a:rPr lang="en-US" sz="1800" dirty="0" smtClean="0">
                <a:solidFill>
                  <a:srgbClr val="3333CC"/>
                </a:solidFill>
              </a:rPr>
              <a:t>2.	</a:t>
            </a:r>
            <a:r>
              <a:rPr lang="tr-TR" sz="2000" i="1" dirty="0" smtClean="0">
                <a:solidFill>
                  <a:schemeClr val="accent6">
                    <a:lumMod val="50000"/>
                  </a:schemeClr>
                </a:solidFill>
              </a:rPr>
              <a:t>Kamusal aktörlerin </a:t>
            </a:r>
            <a:r>
              <a:rPr lang="tr-TR" sz="2000" dirty="0" smtClean="0"/>
              <a:t>(kamu kuruluşlarının, kamusal otoritelerin) </a:t>
            </a:r>
            <a:r>
              <a:rPr lang="en-US" sz="2000" dirty="0" smtClean="0"/>
              <a:t>   	</a:t>
            </a:r>
            <a:r>
              <a:rPr lang="tr-TR" sz="2000" dirty="0" smtClean="0"/>
              <a:t>toplumsal </a:t>
            </a:r>
            <a:r>
              <a:rPr lang="tr-TR" sz="2000" i="1" dirty="0" smtClean="0">
                <a:solidFill>
                  <a:schemeClr val="accent6">
                    <a:lumMod val="50000"/>
                  </a:schemeClr>
                </a:solidFill>
              </a:rPr>
              <a:t>sorunları çözebilece</a:t>
            </a:r>
            <a:r>
              <a:rPr lang="tr-TR" sz="2000" b="1" i="1" dirty="0" smtClean="0">
                <a:solidFill>
                  <a:schemeClr val="accent6">
                    <a:lumMod val="50000"/>
                  </a:schemeClr>
                </a:solidFill>
              </a:rPr>
              <a:t>ğ</a:t>
            </a:r>
            <a:r>
              <a:rPr lang="tr-TR" sz="2000" i="1" dirty="0" smtClean="0">
                <a:solidFill>
                  <a:schemeClr val="accent6">
                    <a:lumMod val="50000"/>
                  </a:schemeClr>
                </a:solidFill>
              </a:rPr>
              <a:t>i inancı</a:t>
            </a:r>
            <a:r>
              <a:rPr lang="tr-TR" sz="2000" i="1" dirty="0" smtClean="0"/>
              <a:t> </a:t>
            </a:r>
          </a:p>
          <a:p>
            <a:pPr marL="857250" lvl="2" indent="0">
              <a:spcBef>
                <a:spcPts val="0"/>
              </a:spcBef>
              <a:buClr>
                <a:srgbClr val="3333CC"/>
              </a:buClr>
              <a:buNone/>
            </a:pPr>
            <a:r>
              <a:rPr lang="en-US" sz="2000" dirty="0" smtClean="0"/>
              <a:t>             </a:t>
            </a:r>
            <a:r>
              <a:rPr lang="tr-TR" sz="2000" dirty="0" smtClean="0"/>
              <a:t>1930</a:t>
            </a:r>
            <a:r>
              <a:rPr lang="en-US" sz="2000" dirty="0" smtClean="0"/>
              <a:t>’</a:t>
            </a:r>
            <a:r>
              <a:rPr lang="en-US" sz="2000" dirty="0" err="1" smtClean="0"/>
              <a:t>lardan</a:t>
            </a:r>
            <a:r>
              <a:rPr lang="en-US" sz="2000" dirty="0" smtClean="0"/>
              <a:t> – </a:t>
            </a:r>
            <a:r>
              <a:rPr lang="tr-TR" sz="2000" dirty="0" smtClean="0"/>
              <a:t>1960</a:t>
            </a:r>
            <a:r>
              <a:rPr lang="en-US" sz="2000" dirty="0" smtClean="0"/>
              <a:t>’</a:t>
            </a:r>
            <a:r>
              <a:rPr lang="en-US" sz="2000" dirty="0" err="1" smtClean="0"/>
              <a:t>lara</a:t>
            </a:r>
            <a:r>
              <a:rPr lang="en-US" sz="2000" dirty="0" smtClean="0"/>
              <a:t> </a:t>
            </a:r>
            <a:endParaRPr lang="tr-TR" sz="2000" dirty="0" smtClean="0"/>
          </a:p>
          <a:p>
            <a:pPr marL="0" indent="0">
              <a:lnSpc>
                <a:spcPts val="1200"/>
              </a:lnSpc>
              <a:buClr>
                <a:srgbClr val="3333CC"/>
              </a:buClr>
              <a:buNone/>
            </a:pPr>
            <a:endParaRPr lang="tr-TR" sz="2000" dirty="0" smtClean="0"/>
          </a:p>
          <a:p>
            <a:pPr marL="460375" indent="0">
              <a:buClr>
                <a:srgbClr val="3333CC"/>
              </a:buClr>
              <a:buNone/>
            </a:pPr>
            <a:r>
              <a:rPr lang="en-US" sz="1800" dirty="0" smtClean="0">
                <a:solidFill>
                  <a:srgbClr val="3333CC"/>
                </a:solidFill>
              </a:rPr>
              <a:t>3.	</a:t>
            </a:r>
            <a:r>
              <a:rPr lang="tr-TR" sz="2000" i="1" dirty="0" smtClean="0">
                <a:solidFill>
                  <a:schemeClr val="accent6">
                    <a:lumMod val="50000"/>
                  </a:schemeClr>
                </a:solidFill>
              </a:rPr>
              <a:t>Çözümleme yöntemlerinde geli</a:t>
            </a:r>
            <a:r>
              <a:rPr lang="tr-TR" sz="2000" b="1" i="1" dirty="0" smtClean="0">
                <a:solidFill>
                  <a:schemeClr val="accent6">
                    <a:lumMod val="50000"/>
                  </a:schemeClr>
                </a:solidFill>
              </a:rPr>
              <a:t>ş</a:t>
            </a:r>
            <a:r>
              <a:rPr lang="tr-TR" sz="2000" i="1" dirty="0" smtClean="0">
                <a:solidFill>
                  <a:schemeClr val="accent6">
                    <a:lumMod val="50000"/>
                  </a:schemeClr>
                </a:solidFill>
              </a:rPr>
              <a:t>meler</a:t>
            </a:r>
          </a:p>
          <a:p>
            <a:pPr marL="1773238" lvl="1" indent="-457200">
              <a:spcBef>
                <a:spcPts val="0"/>
              </a:spcBef>
              <a:buClr>
                <a:srgbClr val="3333CC"/>
              </a:buClr>
              <a:buFont typeface="+mj-lt"/>
              <a:buAutoNum type="alphaLcParenR"/>
            </a:pPr>
            <a:r>
              <a:rPr lang="tr-TR" sz="2000" dirty="0" smtClean="0"/>
              <a:t>Araştırma ve istatistiksel yöntemlerde</a:t>
            </a:r>
            <a:r>
              <a:rPr lang="en-US" sz="2000" dirty="0"/>
              <a:t> </a:t>
            </a:r>
            <a:r>
              <a:rPr lang="en-US" sz="2000" dirty="0" err="1"/>
              <a:t>geli</a:t>
            </a:r>
            <a:r>
              <a:rPr lang="en-US" sz="2000" b="1" dirty="0" err="1"/>
              <a:t>ş</a:t>
            </a:r>
            <a:r>
              <a:rPr lang="en-US" sz="2000" dirty="0" err="1"/>
              <a:t>meler</a:t>
            </a:r>
            <a:r>
              <a:rPr lang="tr-TR" sz="2000" dirty="0" smtClean="0"/>
              <a:t> </a:t>
            </a:r>
            <a:endParaRPr lang="en-US" sz="2000" dirty="0" smtClean="0"/>
          </a:p>
          <a:p>
            <a:pPr marL="1773238" lvl="1" indent="-457200">
              <a:spcBef>
                <a:spcPts val="0"/>
              </a:spcBef>
              <a:buClr>
                <a:srgbClr val="3333CC"/>
              </a:buClr>
              <a:buFont typeface="+mj-lt"/>
              <a:buAutoNum type="alphaLcParenR"/>
            </a:pPr>
            <a:r>
              <a:rPr lang="tr-TR" sz="2000" dirty="0" smtClean="0"/>
              <a:t>Bilgisayarların geli</a:t>
            </a:r>
            <a:r>
              <a:rPr lang="tr-TR" sz="2000" b="1" dirty="0" smtClean="0"/>
              <a:t>ş</a:t>
            </a:r>
            <a:r>
              <a:rPr lang="tr-TR" sz="2000" dirty="0" smtClean="0"/>
              <a:t>mesi ve yaygınla</a:t>
            </a:r>
            <a:r>
              <a:rPr lang="tr-TR" sz="2000" b="1" dirty="0" smtClean="0"/>
              <a:t>ş</a:t>
            </a:r>
            <a:r>
              <a:rPr lang="tr-TR" sz="2000" dirty="0" smtClean="0"/>
              <a:t>ması</a:t>
            </a:r>
          </a:p>
          <a:p>
            <a:pPr>
              <a:buClr>
                <a:srgbClr val="3333CC"/>
              </a:buClr>
            </a:pPr>
            <a:endParaRPr lang="en-US" sz="2400" dirty="0"/>
          </a:p>
          <a:p>
            <a:pPr marL="0" indent="0">
              <a:buClr>
                <a:srgbClr val="3333CC"/>
              </a:buClr>
              <a:buNone/>
            </a:pPr>
            <a:endParaRPr lang="en-US" sz="2400" dirty="0" smtClean="0"/>
          </a:p>
          <a:p>
            <a:pPr marL="0" indent="0">
              <a:buClr>
                <a:srgbClr val="3333CC"/>
              </a:buClr>
              <a:buNone/>
            </a:pPr>
            <a:endParaRPr lang="en-US" sz="2400" dirty="0"/>
          </a:p>
          <a:p>
            <a:pPr marL="0" indent="0">
              <a:buClr>
                <a:srgbClr val="3333CC"/>
              </a:buClr>
              <a:buNone/>
            </a:pP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475000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2800" b="1" dirty="0"/>
              <a:t>Kamu Politikaları Çözümlemelerinin </a:t>
            </a:r>
            <a:r>
              <a:rPr lang="tr-TR" sz="2800" b="1" dirty="0" err="1"/>
              <a:t>Tarihç</a:t>
            </a:r>
            <a:r>
              <a:rPr lang="en-US" sz="2800" b="1" dirty="0" err="1"/>
              <a:t>es</a:t>
            </a:r>
            <a:r>
              <a:rPr lang="tr-TR" sz="2800" b="1" dirty="0"/>
              <a:t>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200" dirty="0" smtClean="0"/>
              <a:t>Amerikalı siyaset bilimci Harold </a:t>
            </a:r>
            <a:r>
              <a:rPr lang="tr-TR" sz="2200" dirty="0" err="1" smtClean="0"/>
              <a:t>Lasswell’in</a:t>
            </a:r>
            <a:r>
              <a:rPr lang="tr-TR" sz="2200" dirty="0" smtClean="0"/>
              <a:t> kavramlaştırması</a:t>
            </a:r>
            <a:r>
              <a:rPr lang="en-US" sz="2200" dirty="0" smtClean="0"/>
              <a:t> </a:t>
            </a:r>
            <a:r>
              <a:rPr lang="tr-TR" sz="2200" dirty="0" smtClean="0"/>
              <a:t>önemli:</a:t>
            </a:r>
          </a:p>
          <a:p>
            <a:pPr marL="0" indent="0" algn="ctr">
              <a:buNone/>
            </a:pPr>
            <a:r>
              <a:rPr lang="tr-TR" sz="2200" dirty="0" smtClean="0"/>
              <a:t>“</a:t>
            </a:r>
            <a:r>
              <a:rPr lang="tr-TR" sz="2200" i="1" dirty="0" smtClean="0">
                <a:solidFill>
                  <a:schemeClr val="accent6">
                    <a:lumMod val="50000"/>
                  </a:schemeClr>
                </a:solidFill>
              </a:rPr>
              <a:t>Policy Sciences of Democracy</a:t>
            </a:r>
            <a:r>
              <a:rPr lang="tr-TR" sz="2200" dirty="0" smtClean="0"/>
              <a:t>”</a:t>
            </a:r>
          </a:p>
          <a:p>
            <a:pPr marL="0" indent="0">
              <a:buNone/>
            </a:pPr>
            <a:endParaRPr lang="tr-TR" sz="2200" dirty="0" smtClean="0"/>
          </a:p>
          <a:p>
            <a:pPr marL="0" indent="0">
              <a:buNone/>
            </a:pPr>
            <a:r>
              <a:rPr lang="tr-TR" sz="2200" dirty="0" smtClean="0"/>
              <a:t>Bunun iki bileşeni var:</a:t>
            </a:r>
            <a:endParaRPr lang="en-US" sz="2200" dirty="0" smtClean="0"/>
          </a:p>
          <a:p>
            <a:pPr marL="0" indent="0">
              <a:lnSpc>
                <a:spcPts val="1200"/>
              </a:lnSpc>
              <a:buNone/>
            </a:pPr>
            <a:endParaRPr lang="tr-TR" sz="2200" dirty="0" smtClean="0"/>
          </a:p>
          <a:p>
            <a:pPr marL="0" indent="0">
              <a:buNone/>
            </a:pPr>
            <a:r>
              <a:rPr lang="en-US" sz="2200" dirty="0" smtClean="0"/>
              <a:t>       </a:t>
            </a:r>
            <a:r>
              <a:rPr lang="en-US" sz="2200" dirty="0" smtClean="0">
                <a:solidFill>
                  <a:srgbClr val="3333CC"/>
                </a:solidFill>
              </a:rPr>
              <a:t> 1.    </a:t>
            </a:r>
            <a:r>
              <a:rPr lang="tr-TR" sz="2200" dirty="0" smtClean="0"/>
              <a:t>“</a:t>
            </a:r>
            <a:r>
              <a:rPr lang="tr-TR" sz="2200" i="1" dirty="0" smtClean="0">
                <a:solidFill>
                  <a:schemeClr val="accent6">
                    <a:lumMod val="50000"/>
                  </a:schemeClr>
                </a:solidFill>
              </a:rPr>
              <a:t>knowledge of </a:t>
            </a:r>
            <a:r>
              <a:rPr lang="tr-TR" sz="2200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tr-TR" sz="2200" i="1" dirty="0" smtClean="0">
                <a:solidFill>
                  <a:schemeClr val="accent6">
                    <a:lumMod val="50000"/>
                  </a:schemeClr>
                </a:solidFill>
              </a:rPr>
              <a:t>about)</a:t>
            </a:r>
            <a:r>
              <a:rPr lang="tr-TR" sz="2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tr-TR" sz="2200" dirty="0" smtClean="0"/>
              <a:t>the policymaking process”</a:t>
            </a:r>
          </a:p>
          <a:p>
            <a:pPr marL="400050" lvl="1" indent="0">
              <a:buNone/>
            </a:pPr>
            <a:r>
              <a:rPr lang="en-US" sz="2000" dirty="0" smtClean="0"/>
              <a:t>          </a:t>
            </a:r>
            <a:r>
              <a:rPr lang="tr-TR" sz="2000" dirty="0" smtClean="0"/>
              <a:t>Bugünlerde “</a:t>
            </a:r>
            <a:r>
              <a:rPr lang="tr-TR" sz="2000" i="1" dirty="0" smtClean="0">
                <a:solidFill>
                  <a:schemeClr val="accent6">
                    <a:lumMod val="50000"/>
                  </a:schemeClr>
                </a:solidFill>
              </a:rPr>
              <a:t>policy studies</a:t>
            </a:r>
            <a:r>
              <a:rPr lang="tr-TR" sz="2000" dirty="0" smtClean="0"/>
              <a:t>” olarak biliniyor.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 smtClean="0"/>
              <a:t>        </a:t>
            </a:r>
            <a:r>
              <a:rPr lang="en-US" sz="2200" dirty="0" smtClean="0">
                <a:solidFill>
                  <a:srgbClr val="3333CC"/>
                </a:solidFill>
              </a:rPr>
              <a:t>2.    </a:t>
            </a:r>
            <a:r>
              <a:rPr lang="tr-TR" sz="2200" dirty="0" smtClean="0"/>
              <a:t>“</a:t>
            </a:r>
            <a:r>
              <a:rPr lang="tr-TR" sz="2200" i="1" dirty="0" smtClean="0">
                <a:solidFill>
                  <a:schemeClr val="accent6">
                    <a:lumMod val="50000"/>
                  </a:schemeClr>
                </a:solidFill>
              </a:rPr>
              <a:t>knowledge for </a:t>
            </a:r>
            <a:r>
              <a:rPr lang="tr-TR" sz="2200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tr-TR" sz="2200" i="1" dirty="0" smtClean="0">
                <a:solidFill>
                  <a:schemeClr val="accent6">
                    <a:lumMod val="50000"/>
                  </a:schemeClr>
                </a:solidFill>
              </a:rPr>
              <a:t>in</a:t>
            </a:r>
            <a:r>
              <a:rPr lang="tr-TR" sz="2200" dirty="0" smtClean="0">
                <a:solidFill>
                  <a:schemeClr val="accent6">
                    <a:lumMod val="50000"/>
                  </a:schemeClr>
                </a:solidFill>
              </a:rPr>
              <a:t>) </a:t>
            </a:r>
            <a:r>
              <a:rPr lang="tr-TR" sz="2200" dirty="0" smtClean="0"/>
              <a:t>the policymaking process”</a:t>
            </a:r>
            <a:r>
              <a:rPr lang="en-US" sz="2200" dirty="0"/>
              <a:t> </a:t>
            </a:r>
            <a:endParaRPr lang="en-US" sz="2200" dirty="0" smtClean="0"/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            </a:t>
            </a:r>
            <a:r>
              <a:rPr lang="tr-TR" sz="2000" dirty="0" smtClean="0"/>
              <a:t>Bugünlerde “</a:t>
            </a:r>
            <a:r>
              <a:rPr lang="tr-TR" sz="2000" i="1" dirty="0" smtClean="0">
                <a:solidFill>
                  <a:schemeClr val="accent6">
                    <a:lumMod val="50000"/>
                  </a:schemeClr>
                </a:solidFill>
              </a:rPr>
              <a:t>policy analysis and evaluation</a:t>
            </a:r>
            <a:r>
              <a:rPr lang="tr-TR" sz="2000" dirty="0" smtClean="0"/>
              <a:t>” olarak biliniyor.</a:t>
            </a:r>
            <a:endParaRPr lang="en-US" sz="2000" dirty="0" smtClean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 </a:t>
            </a:r>
            <a:r>
              <a:rPr lang="tr-TR" sz="2200" u="sng" dirty="0" smtClean="0"/>
              <a:t>Bizim konularımız bu ikinci genel alan olacak.</a:t>
            </a:r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r>
              <a:rPr lang="en-US" sz="2400" dirty="0" smtClean="0"/>
              <a:t> 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29741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2800" b="1" dirty="0" smtClean="0"/>
              <a:t>Kamu Politikaları Çözümlemelerinin Genel Kavramlaştırması</a:t>
            </a:r>
            <a:endParaRPr lang="tr-TR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906963"/>
          </a:xfrm>
        </p:spPr>
        <p:txBody>
          <a:bodyPr>
            <a:noAutofit/>
          </a:bodyPr>
          <a:lstStyle/>
          <a:p>
            <a:pPr>
              <a:buClr>
                <a:srgbClr val="3333CC"/>
              </a:buClr>
            </a:pPr>
            <a:r>
              <a:rPr lang="en-US" sz="2000" dirty="0" smtClean="0"/>
              <a:t>   </a:t>
            </a:r>
            <a:r>
              <a:rPr lang="tr-TR" sz="2000" dirty="0" smtClean="0"/>
              <a:t>Bu </a:t>
            </a:r>
            <a:r>
              <a:rPr lang="tr-TR" sz="2000" b="1" dirty="0" smtClean="0"/>
              <a:t>ş</a:t>
            </a:r>
            <a:r>
              <a:rPr lang="tr-TR" sz="2000" dirty="0" smtClean="0"/>
              <a:t>ema Lasswell’in kavramlaştırmasının </a:t>
            </a:r>
            <a:r>
              <a:rPr lang="en-US" sz="2000" dirty="0" err="1" smtClean="0"/>
              <a:t>bir</a:t>
            </a:r>
            <a:r>
              <a:rPr lang="en-US" sz="2000" dirty="0" smtClean="0"/>
              <a:t> </a:t>
            </a:r>
            <a:r>
              <a:rPr lang="en-US" sz="2000" dirty="0" err="1" smtClean="0"/>
              <a:t>betimlemesi</a:t>
            </a:r>
            <a:endParaRPr lang="en-US" sz="2000" dirty="0" smtClean="0"/>
          </a:p>
          <a:p>
            <a:pPr marL="457200" lvl="1" indent="0">
              <a:buClr>
                <a:srgbClr val="3333CC"/>
              </a:buClr>
              <a:buSzPct val="70000"/>
              <a:buNone/>
            </a:pPr>
            <a:r>
              <a:rPr lang="en-US" sz="1600" dirty="0" smtClean="0"/>
              <a:t>(Penn State </a:t>
            </a:r>
            <a:r>
              <a:rPr lang="en-US" sz="1600" dirty="0" err="1" smtClean="0"/>
              <a:t>programdaki</a:t>
            </a:r>
            <a:r>
              <a:rPr lang="en-US" sz="1600" dirty="0" smtClean="0"/>
              <a:t> </a:t>
            </a:r>
            <a:r>
              <a:rPr lang="en-US" sz="1600" dirty="0" err="1" smtClean="0"/>
              <a:t>derslerin</a:t>
            </a:r>
            <a:r>
              <a:rPr lang="en-US" sz="1600" dirty="0"/>
              <a:t> </a:t>
            </a:r>
            <a:r>
              <a:rPr lang="en-US" sz="1600" dirty="0" err="1"/>
              <a:t>kodları</a:t>
            </a:r>
            <a:r>
              <a:rPr lang="en-US" sz="1600" dirty="0"/>
              <a:t> </a:t>
            </a:r>
            <a:r>
              <a:rPr lang="en-US" sz="1600" dirty="0" err="1" smtClean="0"/>
              <a:t>ile</a:t>
            </a:r>
            <a:r>
              <a:rPr lang="en-US" sz="1600" dirty="0" smtClean="0"/>
              <a:t>)</a:t>
            </a:r>
            <a:endParaRPr lang="en-US" sz="1600" dirty="0"/>
          </a:p>
          <a:p>
            <a:pPr>
              <a:buClr>
                <a:srgbClr val="3333CC"/>
              </a:buClr>
            </a:pPr>
            <a:endParaRPr lang="en-US" sz="2200" dirty="0" smtClean="0"/>
          </a:p>
          <a:p>
            <a:pPr>
              <a:buClr>
                <a:srgbClr val="3333CC"/>
              </a:buClr>
            </a:pPr>
            <a:endParaRPr lang="en-US" sz="2200" dirty="0"/>
          </a:p>
          <a:p>
            <a:pPr>
              <a:buClr>
                <a:srgbClr val="3333CC"/>
              </a:buClr>
            </a:pPr>
            <a:endParaRPr lang="en-US" sz="2200" dirty="0" smtClean="0"/>
          </a:p>
          <a:p>
            <a:pPr>
              <a:buClr>
                <a:srgbClr val="3333CC"/>
              </a:buClr>
            </a:pPr>
            <a:endParaRPr lang="en-US" sz="2200" dirty="0"/>
          </a:p>
          <a:p>
            <a:pPr>
              <a:buClr>
                <a:srgbClr val="3333CC"/>
              </a:buClr>
            </a:pPr>
            <a:endParaRPr lang="en-US" sz="2200" dirty="0" smtClean="0"/>
          </a:p>
          <a:p>
            <a:pPr>
              <a:buClr>
                <a:srgbClr val="3333CC"/>
              </a:buClr>
            </a:pPr>
            <a:endParaRPr lang="en-US" sz="2200" dirty="0"/>
          </a:p>
          <a:p>
            <a:pPr>
              <a:buClr>
                <a:srgbClr val="3333CC"/>
              </a:buClr>
            </a:pPr>
            <a:endParaRPr lang="en-US" sz="2200" dirty="0" smtClean="0"/>
          </a:p>
          <a:p>
            <a:pPr>
              <a:buClr>
                <a:srgbClr val="3333CC"/>
              </a:buClr>
            </a:pPr>
            <a:endParaRPr lang="en-US" sz="2200" dirty="0"/>
          </a:p>
          <a:p>
            <a:pPr marL="0" indent="0">
              <a:buClr>
                <a:srgbClr val="3333CC"/>
              </a:buClr>
              <a:buNone/>
            </a:pPr>
            <a:endParaRPr lang="en-US" sz="2200" dirty="0" smtClean="0"/>
          </a:p>
          <a:p>
            <a:pPr marL="0" indent="0">
              <a:buClr>
                <a:srgbClr val="3333CC"/>
              </a:buClr>
              <a:buNone/>
            </a:pPr>
            <a:endParaRPr lang="en-US" sz="2200" dirty="0" smtClean="0"/>
          </a:p>
          <a:p>
            <a:pPr marL="0" indent="0">
              <a:lnSpc>
                <a:spcPts val="1000"/>
              </a:lnSpc>
              <a:buClr>
                <a:srgbClr val="3333CC"/>
              </a:buClr>
              <a:buNone/>
            </a:pPr>
            <a:endParaRPr lang="en-US" sz="2200" dirty="0" smtClean="0"/>
          </a:p>
          <a:p>
            <a:pPr>
              <a:buClr>
                <a:srgbClr val="3333CC"/>
              </a:buClr>
            </a:pPr>
            <a:r>
              <a:rPr lang="en-US" sz="2000" dirty="0" smtClean="0"/>
              <a:t>   </a:t>
            </a:r>
            <a:r>
              <a:rPr lang="en-US" sz="2000" dirty="0" err="1" smtClean="0"/>
              <a:t>Bundan</a:t>
            </a:r>
            <a:r>
              <a:rPr lang="en-US" sz="2000" dirty="0" smtClean="0"/>
              <a:t> </a:t>
            </a:r>
            <a:r>
              <a:rPr lang="en-US" sz="2000" dirty="0" err="1" smtClean="0"/>
              <a:t>sonraki</a:t>
            </a:r>
            <a:r>
              <a:rPr lang="en-US" sz="2000" dirty="0" smtClean="0"/>
              <a:t> </a:t>
            </a:r>
            <a:r>
              <a:rPr lang="tr-TR" sz="2000" dirty="0" smtClean="0"/>
              <a:t> slaytlar </a:t>
            </a:r>
            <a:r>
              <a:rPr lang="tr-TR" sz="2000" dirty="0"/>
              <a:t>sağdaki alanlara ilişkin. </a:t>
            </a:r>
            <a:endParaRPr lang="en-US" sz="2000" dirty="0" smtClean="0"/>
          </a:p>
          <a:p>
            <a:pPr marL="0" indent="0">
              <a:lnSpc>
                <a:spcPts val="1000"/>
              </a:lnSpc>
              <a:buClr>
                <a:srgbClr val="3333CC"/>
              </a:buClr>
              <a:buNone/>
            </a:pPr>
            <a:endParaRPr lang="en-US" sz="2000" dirty="0" smtClean="0"/>
          </a:p>
          <a:p>
            <a:pPr>
              <a:buClr>
                <a:srgbClr val="3333CC"/>
              </a:buClr>
            </a:pPr>
            <a:r>
              <a:rPr lang="en-US" sz="2000" dirty="0" smtClean="0"/>
              <a:t>   S</a:t>
            </a:r>
            <a:r>
              <a:rPr lang="tr-TR" sz="2000" dirty="0" err="1" smtClean="0"/>
              <a:t>oldaki</a:t>
            </a:r>
            <a:r>
              <a:rPr lang="en-US" sz="2000" dirty="0" err="1" smtClean="0"/>
              <a:t>ler</a:t>
            </a:r>
            <a:r>
              <a:rPr lang="en-US" sz="2000" dirty="0" smtClean="0"/>
              <a:t> </a:t>
            </a:r>
            <a:r>
              <a:rPr lang="en-US" sz="2000" dirty="0" err="1" smtClean="0"/>
              <a:t>siyaset</a:t>
            </a:r>
            <a:r>
              <a:rPr lang="en-US" sz="2000" dirty="0" smtClean="0"/>
              <a:t> </a:t>
            </a:r>
            <a:r>
              <a:rPr lang="en-US" sz="2000" dirty="0" err="1" smtClean="0"/>
              <a:t>biliminin</a:t>
            </a:r>
            <a:r>
              <a:rPr lang="en-US" sz="2000" dirty="0"/>
              <a:t> </a:t>
            </a:r>
            <a:r>
              <a:rPr lang="en-US" sz="2000" dirty="0" err="1"/>
              <a:t>konuları</a:t>
            </a:r>
            <a:r>
              <a:rPr lang="en-US" sz="2000" dirty="0"/>
              <a:t>.</a:t>
            </a:r>
            <a:r>
              <a:rPr lang="tr-TR" sz="2000" dirty="0" smtClean="0"/>
              <a:t> </a:t>
            </a:r>
          </a:p>
          <a:p>
            <a:pPr marL="0" indent="0">
              <a:buClr>
                <a:srgbClr val="3333CC"/>
              </a:buClr>
              <a:buNone/>
            </a:pPr>
            <a:endParaRPr lang="en-US" sz="2400" dirty="0"/>
          </a:p>
          <a:p>
            <a:pPr marL="0" indent="0">
              <a:buClr>
                <a:srgbClr val="3333CC"/>
              </a:buClr>
              <a:buNone/>
            </a:pPr>
            <a:endParaRPr lang="en-US" sz="2400" dirty="0"/>
          </a:p>
          <a:p>
            <a:pPr marL="0" indent="0">
              <a:buClr>
                <a:srgbClr val="3333CC"/>
              </a:buClr>
              <a:buNone/>
            </a:pPr>
            <a:r>
              <a:rPr lang="en-US" sz="2400" dirty="0" smtClean="0"/>
              <a:t> </a:t>
            </a:r>
            <a:endParaRPr lang="en-US" sz="2400" dirty="0"/>
          </a:p>
          <a:p>
            <a:pPr marL="0" indent="0">
              <a:buClr>
                <a:srgbClr val="3333CC"/>
              </a:buClr>
              <a:buNone/>
            </a:pPr>
            <a:endParaRPr lang="en-US" sz="2400" dirty="0" smtClean="0"/>
          </a:p>
          <a:p>
            <a:pPr marL="0" indent="0">
              <a:buClr>
                <a:srgbClr val="3333CC"/>
              </a:buClr>
              <a:buNone/>
            </a:pPr>
            <a:endParaRPr lang="en-US" sz="2400" dirty="0"/>
          </a:p>
          <a:p>
            <a:pPr marL="0" indent="0">
              <a:buClr>
                <a:srgbClr val="3333CC"/>
              </a:buClr>
              <a:buNone/>
            </a:pPr>
            <a:endParaRPr lang="tr-TR" sz="2400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99313"/>
            <a:ext cx="5105400" cy="3384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4724400" y="2667000"/>
            <a:ext cx="609600" cy="45720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953000" y="2667000"/>
            <a:ext cx="685800" cy="175260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438400" y="2667000"/>
            <a:ext cx="304800" cy="45720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057400" y="2667000"/>
            <a:ext cx="609600" cy="175260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880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2800" b="1" dirty="0" err="1" smtClean="0"/>
              <a:t>Harold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Lasswell</a:t>
            </a:r>
            <a:r>
              <a:rPr lang="en-US" sz="2800" b="1" dirty="0"/>
              <a:t>: </a:t>
            </a:r>
            <a:r>
              <a:rPr lang="en-US" sz="2800" b="1" dirty="0" err="1"/>
              <a:t>KPÇ</a:t>
            </a:r>
            <a:r>
              <a:rPr lang="en-US" sz="2800" b="1" dirty="0"/>
              <a:t> </a:t>
            </a:r>
            <a:r>
              <a:rPr lang="en-US" sz="2800" b="1" dirty="0" err="1"/>
              <a:t>bilim</a:t>
            </a:r>
            <a:r>
              <a:rPr lang="en-US" sz="2800" b="1" dirty="0"/>
              <a:t> </a:t>
            </a:r>
            <a:r>
              <a:rPr lang="en-US" sz="2800" b="1" dirty="0" err="1"/>
              <a:t>midir</a:t>
            </a:r>
            <a:r>
              <a:rPr lang="en-US" sz="2800" b="1" dirty="0"/>
              <a:t>? </a:t>
            </a:r>
            <a:endParaRPr lang="tr-TR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95800"/>
          </a:xfrm>
        </p:spPr>
        <p:txBody>
          <a:bodyPr>
            <a:normAutofit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tr-TR" sz="2200" i="1" dirty="0" smtClean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Politikanın</a:t>
            </a:r>
            <a:r>
              <a:rPr lang="tr-TR" sz="2200" dirty="0" smtClean="0">
                <a:ea typeface="Calibri"/>
                <a:cs typeface="Times New Roman"/>
              </a:rPr>
              <a:t> </a:t>
            </a:r>
            <a:r>
              <a:rPr lang="tr-TR" sz="2200" dirty="0">
                <a:ea typeface="Calibri"/>
                <a:cs typeface="Times New Roman"/>
              </a:rPr>
              <a:t>ve </a:t>
            </a:r>
            <a:r>
              <a:rPr lang="tr-TR" sz="2200" i="1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öznelliklerin</a:t>
            </a:r>
            <a:r>
              <a:rPr lang="tr-TR" sz="2200" dirty="0">
                <a:ea typeface="Calibri"/>
                <a:cs typeface="Times New Roman"/>
              </a:rPr>
              <a:t> (</a:t>
            </a:r>
            <a:r>
              <a:rPr lang="tr-TR" sz="2200" dirty="0" smtClean="0">
                <a:ea typeface="Calibri"/>
                <a:cs typeface="Times New Roman"/>
              </a:rPr>
              <a:t>örneğin, </a:t>
            </a:r>
            <a:r>
              <a:rPr lang="tr-TR" sz="2200" dirty="0">
                <a:ea typeface="Calibri"/>
                <a:cs typeface="Times New Roman"/>
              </a:rPr>
              <a:t>değer yargılarının) KPÇ içinde rolü nedir? </a:t>
            </a:r>
            <a:endParaRPr lang="tr-TR" sz="2200" dirty="0" smtClean="0">
              <a:ea typeface="Calibri"/>
              <a:cs typeface="Times New Roman"/>
            </a:endParaRP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</a:pPr>
            <a:endParaRPr lang="en-US" sz="2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0"/>
              </a:spcBef>
              <a:buClr>
                <a:srgbClr val="3333CC"/>
              </a:buClr>
            </a:pPr>
            <a:r>
              <a:rPr lang="en-US" sz="2200" dirty="0" smtClean="0">
                <a:ea typeface="Calibri"/>
                <a:cs typeface="Times New Roman"/>
              </a:rPr>
              <a:t>  </a:t>
            </a:r>
            <a:r>
              <a:rPr lang="tr-TR" sz="2200" dirty="0" smtClean="0">
                <a:ea typeface="Calibri"/>
                <a:cs typeface="Times New Roman"/>
              </a:rPr>
              <a:t>Bu soruların </a:t>
            </a:r>
            <a:r>
              <a:rPr lang="tr-TR" sz="2200" dirty="0">
                <a:ea typeface="Calibri"/>
                <a:cs typeface="Times New Roman"/>
              </a:rPr>
              <a:t>kökenlerini </a:t>
            </a:r>
            <a:r>
              <a:rPr lang="tr-TR" sz="2200" dirty="0" smtClean="0">
                <a:ea typeface="Calibri"/>
                <a:cs typeface="Times New Roman"/>
              </a:rPr>
              <a:t>Amerikan siyaset bilimcisi Harold </a:t>
            </a:r>
            <a:r>
              <a:rPr lang="en-US" sz="2200" dirty="0" smtClean="0">
                <a:ea typeface="Calibri"/>
                <a:cs typeface="Times New Roman"/>
              </a:rPr>
              <a:t>  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Clr>
                <a:srgbClr val="3333CC"/>
              </a:buClr>
              <a:buNone/>
            </a:pPr>
            <a:r>
              <a:rPr lang="en-US" sz="2200" dirty="0">
                <a:ea typeface="Calibri"/>
                <a:cs typeface="Times New Roman"/>
              </a:rPr>
              <a:t> </a:t>
            </a:r>
            <a:r>
              <a:rPr lang="en-US" sz="2200" dirty="0" smtClean="0">
                <a:ea typeface="Calibri"/>
                <a:cs typeface="Times New Roman"/>
              </a:rPr>
              <a:t>     </a:t>
            </a:r>
            <a:r>
              <a:rPr lang="tr-TR" sz="2200" dirty="0" smtClean="0">
                <a:ea typeface="Calibri"/>
                <a:cs typeface="Times New Roman"/>
              </a:rPr>
              <a:t>D. </a:t>
            </a:r>
            <a:r>
              <a:rPr lang="en-US" sz="2200" dirty="0" smtClean="0">
                <a:ea typeface="Calibri"/>
                <a:cs typeface="Times New Roman"/>
              </a:rPr>
              <a:t>L</a:t>
            </a:r>
            <a:r>
              <a:rPr lang="tr-TR" sz="2200" dirty="0" err="1" smtClean="0">
                <a:ea typeface="Calibri"/>
                <a:cs typeface="Times New Roman"/>
              </a:rPr>
              <a:t>asswell</a:t>
            </a:r>
            <a:r>
              <a:rPr lang="tr-TR" sz="2200" dirty="0" smtClean="0">
                <a:ea typeface="Calibri"/>
                <a:cs typeface="Times New Roman"/>
              </a:rPr>
              <a:t>’</a:t>
            </a:r>
            <a:r>
              <a:rPr lang="en-US" sz="2200" dirty="0" smtClean="0">
                <a:ea typeface="Calibri"/>
                <a:cs typeface="Times New Roman"/>
              </a:rPr>
              <a:t>in </a:t>
            </a:r>
            <a:r>
              <a:rPr lang="tr-TR" sz="2200" dirty="0" smtClean="0">
                <a:ea typeface="Calibri"/>
                <a:cs typeface="Times New Roman"/>
              </a:rPr>
              <a:t>“</a:t>
            </a:r>
            <a:r>
              <a:rPr lang="tr-TR" sz="2200" i="1" dirty="0" smtClean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Policy Sciences of Democracy</a:t>
            </a:r>
            <a:r>
              <a:rPr lang="tr-TR" sz="2200" dirty="0" smtClean="0">
                <a:ea typeface="Calibri"/>
                <a:cs typeface="Times New Roman"/>
              </a:rPr>
              <a:t>” </a:t>
            </a:r>
            <a:r>
              <a:rPr lang="en-US" sz="2200" dirty="0" smtClean="0">
                <a:ea typeface="Calibri"/>
                <a:cs typeface="Times New Roman"/>
              </a:rPr>
              <a:t>     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Clr>
                <a:srgbClr val="3333CC"/>
              </a:buClr>
              <a:buNone/>
            </a:pPr>
            <a:r>
              <a:rPr lang="en-US" sz="2200" dirty="0">
                <a:ea typeface="Calibri"/>
                <a:cs typeface="Times New Roman"/>
              </a:rPr>
              <a:t> </a:t>
            </a:r>
            <a:r>
              <a:rPr lang="en-US" sz="2200" dirty="0" smtClean="0">
                <a:ea typeface="Calibri"/>
                <a:cs typeface="Times New Roman"/>
              </a:rPr>
              <a:t>     </a:t>
            </a:r>
            <a:r>
              <a:rPr lang="tr-TR" sz="2200" dirty="0" smtClean="0">
                <a:ea typeface="Calibri"/>
                <a:cs typeface="Times New Roman"/>
              </a:rPr>
              <a:t>kavramlaştırmalarında </a:t>
            </a:r>
            <a:r>
              <a:rPr lang="tr-TR" sz="2200" dirty="0">
                <a:ea typeface="Calibri"/>
                <a:cs typeface="Times New Roman"/>
              </a:rPr>
              <a:t>bulabiliriz.  </a:t>
            </a:r>
          </a:p>
          <a:p>
            <a:pPr marL="0" marR="0" indent="0">
              <a:lnSpc>
                <a:spcPts val="1200"/>
              </a:lnSpc>
              <a:spcBef>
                <a:spcPts val="0"/>
              </a:spcBef>
              <a:buClr>
                <a:srgbClr val="3333CC"/>
              </a:buClr>
              <a:buNone/>
            </a:pPr>
            <a:endParaRPr lang="en-US" sz="2200" dirty="0" smtClean="0"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3333CC"/>
              </a:buClr>
            </a:pPr>
            <a:r>
              <a:rPr lang="en-US" sz="2200" dirty="0" smtClean="0">
                <a:ea typeface="Calibri"/>
                <a:cs typeface="Times New Roman"/>
              </a:rPr>
              <a:t>  </a:t>
            </a:r>
            <a:r>
              <a:rPr lang="tr-TR" sz="2200" dirty="0" smtClean="0">
                <a:ea typeface="Calibri"/>
                <a:cs typeface="Times New Roman"/>
              </a:rPr>
              <a:t>Lasswell “</a:t>
            </a:r>
            <a:r>
              <a:rPr lang="tr-TR" sz="2200" i="1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Policy Sciences</a:t>
            </a:r>
            <a:r>
              <a:rPr lang="tr-TR" sz="2200" dirty="0">
                <a:ea typeface="Calibri"/>
                <a:cs typeface="Times New Roman"/>
              </a:rPr>
              <a:t>” ın </a:t>
            </a:r>
          </a:p>
          <a:p>
            <a:pPr marL="963930" lvl="1" indent="-342900">
              <a:spcBef>
                <a:spcPts val="0"/>
              </a:spcBef>
              <a:buClr>
                <a:srgbClr val="3333CC"/>
              </a:buClr>
              <a:buFont typeface="Wingdings" panose="05000000000000000000" pitchFamily="2" charset="2"/>
              <a:buChar char="Ø"/>
            </a:pPr>
            <a:r>
              <a:rPr lang="tr-TR" sz="2200" i="1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insan haysiyetinin </a:t>
            </a:r>
            <a:r>
              <a:rPr lang="tr-TR" sz="2200" dirty="0">
                <a:ea typeface="Calibri"/>
                <a:cs typeface="Times New Roman"/>
              </a:rPr>
              <a:t>korunması ve yüceltilmesinin ve  </a:t>
            </a:r>
          </a:p>
          <a:p>
            <a:pPr marL="963930" lvl="1" indent="-342900">
              <a:spcBef>
                <a:spcPts val="0"/>
              </a:spcBef>
              <a:buClr>
                <a:srgbClr val="3333CC"/>
              </a:buClr>
              <a:buFont typeface="Wingdings" panose="05000000000000000000" pitchFamily="2" charset="2"/>
              <a:buChar char="Ø"/>
            </a:pPr>
            <a:r>
              <a:rPr lang="tr-TR" sz="2200" i="1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demokrasi pratiğinin </a:t>
            </a:r>
            <a:r>
              <a:rPr lang="tr-TR" sz="2200" dirty="0">
                <a:ea typeface="Calibri"/>
                <a:cs typeface="Times New Roman"/>
              </a:rPr>
              <a:t>geliştirilmesinin </a:t>
            </a:r>
          </a:p>
          <a:p>
            <a:pPr marL="400050" lvl="1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200" dirty="0" smtClean="0">
                <a:ea typeface="Calibri"/>
                <a:cs typeface="Times New Roman"/>
              </a:rPr>
              <a:t> </a:t>
            </a:r>
            <a:r>
              <a:rPr lang="tr-TR" sz="2200" dirty="0" smtClean="0">
                <a:ea typeface="Calibri"/>
                <a:cs typeface="Times New Roman"/>
              </a:rPr>
              <a:t>bir </a:t>
            </a:r>
            <a:r>
              <a:rPr lang="tr-TR" sz="2200" dirty="0">
                <a:ea typeface="Calibri"/>
                <a:cs typeface="Times New Roman"/>
              </a:rPr>
              <a:t>aracı olması gerektiğini savundu. </a:t>
            </a:r>
          </a:p>
        </p:txBody>
      </p:sp>
    </p:spTree>
    <p:extLst>
      <p:ext uri="{BB962C8B-B14F-4D97-AF65-F5344CB8AC3E}">
        <p14:creationId xmlns:p14="http://schemas.microsoft.com/office/powerpoint/2010/main" val="371594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 smtClean="0"/>
              <a:t>Yöntem </a:t>
            </a:r>
            <a:r>
              <a:rPr lang="en-US" sz="4000" b="1" dirty="0" err="1" smtClean="0"/>
              <a:t>Neden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Önemli</a:t>
            </a:r>
            <a:r>
              <a:rPr lang="en-US" sz="4000" b="1" dirty="0" smtClean="0"/>
              <a:t>?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1532515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2800" b="1" dirty="0" err="1" smtClean="0"/>
              <a:t>Harold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Lasswell</a:t>
            </a:r>
            <a:r>
              <a:rPr lang="en-US" sz="2800" b="1" dirty="0" smtClean="0"/>
              <a:t>: </a:t>
            </a:r>
            <a:r>
              <a:rPr lang="en-US" sz="2800" b="1" dirty="0" err="1" smtClean="0"/>
              <a:t>Politika</a:t>
            </a:r>
            <a:r>
              <a:rPr lang="en-US" sz="2800" b="1" dirty="0"/>
              <a:t> </a:t>
            </a:r>
            <a:r>
              <a:rPr lang="en-US" sz="2800" b="1" dirty="0" err="1" smtClean="0"/>
              <a:t>Oluşumuna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Katılım</a:t>
            </a:r>
            <a:endParaRPr lang="tr-TR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69076"/>
            <a:ext cx="8229600" cy="4754563"/>
          </a:xfrm>
        </p:spPr>
        <p:txBody>
          <a:bodyPr numCol="2">
            <a:normAutofit/>
          </a:bodyPr>
          <a:lstStyle/>
          <a:p>
            <a:pPr marL="0" marR="0" indent="0">
              <a:spcBef>
                <a:spcPts val="0"/>
              </a:spcBef>
              <a:buNone/>
            </a:pPr>
            <a:r>
              <a:rPr lang="tr-TR" sz="2400" dirty="0" err="1">
                <a:ea typeface="Calibri"/>
                <a:cs typeface="Times New Roman"/>
              </a:rPr>
              <a:t>Lasswell</a:t>
            </a:r>
            <a:r>
              <a:rPr lang="tr-TR" sz="2400" dirty="0">
                <a:ea typeface="Calibri"/>
                <a:cs typeface="Times New Roman"/>
              </a:rPr>
              <a:t> akademik </a:t>
            </a:r>
            <a:endParaRPr lang="tr-TR" sz="2400" dirty="0" smtClean="0"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buNone/>
            </a:pPr>
            <a:r>
              <a:rPr lang="tr-TR" sz="2400" dirty="0" smtClean="0">
                <a:ea typeface="Calibri"/>
                <a:cs typeface="Times New Roman"/>
              </a:rPr>
              <a:t>yaşamının yansıra</a:t>
            </a:r>
            <a:r>
              <a:rPr lang="en-US" sz="2400" dirty="0" smtClean="0">
                <a:ea typeface="Calibri"/>
                <a:cs typeface="Times New Roman"/>
              </a:rPr>
              <a:t>,</a:t>
            </a:r>
            <a:r>
              <a:rPr lang="tr-TR" sz="2400" dirty="0" smtClean="0">
                <a:ea typeface="Calibri"/>
                <a:cs typeface="Times New Roman"/>
              </a:rPr>
              <a:t>  </a:t>
            </a:r>
          </a:p>
          <a:p>
            <a:pPr marL="0" marR="0" indent="0">
              <a:spcBef>
                <a:spcPts val="0"/>
              </a:spcBef>
              <a:buNone/>
            </a:pPr>
            <a:r>
              <a:rPr lang="tr-TR" sz="2400" dirty="0" smtClean="0">
                <a:ea typeface="Calibri"/>
                <a:cs typeface="Times New Roman"/>
              </a:rPr>
              <a:t>kamu </a:t>
            </a:r>
            <a:r>
              <a:rPr lang="tr-TR" sz="2400" dirty="0">
                <a:ea typeface="Calibri"/>
                <a:cs typeface="Times New Roman"/>
              </a:rPr>
              <a:t>politikalarının </a:t>
            </a:r>
            <a:endParaRPr lang="tr-TR" sz="2400" dirty="0" smtClean="0"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buNone/>
            </a:pPr>
            <a:r>
              <a:rPr lang="tr-TR" sz="2400" dirty="0" smtClean="0">
                <a:ea typeface="Calibri"/>
                <a:cs typeface="Times New Roman"/>
              </a:rPr>
              <a:t>oluşturulmasına </a:t>
            </a:r>
            <a:r>
              <a:rPr lang="tr-TR" sz="2400" dirty="0">
                <a:ea typeface="Calibri"/>
                <a:cs typeface="Times New Roman"/>
              </a:rPr>
              <a:t>doğrudan </a:t>
            </a:r>
            <a:r>
              <a:rPr lang="tr-TR" sz="2400" dirty="0" smtClean="0">
                <a:ea typeface="Calibri"/>
                <a:cs typeface="Times New Roman"/>
              </a:rPr>
              <a:t>katıld</a:t>
            </a:r>
            <a:r>
              <a:rPr lang="tr-TR" sz="2400" dirty="0">
                <a:ea typeface="Calibri"/>
                <a:cs typeface="Times New Roman"/>
              </a:rPr>
              <a:t>ı. 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tr-TR" sz="2400" dirty="0" smtClean="0">
              <a:ea typeface="Calibri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tr-TR" sz="2400" dirty="0" smtClean="0">
                <a:ea typeface="Calibri"/>
                <a:cs typeface="Times New Roman"/>
              </a:rPr>
              <a:t>Yandaki fotoğraf </a:t>
            </a:r>
            <a:r>
              <a:rPr lang="tr-TR" sz="2400" dirty="0">
                <a:ea typeface="Calibri"/>
                <a:cs typeface="Times New Roman"/>
              </a:rPr>
              <a:t>bu </a:t>
            </a:r>
            <a:endParaRPr lang="tr-TR" sz="2400" dirty="0" smtClean="0">
              <a:ea typeface="Calibri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tr-TR" sz="2400" dirty="0" smtClean="0">
                <a:ea typeface="Calibri"/>
                <a:cs typeface="Times New Roman"/>
              </a:rPr>
              <a:t>katılımın bir örneği.  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tr-TR" sz="2400" dirty="0">
              <a:ea typeface="Calibri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tr-TR" sz="2400" dirty="0">
              <a:ea typeface="Calibri"/>
              <a:cs typeface="Times New Roman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00200"/>
            <a:ext cx="44147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3505200" y="2057400"/>
            <a:ext cx="1219200" cy="114300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065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2800" b="1" dirty="0" err="1" smtClean="0"/>
              <a:t>Harold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Lasswell</a:t>
            </a:r>
            <a:r>
              <a:rPr lang="en-US" sz="2800" b="1" dirty="0" smtClean="0"/>
              <a:t>’in </a:t>
            </a:r>
            <a:r>
              <a:rPr lang="tr-TR" sz="2800" b="1" dirty="0" smtClean="0"/>
              <a:t>İ</a:t>
            </a:r>
            <a:r>
              <a:rPr lang="en-US" sz="2800" b="1" dirty="0" err="1" smtClean="0"/>
              <a:t>kilemi</a:t>
            </a:r>
            <a:endParaRPr lang="tr-TR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754563"/>
          </a:xfrm>
        </p:spPr>
        <p:txBody>
          <a:bodyPr>
            <a:normAutofit fontScale="92500"/>
          </a:bodyPr>
          <a:lstStyle/>
          <a:p>
            <a:pPr marL="0" marR="0">
              <a:lnSpc>
                <a:spcPct val="120000"/>
              </a:lnSpc>
              <a:spcBef>
                <a:spcPts val="0"/>
              </a:spcBef>
              <a:buClr>
                <a:srgbClr val="3333CC"/>
              </a:buClr>
            </a:pPr>
            <a:r>
              <a:rPr lang="en-US" sz="2400" dirty="0" smtClean="0">
                <a:ea typeface="Calibri"/>
                <a:cs typeface="Times New Roman"/>
              </a:rPr>
              <a:t>  </a:t>
            </a:r>
            <a:r>
              <a:rPr lang="tr-TR" sz="2400" dirty="0" smtClean="0">
                <a:ea typeface="Calibri"/>
                <a:cs typeface="Times New Roman"/>
              </a:rPr>
              <a:t>Lasswell’in </a:t>
            </a:r>
            <a:r>
              <a:rPr lang="tr-TR" sz="2400" dirty="0">
                <a:ea typeface="Calibri"/>
                <a:cs typeface="Times New Roman"/>
              </a:rPr>
              <a:t>önermeleri çok yüklü (loaded) önermeler. </a:t>
            </a:r>
          </a:p>
          <a:p>
            <a:pPr marL="0" marR="0" indent="0">
              <a:lnSpc>
                <a:spcPts val="1200"/>
              </a:lnSpc>
              <a:spcBef>
                <a:spcPts val="0"/>
              </a:spcBef>
              <a:buClr>
                <a:srgbClr val="3333CC"/>
              </a:buClr>
              <a:buNone/>
            </a:pPr>
            <a:endParaRPr lang="en-US" sz="2400" dirty="0" smtClean="0">
              <a:ea typeface="Calibri"/>
              <a:cs typeface="Times New Roman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buClr>
                <a:srgbClr val="3333CC"/>
              </a:buClr>
            </a:pPr>
            <a:r>
              <a:rPr lang="en-US" sz="2400" dirty="0" smtClean="0">
                <a:ea typeface="Calibri"/>
                <a:cs typeface="Times New Roman"/>
              </a:rPr>
              <a:t>  </a:t>
            </a:r>
            <a:r>
              <a:rPr lang="tr-TR" sz="2400" dirty="0" smtClean="0">
                <a:ea typeface="Calibri"/>
                <a:cs typeface="Times New Roman"/>
              </a:rPr>
              <a:t>Potansiyel </a:t>
            </a:r>
            <a:r>
              <a:rPr lang="tr-TR" sz="2400" dirty="0">
                <a:ea typeface="Calibri"/>
                <a:cs typeface="Times New Roman"/>
              </a:rPr>
              <a:t>olarak bir </a:t>
            </a:r>
            <a:r>
              <a:rPr lang="tr-TR" sz="2400" i="1" dirty="0">
                <a:ea typeface="Calibri"/>
                <a:cs typeface="Times New Roman"/>
              </a:rPr>
              <a:t>ikilem</a:t>
            </a:r>
            <a:r>
              <a:rPr lang="tr-TR" sz="2400" dirty="0">
                <a:ea typeface="Calibri"/>
                <a:cs typeface="Times New Roman"/>
              </a:rPr>
              <a:t> yaratıyorlar:</a:t>
            </a:r>
          </a:p>
          <a:p>
            <a:pPr marL="563880" lvl="1" indent="0">
              <a:lnSpc>
                <a:spcPct val="120000"/>
              </a:lnSpc>
              <a:spcBef>
                <a:spcPts val="0"/>
              </a:spcBef>
              <a:buClr>
                <a:srgbClr val="3333CC"/>
              </a:buClr>
              <a:buNone/>
            </a:pPr>
            <a:r>
              <a:rPr lang="en-US" sz="2000" i="1" dirty="0" smtClean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	</a:t>
            </a:r>
            <a:r>
              <a:rPr lang="tr-TR" sz="2000" i="1" dirty="0" smtClean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Tarafsız </a:t>
            </a:r>
            <a:r>
              <a:rPr lang="tr-TR" sz="2000" i="1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bir bilim mi, yoksa insan haysiyeti ve demokrasiden </a:t>
            </a:r>
            <a:endParaRPr lang="en-US" sz="2000" i="1" dirty="0" smtClean="0">
              <a:solidFill>
                <a:schemeClr val="accent6">
                  <a:lumMod val="50000"/>
                </a:schemeClr>
              </a:solidFill>
              <a:ea typeface="Calibri"/>
              <a:cs typeface="Times New Roman"/>
            </a:endParaRPr>
          </a:p>
          <a:p>
            <a:pPr marL="563880" lvl="1" indent="0">
              <a:lnSpc>
                <a:spcPct val="120000"/>
              </a:lnSpc>
              <a:spcBef>
                <a:spcPts val="0"/>
              </a:spcBef>
              <a:buClr>
                <a:srgbClr val="3333CC"/>
              </a:buClr>
              <a:buNone/>
            </a:pPr>
            <a:r>
              <a:rPr lang="en-US" sz="2000" i="1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 </a:t>
            </a:r>
            <a:r>
              <a:rPr lang="en-US" sz="2000" i="1" dirty="0" smtClean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     </a:t>
            </a:r>
            <a:r>
              <a:rPr lang="tr-TR" sz="2000" i="1" dirty="0" smtClean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yana bir </a:t>
            </a:r>
            <a:r>
              <a:rPr lang="tr-TR" sz="2000" i="1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bilim mi?  </a:t>
            </a:r>
          </a:p>
          <a:p>
            <a:pPr marL="0" marR="0" indent="0">
              <a:lnSpc>
                <a:spcPts val="1200"/>
              </a:lnSpc>
              <a:spcBef>
                <a:spcPts val="0"/>
              </a:spcBef>
              <a:buClr>
                <a:srgbClr val="3333CC"/>
              </a:buClr>
              <a:buNone/>
            </a:pPr>
            <a:endParaRPr lang="en-US" sz="2400" dirty="0" smtClean="0">
              <a:ea typeface="Calibri"/>
              <a:cs typeface="Times New Roman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buClr>
                <a:srgbClr val="3333CC"/>
              </a:buClr>
            </a:pPr>
            <a:r>
              <a:rPr lang="en-US" sz="2400" dirty="0" smtClean="0">
                <a:ea typeface="Calibri"/>
                <a:cs typeface="Times New Roman"/>
              </a:rPr>
              <a:t>  </a:t>
            </a:r>
            <a:r>
              <a:rPr lang="tr-TR" sz="2400" dirty="0" smtClean="0">
                <a:ea typeface="Calibri"/>
                <a:cs typeface="Times New Roman"/>
              </a:rPr>
              <a:t>Bu </a:t>
            </a:r>
            <a:r>
              <a:rPr lang="tr-TR" sz="2400" dirty="0">
                <a:ea typeface="Calibri"/>
                <a:cs typeface="Times New Roman"/>
              </a:rPr>
              <a:t>ikilem üzerine tartışmalar halen devam ediyor. </a:t>
            </a:r>
          </a:p>
          <a:p>
            <a:pPr marL="506730" lvl="1" indent="0">
              <a:lnSpc>
                <a:spcPct val="120000"/>
              </a:lnSpc>
              <a:spcBef>
                <a:spcPts val="0"/>
              </a:spcBef>
              <a:buClr>
                <a:srgbClr val="3333CC"/>
              </a:buClr>
              <a:buNone/>
            </a:pPr>
            <a:r>
              <a:rPr lang="en-US" sz="2000" dirty="0" smtClean="0">
                <a:ea typeface="Calibri"/>
                <a:cs typeface="Times New Roman"/>
              </a:rPr>
              <a:t>	</a:t>
            </a:r>
            <a:r>
              <a:rPr lang="tr-TR" sz="2000" u="sng" dirty="0" smtClean="0">
                <a:ea typeface="Calibri"/>
                <a:cs typeface="Times New Roman"/>
              </a:rPr>
              <a:t>Örneğin</a:t>
            </a:r>
            <a:r>
              <a:rPr lang="tr-TR" sz="2000" u="sng" dirty="0">
                <a:ea typeface="Calibri"/>
                <a:cs typeface="Times New Roman"/>
              </a:rPr>
              <a:t>:</a:t>
            </a:r>
            <a:r>
              <a:rPr lang="tr-TR" sz="2000" dirty="0">
                <a:ea typeface="Calibri"/>
                <a:cs typeface="Times New Roman"/>
              </a:rPr>
              <a:t> </a:t>
            </a:r>
            <a:r>
              <a:rPr lang="en-US" sz="2000" dirty="0" smtClean="0">
                <a:ea typeface="Calibri"/>
                <a:cs typeface="Times New Roman"/>
              </a:rPr>
              <a:t> </a:t>
            </a:r>
            <a:r>
              <a:rPr lang="tr-TR" sz="2000" dirty="0" smtClean="0">
                <a:ea typeface="Calibri"/>
                <a:cs typeface="Times New Roman"/>
              </a:rPr>
              <a:t>Farr</a:t>
            </a:r>
            <a:r>
              <a:rPr lang="tr-TR" sz="2000" dirty="0">
                <a:ea typeface="Calibri"/>
                <a:cs typeface="Times New Roman"/>
              </a:rPr>
              <a:t>, </a:t>
            </a:r>
            <a:r>
              <a:rPr lang="tr-TR" sz="2000" dirty="0" smtClean="0">
                <a:ea typeface="Calibri"/>
                <a:cs typeface="Times New Roman"/>
              </a:rPr>
              <a:t>Hacker</a:t>
            </a:r>
            <a:r>
              <a:rPr lang="tr-TR" sz="2000" dirty="0">
                <a:ea typeface="Calibri"/>
                <a:cs typeface="Times New Roman"/>
              </a:rPr>
              <a:t>, </a:t>
            </a:r>
            <a:r>
              <a:rPr lang="tr-TR" sz="2000" dirty="0" smtClean="0">
                <a:ea typeface="Calibri"/>
                <a:cs typeface="Times New Roman"/>
              </a:rPr>
              <a:t>&amp; Kazee</a:t>
            </a:r>
            <a:r>
              <a:rPr lang="en-US" sz="2000" dirty="0" smtClean="0">
                <a:ea typeface="Calibri"/>
                <a:cs typeface="Times New Roman"/>
              </a:rPr>
              <a:t> </a:t>
            </a:r>
            <a:r>
              <a:rPr lang="tr-TR" sz="2000" dirty="0" smtClean="0">
                <a:ea typeface="Calibri"/>
                <a:cs typeface="Times New Roman"/>
              </a:rPr>
              <a:t>2006</a:t>
            </a:r>
            <a:r>
              <a:rPr lang="en-US" sz="2000" dirty="0" smtClean="0">
                <a:ea typeface="Calibri"/>
                <a:cs typeface="Times New Roman"/>
              </a:rPr>
              <a:t>; </a:t>
            </a:r>
            <a:r>
              <a:rPr lang="tr-TR" sz="2000" dirty="0" err="1" smtClean="0">
                <a:ea typeface="Calibri"/>
                <a:cs typeface="Times New Roman"/>
              </a:rPr>
              <a:t>Brunner</a:t>
            </a:r>
            <a:r>
              <a:rPr lang="tr-TR" sz="2000" dirty="0" smtClean="0">
                <a:ea typeface="Calibri"/>
                <a:cs typeface="Times New Roman"/>
              </a:rPr>
              <a:t>,</a:t>
            </a:r>
            <a:r>
              <a:rPr lang="en-US" sz="2000" dirty="0" smtClean="0">
                <a:ea typeface="Calibri"/>
                <a:cs typeface="Times New Roman"/>
              </a:rPr>
              <a:t> </a:t>
            </a:r>
            <a:r>
              <a:rPr lang="tr-TR" sz="2000" dirty="0" smtClean="0">
                <a:ea typeface="Calibri"/>
                <a:cs typeface="Times New Roman"/>
              </a:rPr>
              <a:t>2008</a:t>
            </a:r>
            <a:r>
              <a:rPr lang="en-US" sz="2000" dirty="0" smtClean="0">
                <a:ea typeface="Calibri"/>
                <a:cs typeface="Times New Roman"/>
              </a:rPr>
              <a:t>; </a:t>
            </a:r>
            <a:r>
              <a:rPr lang="tr-TR" sz="2000" dirty="0" smtClean="0">
                <a:ea typeface="Calibri"/>
                <a:cs typeface="Times New Roman"/>
              </a:rPr>
              <a:t>Farr</a:t>
            </a:r>
            <a:r>
              <a:rPr lang="tr-TR" sz="2000" dirty="0">
                <a:ea typeface="Calibri"/>
                <a:cs typeface="Times New Roman"/>
              </a:rPr>
              <a:t>, </a:t>
            </a:r>
            <a:endParaRPr lang="en-US" sz="2000" dirty="0" smtClean="0">
              <a:ea typeface="Calibri"/>
              <a:cs typeface="Times New Roman"/>
            </a:endParaRPr>
          </a:p>
          <a:p>
            <a:pPr marL="506730" lvl="1" indent="0">
              <a:lnSpc>
                <a:spcPct val="120000"/>
              </a:lnSpc>
              <a:spcBef>
                <a:spcPts val="0"/>
              </a:spcBef>
              <a:buClr>
                <a:srgbClr val="3333CC"/>
              </a:buClr>
              <a:buNone/>
            </a:pPr>
            <a:r>
              <a:rPr lang="en-US" sz="2000" dirty="0">
                <a:ea typeface="Calibri"/>
                <a:cs typeface="Times New Roman"/>
              </a:rPr>
              <a:t>	</a:t>
            </a:r>
            <a:r>
              <a:rPr lang="tr-TR" sz="2000" dirty="0" smtClean="0">
                <a:ea typeface="Calibri"/>
                <a:cs typeface="Times New Roman"/>
              </a:rPr>
              <a:t>Hacker</a:t>
            </a:r>
            <a:r>
              <a:rPr lang="tr-TR" sz="2000" dirty="0">
                <a:ea typeface="Calibri"/>
                <a:cs typeface="Times New Roman"/>
              </a:rPr>
              <a:t>, </a:t>
            </a:r>
            <a:r>
              <a:rPr lang="en-US" sz="2000" dirty="0" smtClean="0">
                <a:ea typeface="Calibri"/>
                <a:cs typeface="Times New Roman"/>
              </a:rPr>
              <a:t>	</a:t>
            </a:r>
            <a:r>
              <a:rPr lang="tr-TR" sz="2000" dirty="0" smtClean="0">
                <a:ea typeface="Calibri"/>
                <a:cs typeface="Times New Roman"/>
              </a:rPr>
              <a:t>&amp; Kazee</a:t>
            </a:r>
            <a:r>
              <a:rPr lang="en-US" sz="2000" dirty="0" smtClean="0">
                <a:ea typeface="Calibri"/>
                <a:cs typeface="Times New Roman"/>
              </a:rPr>
              <a:t> (2008)</a:t>
            </a:r>
            <a:r>
              <a:rPr lang="tr-TR" sz="2400" dirty="0">
                <a:ea typeface="Calibri"/>
                <a:cs typeface="Times New Roman"/>
              </a:rPr>
              <a:t> </a:t>
            </a:r>
          </a:p>
          <a:p>
            <a:pPr marL="157480" indent="0">
              <a:lnSpc>
                <a:spcPts val="1200"/>
              </a:lnSpc>
              <a:spcBef>
                <a:spcPts val="0"/>
              </a:spcBef>
              <a:buClr>
                <a:srgbClr val="3333CC"/>
              </a:buClr>
              <a:buNone/>
            </a:pPr>
            <a:endParaRPr lang="en-US" sz="2400" dirty="0" smtClean="0">
              <a:ea typeface="Calibri"/>
              <a:cs typeface="Times New Roman"/>
            </a:endParaRPr>
          </a:p>
          <a:p>
            <a:pPr marL="449580">
              <a:lnSpc>
                <a:spcPct val="120000"/>
              </a:lnSpc>
              <a:spcBef>
                <a:spcPts val="0"/>
              </a:spcBef>
              <a:buClr>
                <a:srgbClr val="3333CC"/>
              </a:buClr>
            </a:pPr>
            <a:r>
              <a:rPr lang="en-US" sz="2400" dirty="0" smtClean="0">
                <a:ea typeface="Calibri"/>
                <a:cs typeface="Times New Roman"/>
              </a:rPr>
              <a:t>  </a:t>
            </a:r>
            <a:r>
              <a:rPr lang="tr-TR" sz="2400" dirty="0" smtClean="0">
                <a:ea typeface="Calibri"/>
                <a:cs typeface="Times New Roman"/>
              </a:rPr>
              <a:t>Farr</a:t>
            </a:r>
            <a:r>
              <a:rPr lang="tr-TR" sz="2400" dirty="0">
                <a:ea typeface="Calibri"/>
                <a:cs typeface="Times New Roman"/>
              </a:rPr>
              <a:t>,  Hacker, ve Kazee’ye </a:t>
            </a:r>
            <a:r>
              <a:rPr lang="tr-TR" sz="2400" dirty="0" smtClean="0">
                <a:ea typeface="Calibri"/>
                <a:cs typeface="Times New Roman"/>
              </a:rPr>
              <a:t>göre, </a:t>
            </a:r>
            <a:r>
              <a:rPr lang="tr-TR" sz="2400" dirty="0">
                <a:ea typeface="Calibri"/>
                <a:cs typeface="Times New Roman"/>
              </a:rPr>
              <a:t>bu ikilem hala KPÇ </a:t>
            </a:r>
            <a:r>
              <a:rPr lang="en-US" sz="2400" dirty="0" smtClean="0">
                <a:ea typeface="Calibri"/>
                <a:cs typeface="Times New Roman"/>
              </a:rPr>
              <a:t> </a:t>
            </a:r>
          </a:p>
          <a:p>
            <a:pPr marL="157480" indent="0">
              <a:lnSpc>
                <a:spcPct val="120000"/>
              </a:lnSpc>
              <a:spcBef>
                <a:spcPts val="0"/>
              </a:spcBef>
              <a:buClr>
                <a:srgbClr val="3333CC"/>
              </a:buClr>
              <a:buNone/>
            </a:pPr>
            <a:r>
              <a:rPr lang="en-US" sz="2400" dirty="0">
                <a:ea typeface="Calibri"/>
                <a:cs typeface="Times New Roman"/>
              </a:rPr>
              <a:t> </a:t>
            </a:r>
            <a:r>
              <a:rPr lang="en-US" sz="2400" dirty="0" smtClean="0">
                <a:ea typeface="Calibri"/>
                <a:cs typeface="Times New Roman"/>
              </a:rPr>
              <a:t>     </a:t>
            </a:r>
            <a:r>
              <a:rPr lang="tr-TR" sz="2400" dirty="0" smtClean="0">
                <a:ea typeface="Calibri"/>
                <a:cs typeface="Times New Roman"/>
              </a:rPr>
              <a:t>pratiğini </a:t>
            </a:r>
            <a:r>
              <a:rPr lang="tr-TR" sz="2400" dirty="0">
                <a:ea typeface="Calibri"/>
                <a:cs typeface="Times New Roman"/>
              </a:rPr>
              <a:t>derinden etkiliyor ve </a:t>
            </a:r>
            <a:r>
              <a:rPr lang="tr-TR" sz="2400" dirty="0" err="1" smtClean="0">
                <a:ea typeface="Calibri"/>
                <a:cs typeface="Times New Roman"/>
              </a:rPr>
              <a:t>KPÇnin</a:t>
            </a:r>
            <a:r>
              <a:rPr lang="tr-TR" sz="2400" dirty="0" smtClean="0">
                <a:ea typeface="Calibri"/>
                <a:cs typeface="Times New Roman"/>
              </a:rPr>
              <a:t> </a:t>
            </a:r>
            <a:r>
              <a:rPr lang="tr-TR" sz="2400" dirty="0">
                <a:ea typeface="Calibri"/>
                <a:cs typeface="Times New Roman"/>
              </a:rPr>
              <a:t>yönelimi ve ilkeleri </a:t>
            </a:r>
            <a:endParaRPr lang="en-US" sz="2400" dirty="0" smtClean="0">
              <a:ea typeface="Calibri"/>
              <a:cs typeface="Times New Roman"/>
            </a:endParaRPr>
          </a:p>
          <a:p>
            <a:pPr marL="157480" indent="0">
              <a:lnSpc>
                <a:spcPct val="120000"/>
              </a:lnSpc>
              <a:spcBef>
                <a:spcPts val="0"/>
              </a:spcBef>
              <a:buClr>
                <a:srgbClr val="3333CC"/>
              </a:buClr>
              <a:buNone/>
            </a:pPr>
            <a:r>
              <a:rPr lang="en-US" sz="2400" dirty="0">
                <a:ea typeface="Calibri"/>
                <a:cs typeface="Times New Roman"/>
              </a:rPr>
              <a:t> </a:t>
            </a:r>
            <a:r>
              <a:rPr lang="en-US" sz="2400" dirty="0" smtClean="0">
                <a:ea typeface="Calibri"/>
                <a:cs typeface="Times New Roman"/>
              </a:rPr>
              <a:t>     </a:t>
            </a:r>
            <a:r>
              <a:rPr lang="tr-TR" sz="2400" dirty="0" smtClean="0">
                <a:ea typeface="Calibri"/>
                <a:cs typeface="Times New Roman"/>
              </a:rPr>
              <a:t>konusunda </a:t>
            </a:r>
            <a:r>
              <a:rPr lang="tr-TR" sz="2400" dirty="0">
                <a:ea typeface="Calibri"/>
                <a:cs typeface="Times New Roman"/>
              </a:rPr>
              <a:t>belirsizlikler yaratıyor.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3333CC"/>
              </a:buClr>
              <a:buNone/>
            </a:pPr>
            <a:endParaRPr lang="tr-TR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51287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458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tr-TR" sz="2800" b="1" dirty="0" smtClean="0"/>
              <a:t>Kamu </a:t>
            </a:r>
            <a:r>
              <a:rPr lang="tr-TR" sz="2800" b="1" dirty="0"/>
              <a:t>Politikaları ve Programlarının </a:t>
            </a:r>
            <a:r>
              <a:rPr lang="en-US" sz="2800" b="1" dirty="0" smtClean="0"/>
              <a:t>D</a:t>
            </a:r>
            <a:r>
              <a:rPr lang="tr-TR" sz="2800" b="1" dirty="0" err="1" smtClean="0"/>
              <a:t>eğerlendirilmeleri</a:t>
            </a:r>
            <a:r>
              <a:rPr lang="en-US" sz="2800" b="1" dirty="0" smtClean="0"/>
              <a:t> (Policy &amp; Program Evaluation)</a:t>
            </a:r>
            <a:endParaRPr lang="tr-TR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069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tr-TR" sz="2000" dirty="0" smtClean="0"/>
              <a:t>Yukarıda sözünü ettiğim “</a:t>
            </a:r>
            <a:r>
              <a:rPr lang="tr-TR" sz="2000" dirty="0" err="1" smtClean="0"/>
              <a:t>policy</a:t>
            </a:r>
            <a:r>
              <a:rPr lang="tr-TR" sz="2000" dirty="0" smtClean="0"/>
              <a:t> </a:t>
            </a:r>
            <a:r>
              <a:rPr lang="tr-TR" sz="2000" dirty="0" err="1" smtClean="0"/>
              <a:t>analysis</a:t>
            </a:r>
            <a:r>
              <a:rPr lang="tr-TR" sz="2000" dirty="0" smtClean="0"/>
              <a:t> </a:t>
            </a:r>
            <a:r>
              <a:rPr lang="tr-TR" sz="2000" dirty="0" err="1" smtClean="0"/>
              <a:t>and</a:t>
            </a:r>
            <a:r>
              <a:rPr lang="tr-TR" sz="2000" dirty="0" smtClean="0"/>
              <a:t> </a:t>
            </a:r>
            <a:r>
              <a:rPr lang="tr-TR" sz="2000" dirty="0" err="1" smtClean="0"/>
              <a:t>evaluation</a:t>
            </a:r>
            <a:r>
              <a:rPr lang="tr-TR" sz="2000" dirty="0" smtClean="0"/>
              <a:t>” in alanlarından birisi “</a:t>
            </a:r>
            <a:r>
              <a:rPr lang="tr-TR" sz="2000" i="1" dirty="0" err="1" smtClean="0">
                <a:solidFill>
                  <a:schemeClr val="accent6">
                    <a:lumMod val="50000"/>
                  </a:schemeClr>
                </a:solidFill>
              </a:rPr>
              <a:t>policy</a:t>
            </a:r>
            <a:r>
              <a:rPr lang="tr-TR" sz="20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tr-TR" sz="2000" i="1" dirty="0" err="1" smtClean="0">
                <a:solidFill>
                  <a:schemeClr val="accent6">
                    <a:lumMod val="50000"/>
                  </a:schemeClr>
                </a:solidFill>
              </a:rPr>
              <a:t>and</a:t>
            </a:r>
            <a:r>
              <a:rPr lang="tr-TR" sz="2000" i="1" dirty="0" smtClean="0">
                <a:solidFill>
                  <a:schemeClr val="accent6">
                    <a:lumMod val="50000"/>
                  </a:schemeClr>
                </a:solidFill>
              </a:rPr>
              <a:t> program </a:t>
            </a:r>
            <a:r>
              <a:rPr lang="tr-TR" sz="2000" i="1" dirty="0" err="1" smtClean="0">
                <a:solidFill>
                  <a:schemeClr val="accent6">
                    <a:lumMod val="50000"/>
                  </a:schemeClr>
                </a:solidFill>
              </a:rPr>
              <a:t>evaluation</a:t>
            </a:r>
            <a:r>
              <a:rPr lang="tr-TR" sz="2000" dirty="0" smtClean="0"/>
              <a:t>.” </a:t>
            </a:r>
          </a:p>
          <a:p>
            <a:pPr marL="0" indent="0">
              <a:buNone/>
            </a:pPr>
            <a:endParaRPr lang="tr-TR" sz="2000" dirty="0" smtClean="0"/>
          </a:p>
          <a:p>
            <a:pPr marL="0" indent="0">
              <a:buNone/>
            </a:pPr>
            <a:r>
              <a:rPr lang="tr-TR" sz="2000" dirty="0" smtClean="0"/>
              <a:t>Peter H. </a:t>
            </a:r>
            <a:r>
              <a:rPr lang="tr-TR" sz="2000" dirty="0" err="1" smtClean="0"/>
              <a:t>Rossi</a:t>
            </a:r>
            <a:r>
              <a:rPr lang="tr-TR" sz="2000" dirty="0" smtClean="0"/>
              <a:t> (1921–2006) bu alanın </a:t>
            </a:r>
          </a:p>
          <a:p>
            <a:pPr marL="0" indent="0">
              <a:buNone/>
            </a:pPr>
            <a:r>
              <a:rPr lang="tr-TR" sz="2000" dirty="0" smtClean="0"/>
              <a:t>kurucularından sayılıyor. 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The </a:t>
            </a:r>
            <a:r>
              <a:rPr lang="en-US" sz="1800" dirty="0"/>
              <a:t>University of </a:t>
            </a:r>
            <a:r>
              <a:rPr lang="en-US" sz="1800" dirty="0" smtClean="0"/>
              <a:t>Massachusetts,</a:t>
            </a:r>
          </a:p>
          <a:p>
            <a:pPr marL="0" indent="0">
              <a:buNone/>
            </a:pPr>
            <a:r>
              <a:rPr lang="en-US" sz="1800" dirty="0" err="1" smtClean="0"/>
              <a:t>Amherst’te</a:t>
            </a:r>
            <a:r>
              <a:rPr lang="en-US" sz="1800" dirty="0"/>
              <a:t> </a:t>
            </a:r>
            <a:r>
              <a:rPr lang="en-US" sz="1800" dirty="0" err="1" smtClean="0"/>
              <a:t>sosyoloji</a:t>
            </a:r>
            <a:r>
              <a:rPr lang="en-US" sz="1800" dirty="0" smtClean="0"/>
              <a:t> </a:t>
            </a:r>
            <a:r>
              <a:rPr lang="en-US" sz="1800" dirty="0" err="1" smtClean="0"/>
              <a:t>profesörü</a:t>
            </a:r>
            <a:r>
              <a:rPr lang="en-US" sz="1800" dirty="0" smtClean="0"/>
              <a:t> </a:t>
            </a:r>
            <a:r>
              <a:rPr lang="en-US" sz="1800" dirty="0" err="1" smtClean="0"/>
              <a:t>idi</a:t>
            </a:r>
            <a:r>
              <a:rPr lang="en-US" sz="1800" dirty="0" smtClean="0"/>
              <a:t>.</a:t>
            </a:r>
            <a:endParaRPr lang="en-US" sz="1800" dirty="0"/>
          </a:p>
          <a:p>
            <a:pPr marL="0" indent="0">
              <a:buNone/>
            </a:pPr>
            <a:r>
              <a:rPr lang="tr-TR" sz="1400" dirty="0" smtClean="0">
                <a:hlinkClick r:id="rId2"/>
              </a:rPr>
              <a:t>http://www.asanet.org/footnotes/dec06/indextwo.html</a:t>
            </a:r>
            <a:r>
              <a:rPr lang="en-US" sz="2000" dirty="0" smtClean="0"/>
              <a:t>) </a:t>
            </a:r>
            <a:endParaRPr lang="tr-TR" sz="2000" dirty="0" smtClean="0"/>
          </a:p>
          <a:p>
            <a:pPr marL="0" indent="0">
              <a:buNone/>
            </a:pPr>
            <a:endParaRPr lang="tr-TR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tr-TR" sz="2000" dirty="0" smtClean="0"/>
          </a:p>
          <a:p>
            <a:pPr marL="0" indent="0">
              <a:buNone/>
            </a:pPr>
            <a:endParaRPr lang="tr-TR" sz="2000" dirty="0" smtClean="0"/>
          </a:p>
          <a:p>
            <a:pPr marL="0" indent="0">
              <a:buNone/>
            </a:pPr>
            <a:endParaRPr lang="tr-TR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975" y="2514600"/>
            <a:ext cx="3011267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6180746" y="5105400"/>
            <a:ext cx="1600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048000"/>
            <a:ext cx="1371600" cy="1380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4793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944562"/>
          </a:xfrm>
        </p:spPr>
        <p:txBody>
          <a:bodyPr>
            <a:normAutofit fontScale="90000"/>
          </a:bodyPr>
          <a:lstStyle/>
          <a:p>
            <a:pPr algn="l"/>
            <a:r>
              <a:rPr lang="tr-TR" sz="2800" b="1" dirty="0"/>
              <a:t>Kamu Politikaları ve </a:t>
            </a:r>
            <a:r>
              <a:rPr lang="tr-TR" sz="2800" b="1" dirty="0" smtClean="0"/>
              <a:t>Programların Değerlendirilme </a:t>
            </a:r>
            <a:r>
              <a:rPr lang="en-US" sz="2800" b="1" dirty="0" err="1" smtClean="0"/>
              <a:t>Alanlar</a:t>
            </a:r>
            <a:r>
              <a:rPr lang="tr-TR" sz="2800" b="1" dirty="0" smtClean="0"/>
              <a:t>ı</a:t>
            </a:r>
            <a:endParaRPr lang="tr-TR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000" dirty="0" smtClean="0"/>
              <a:t>Rossi’ye göre, kamu politikaları ve programlarının değerlendirilmelerinin dört alanı (“domains”) var:</a:t>
            </a:r>
          </a:p>
          <a:p>
            <a:pPr marL="0" indent="0">
              <a:buNone/>
            </a:pPr>
            <a:endParaRPr lang="tr-TR" sz="2000" dirty="0" smtClean="0"/>
          </a:p>
          <a:p>
            <a:pPr marL="457200" indent="-457200">
              <a:buClr>
                <a:srgbClr val="3333CC"/>
              </a:buClr>
              <a:buSzPct val="100000"/>
              <a:buFont typeface="+mj-lt"/>
              <a:buAutoNum type="arabicPeriod"/>
            </a:pPr>
            <a:r>
              <a:rPr lang="tr-TR" sz="2000" i="1" dirty="0" smtClean="0">
                <a:solidFill>
                  <a:schemeClr val="accent6">
                    <a:lumMod val="50000"/>
                  </a:schemeClr>
                </a:solidFill>
              </a:rPr>
              <a:t>İhtiyaç değerlendirmesi </a:t>
            </a:r>
            <a:r>
              <a:rPr lang="tr-TR" sz="2000" dirty="0" smtClean="0"/>
              <a:t>(needs assessment)</a:t>
            </a:r>
          </a:p>
          <a:p>
            <a:pPr marL="457200" indent="-457200">
              <a:buClr>
                <a:srgbClr val="3333CC"/>
              </a:buClr>
              <a:buSzPct val="100000"/>
              <a:buFont typeface="+mj-lt"/>
              <a:buAutoNum type="arabicPeriod"/>
            </a:pPr>
            <a:endParaRPr lang="tr-TR" sz="2000" dirty="0" smtClean="0"/>
          </a:p>
          <a:p>
            <a:pPr marL="457200" indent="-457200">
              <a:buClr>
                <a:srgbClr val="3333CC"/>
              </a:buClr>
              <a:buSzPct val="100000"/>
              <a:buFont typeface="+mj-lt"/>
              <a:buAutoNum type="arabicPeriod"/>
            </a:pPr>
            <a:r>
              <a:rPr lang="tr-TR" sz="2000" i="1" dirty="0" smtClean="0">
                <a:solidFill>
                  <a:schemeClr val="accent6">
                    <a:lumMod val="50000"/>
                  </a:schemeClr>
                </a:solidFill>
              </a:rPr>
              <a:t>Süreç değerlendirmesi </a:t>
            </a:r>
            <a:r>
              <a:rPr lang="tr-TR" sz="2000" dirty="0" smtClean="0"/>
              <a:t>(process evaluation, monitoring)</a:t>
            </a:r>
          </a:p>
          <a:p>
            <a:pPr marL="457200" indent="-457200">
              <a:buClr>
                <a:srgbClr val="3333CC"/>
              </a:buClr>
              <a:buSzPct val="100000"/>
              <a:buFont typeface="+mj-lt"/>
              <a:buAutoNum type="arabicPeriod"/>
            </a:pPr>
            <a:endParaRPr lang="tr-TR" sz="2000" dirty="0" smtClean="0"/>
          </a:p>
          <a:p>
            <a:pPr marL="457200" indent="-457200">
              <a:buClr>
                <a:srgbClr val="3333CC"/>
              </a:buClr>
              <a:buSzPct val="100000"/>
              <a:buFont typeface="+mj-lt"/>
              <a:buAutoNum type="arabicPeriod"/>
            </a:pPr>
            <a:r>
              <a:rPr lang="tr-TR" sz="2000" i="1" dirty="0" smtClean="0">
                <a:solidFill>
                  <a:schemeClr val="accent6">
                    <a:lumMod val="50000"/>
                  </a:schemeClr>
                </a:solidFill>
              </a:rPr>
              <a:t>Etki değerlendirmesi </a:t>
            </a:r>
            <a:r>
              <a:rPr lang="tr-TR" sz="2000" dirty="0" smtClean="0"/>
              <a:t>(outcome and impact assessments)</a:t>
            </a:r>
          </a:p>
          <a:p>
            <a:pPr marL="457200" indent="-457200">
              <a:buClr>
                <a:srgbClr val="3333CC"/>
              </a:buClr>
              <a:buSzPct val="100000"/>
              <a:buFont typeface="+mj-lt"/>
              <a:buAutoNum type="arabicPeriod"/>
            </a:pPr>
            <a:endParaRPr lang="tr-TR" sz="2000" dirty="0" smtClean="0"/>
          </a:p>
          <a:p>
            <a:pPr marL="457200" indent="-457200">
              <a:buClr>
                <a:srgbClr val="3333CC"/>
              </a:buClr>
              <a:buSzPct val="100000"/>
              <a:buFont typeface="+mj-lt"/>
              <a:buAutoNum type="arabicPeriod"/>
            </a:pPr>
            <a:r>
              <a:rPr lang="tr-TR" sz="2000" i="1" dirty="0" smtClean="0">
                <a:solidFill>
                  <a:schemeClr val="accent6">
                    <a:lumMod val="50000"/>
                  </a:schemeClr>
                </a:solidFill>
              </a:rPr>
              <a:t>Verimlilik çözümlemesi </a:t>
            </a:r>
            <a:r>
              <a:rPr lang="tr-TR" sz="2000" dirty="0" smtClean="0"/>
              <a:t>(efficiency analysis: fayda-maliyet analizi ya </a:t>
            </a:r>
            <a:r>
              <a:rPr lang="tr-TR" sz="2000" dirty="0"/>
              <a:t>da maliyet-etkililik </a:t>
            </a:r>
            <a:r>
              <a:rPr lang="tr-TR" sz="2000" dirty="0" smtClean="0"/>
              <a:t>analizi)</a:t>
            </a:r>
          </a:p>
          <a:p>
            <a:pPr marL="0" indent="0">
              <a:buNone/>
            </a:pPr>
            <a:endParaRPr lang="tr-TR" sz="2000" dirty="0" smtClean="0"/>
          </a:p>
          <a:p>
            <a:pPr marL="0" indent="0">
              <a:buNone/>
            </a:pPr>
            <a:r>
              <a:rPr lang="tr-TR" sz="2000" dirty="0" smtClean="0"/>
              <a:t>Bunlara bir de </a:t>
            </a:r>
            <a:r>
              <a:rPr lang="tr-TR" sz="2000" i="1" dirty="0" smtClean="0">
                <a:solidFill>
                  <a:schemeClr val="accent6">
                    <a:lumMod val="50000"/>
                  </a:schemeClr>
                </a:solidFill>
              </a:rPr>
              <a:t>meta-çözümleme </a:t>
            </a:r>
            <a:r>
              <a:rPr lang="tr-TR" sz="2000" i="1" dirty="0" smtClean="0"/>
              <a:t>(</a:t>
            </a:r>
            <a:r>
              <a:rPr lang="tr-TR" sz="2000" i="1" dirty="0" smtClean="0">
                <a:solidFill>
                  <a:schemeClr val="accent6">
                    <a:lumMod val="50000"/>
                  </a:schemeClr>
                </a:solidFill>
              </a:rPr>
              <a:t>meta-analiz</a:t>
            </a:r>
            <a:r>
              <a:rPr lang="tr-TR" sz="2000" i="1" dirty="0" smtClean="0"/>
              <a:t>)</a:t>
            </a:r>
            <a:r>
              <a:rPr lang="tr-TR" sz="2000" dirty="0" smtClean="0"/>
              <a:t>’i ekleyebiliriz.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 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7995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" indent="0" algn="l">
              <a:defRPr/>
            </a:pPr>
            <a:r>
              <a:rPr lang="tr-TR" sz="2800" b="1" dirty="0"/>
              <a:t>İhtiyaç Değerlendirmesi (</a:t>
            </a:r>
            <a:r>
              <a:rPr lang="tr-TR" sz="2800" b="1" dirty="0" err="1"/>
              <a:t>Needs</a:t>
            </a:r>
            <a:r>
              <a:rPr lang="tr-TR" sz="2800" b="1" dirty="0"/>
              <a:t> </a:t>
            </a:r>
            <a:r>
              <a:rPr lang="tr-TR" sz="2800" b="1" dirty="0" err="1"/>
              <a:t>Assessment</a:t>
            </a:r>
            <a:r>
              <a:rPr lang="tr-TR" sz="2800" b="1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06963"/>
          </a:xfrm>
        </p:spPr>
        <p:txBody>
          <a:bodyPr>
            <a:noAutofit/>
          </a:bodyPr>
          <a:lstStyle/>
          <a:p>
            <a:pPr marL="57150" indent="0">
              <a:buClr>
                <a:srgbClr val="3333CC"/>
              </a:buClr>
              <a:buNone/>
              <a:defRPr/>
            </a:pPr>
            <a:endParaRPr lang="en-US" sz="2200" dirty="0" smtClean="0"/>
          </a:p>
          <a:p>
            <a:pPr marL="57150" indent="0">
              <a:buClr>
                <a:srgbClr val="3333CC"/>
              </a:buClr>
              <a:buNone/>
              <a:defRPr/>
            </a:pPr>
            <a:r>
              <a:rPr lang="tr-TR" sz="2200" dirty="0" smtClean="0"/>
              <a:t>Bir toplumsal sorun ya da ihtiyaç var mi ki devlet (kamu kuruluşları) bunun için bir program üretsin ve uygulasın? </a:t>
            </a:r>
          </a:p>
          <a:p>
            <a:pPr marL="57150" indent="0">
              <a:buClr>
                <a:srgbClr val="3333CC"/>
              </a:buClr>
              <a:buNone/>
              <a:defRPr/>
            </a:pPr>
            <a:endParaRPr lang="tr-TR" sz="2200" dirty="0" smtClean="0"/>
          </a:p>
          <a:p>
            <a:pPr>
              <a:buClr>
                <a:srgbClr val="3333CC"/>
              </a:buClr>
              <a:defRPr/>
            </a:pPr>
            <a:r>
              <a:rPr lang="en-US" sz="2200" b="1" i="1" dirty="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tr-TR" sz="2200" b="1" i="1" dirty="0" smtClean="0">
                <a:solidFill>
                  <a:schemeClr val="accent6">
                    <a:lumMod val="50000"/>
                  </a:schemeClr>
                </a:solidFill>
              </a:rPr>
              <a:t>İ</a:t>
            </a:r>
            <a:r>
              <a:rPr lang="tr-TR" sz="2200" i="1" dirty="0" smtClean="0">
                <a:solidFill>
                  <a:schemeClr val="accent6">
                    <a:lumMod val="50000"/>
                  </a:schemeClr>
                </a:solidFill>
              </a:rPr>
              <a:t>htiyaç</a:t>
            </a:r>
            <a:r>
              <a:rPr lang="tr-TR" sz="2200" i="1" dirty="0" smtClean="0"/>
              <a:t> </a:t>
            </a:r>
            <a:r>
              <a:rPr lang="tr-TR" sz="2200" dirty="0" smtClean="0"/>
              <a:t>nedir</a:t>
            </a:r>
            <a:r>
              <a:rPr lang="tr-TR" sz="2200" i="1" dirty="0" smtClean="0"/>
              <a:t>? </a:t>
            </a:r>
            <a:r>
              <a:rPr lang="tr-TR" sz="2200" i="1" dirty="0" smtClean="0">
                <a:solidFill>
                  <a:schemeClr val="accent6">
                    <a:lumMod val="50000"/>
                  </a:schemeClr>
                </a:solidFill>
              </a:rPr>
              <a:t>Sorun</a:t>
            </a:r>
            <a:r>
              <a:rPr lang="tr-TR" sz="2200" i="1" dirty="0" smtClean="0"/>
              <a:t> </a:t>
            </a:r>
            <a:r>
              <a:rPr lang="tr-TR" sz="2200" dirty="0" smtClean="0"/>
              <a:t>nedir</a:t>
            </a:r>
            <a:r>
              <a:rPr lang="tr-TR" sz="2200" i="1" dirty="0" smtClean="0"/>
              <a:t>?</a:t>
            </a:r>
          </a:p>
          <a:p>
            <a:pPr marL="0" indent="0">
              <a:buClr>
                <a:srgbClr val="3333CC"/>
              </a:buClr>
              <a:buNone/>
              <a:defRPr/>
            </a:pPr>
            <a:r>
              <a:rPr lang="tr-TR" sz="2200" dirty="0" smtClean="0"/>
              <a:t> </a:t>
            </a:r>
          </a:p>
          <a:p>
            <a:pPr>
              <a:buClr>
                <a:srgbClr val="3333CC"/>
              </a:buClr>
              <a:defRPr/>
            </a:pPr>
            <a:r>
              <a:rPr lang="en-US" sz="2200" dirty="0" smtClean="0"/>
              <a:t>   </a:t>
            </a:r>
            <a:r>
              <a:rPr lang="tr-TR" sz="2200" dirty="0" smtClean="0"/>
              <a:t>Örneğin, “yoksulluk” bir sorun mudur? </a:t>
            </a:r>
          </a:p>
          <a:p>
            <a:pPr marL="1082675" lvl="2" indent="-190500">
              <a:buClr>
                <a:srgbClr val="3333CC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lang="en-US" sz="2200" dirty="0" smtClean="0"/>
              <a:t>   </a:t>
            </a:r>
            <a:r>
              <a:rPr lang="tr-TR" sz="2200" dirty="0" smtClean="0"/>
              <a:t>Yoksul kimdir? </a:t>
            </a:r>
          </a:p>
          <a:p>
            <a:pPr marL="1082675" lvl="2" indent="-190500">
              <a:buClr>
                <a:srgbClr val="3333CC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lang="en-US" sz="2200" dirty="0" smtClean="0"/>
              <a:t>   </a:t>
            </a:r>
            <a:r>
              <a:rPr lang="tr-TR" sz="2200" dirty="0" smtClean="0"/>
              <a:t>İhtiyaçları nelerdir? </a:t>
            </a:r>
          </a:p>
          <a:p>
            <a:pPr marL="1082675" lvl="2" indent="-190500">
              <a:buClr>
                <a:srgbClr val="3333CC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lang="en-US" sz="2200" dirty="0" smtClean="0"/>
              <a:t>   </a:t>
            </a:r>
            <a:r>
              <a:rPr lang="tr-TR" sz="2200" dirty="0" smtClean="0"/>
              <a:t>Ne gibi programlara ihtiyaç var: işsizlik sigortası, </a:t>
            </a:r>
            <a:r>
              <a:rPr lang="en-US" sz="2200" dirty="0" smtClean="0"/>
              <a:t> </a:t>
            </a:r>
          </a:p>
          <a:p>
            <a:pPr marL="892175" lvl="2" indent="0">
              <a:buClr>
                <a:srgbClr val="3333CC"/>
              </a:buClr>
              <a:buSzPct val="70000"/>
              <a:buNone/>
              <a:defRPr/>
            </a:pPr>
            <a:r>
              <a:rPr lang="en-US" sz="2200" dirty="0"/>
              <a:t> </a:t>
            </a:r>
            <a:r>
              <a:rPr lang="en-US" sz="2200" dirty="0" smtClean="0"/>
              <a:t>     </a:t>
            </a:r>
            <a:r>
              <a:rPr lang="tr-TR" sz="2200" dirty="0" smtClean="0"/>
              <a:t>yemek yardımı, sağlık hizmetleri gibi</a:t>
            </a:r>
          </a:p>
          <a:p>
            <a:pPr marL="457200" lvl="1" indent="0">
              <a:buClr>
                <a:srgbClr val="3333CC"/>
              </a:buClr>
              <a:buNone/>
              <a:defRPr/>
            </a:pPr>
            <a:endParaRPr lang="en-US" sz="2000" dirty="0" smtClean="0"/>
          </a:p>
          <a:p>
            <a:pPr marL="457200" lvl="1" indent="0">
              <a:buClr>
                <a:srgbClr val="3333CC"/>
              </a:buClr>
              <a:buNone/>
              <a:defRPr/>
            </a:pPr>
            <a:r>
              <a:rPr lang="en-US" sz="2000" dirty="0" smtClean="0"/>
              <a:t> </a:t>
            </a:r>
          </a:p>
          <a:p>
            <a:pPr marL="57150" indent="0">
              <a:buClr>
                <a:srgbClr val="3333CC"/>
              </a:buClr>
              <a:buNone/>
              <a:defRPr/>
            </a:pPr>
            <a:endParaRPr lang="en-US" sz="2400" dirty="0"/>
          </a:p>
          <a:p>
            <a:pPr marL="57150" indent="0">
              <a:buClr>
                <a:srgbClr val="3333CC"/>
              </a:buClr>
              <a:buNone/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239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44562"/>
          </a:xfrm>
        </p:spPr>
        <p:txBody>
          <a:bodyPr>
            <a:normAutofit fontScale="90000"/>
          </a:bodyPr>
          <a:lstStyle/>
          <a:p>
            <a:pPr algn="l"/>
            <a:r>
              <a:rPr lang="tr-TR" sz="2800" b="1" dirty="0"/>
              <a:t>Bir ihtiyaç değerlendirmesinde kullanılabilecek veri </a:t>
            </a:r>
            <a:r>
              <a:rPr lang="tr-TR" sz="2800" b="1" dirty="0" smtClean="0"/>
              <a:t>kaynakları</a:t>
            </a:r>
            <a:endParaRPr lang="tr-TR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83163"/>
          </a:xfrm>
        </p:spPr>
        <p:txBody>
          <a:bodyPr>
            <a:noAutofit/>
          </a:bodyPr>
          <a:lstStyle/>
          <a:p>
            <a:pPr marL="57150" indent="0">
              <a:buNone/>
              <a:defRPr/>
            </a:pPr>
            <a:endParaRPr lang="tr-TR" sz="2000" dirty="0" smtClean="0"/>
          </a:p>
          <a:p>
            <a:pPr marL="400050">
              <a:buClr>
                <a:srgbClr val="3333CC"/>
              </a:buClr>
              <a:defRPr/>
            </a:pPr>
            <a:r>
              <a:rPr lang="tr-TR" sz="2000" i="1" dirty="0" smtClean="0">
                <a:solidFill>
                  <a:schemeClr val="accent6">
                    <a:lumMod val="50000"/>
                  </a:schemeClr>
                </a:solidFill>
              </a:rPr>
              <a:t>Var olan kaynaklar</a:t>
            </a:r>
            <a:r>
              <a:rPr lang="tr-TR" sz="2000" i="1" dirty="0" smtClean="0"/>
              <a:t> </a:t>
            </a:r>
            <a:r>
              <a:rPr lang="tr-TR" sz="2000" dirty="0" smtClean="0"/>
              <a:t>(ikincil kaynaklar, secondary data)</a:t>
            </a:r>
          </a:p>
          <a:p>
            <a:pPr marL="639763" lvl="1" indent="-11113">
              <a:buClr>
                <a:srgbClr val="3333CC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000" i="1" dirty="0" smtClean="0"/>
              <a:t>  </a:t>
            </a:r>
            <a:r>
              <a:rPr lang="tr-TR" sz="2000" i="1" dirty="0" smtClean="0">
                <a:solidFill>
                  <a:schemeClr val="accent6">
                    <a:lumMod val="50000"/>
                  </a:schemeClr>
                </a:solidFill>
              </a:rPr>
              <a:t>Ekonomik ve toplumsal göstergeler </a:t>
            </a:r>
            <a:r>
              <a:rPr lang="tr-TR" sz="2000" dirty="0" smtClean="0"/>
              <a:t>(social indicators): </a:t>
            </a:r>
          </a:p>
          <a:p>
            <a:pPr marL="1200150" lvl="2" indent="-342900">
              <a:defRPr/>
            </a:pPr>
            <a:r>
              <a:rPr lang="tr-TR" sz="2000" dirty="0" smtClean="0"/>
              <a:t>Gelir dahilimi, enflasyon, mutluluk ve yasam kalitesi endeksleri</a:t>
            </a:r>
          </a:p>
          <a:p>
            <a:pPr marL="639763" lvl="1" indent="47625">
              <a:buClr>
                <a:srgbClr val="3333CC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000" i="1" dirty="0" smtClean="0"/>
              <a:t>  </a:t>
            </a:r>
            <a:r>
              <a:rPr lang="tr-TR" sz="2000" i="1" dirty="0" smtClean="0">
                <a:solidFill>
                  <a:schemeClr val="accent6">
                    <a:lumMod val="50000"/>
                  </a:schemeClr>
                </a:solidFill>
              </a:rPr>
              <a:t>Kamu kuruluşlarının  belgeleri</a:t>
            </a:r>
          </a:p>
          <a:p>
            <a:pPr marL="1200150" lvl="2" indent="-342900">
              <a:defRPr/>
            </a:pPr>
            <a:r>
              <a:rPr lang="tr-TR" sz="2000" dirty="0" smtClean="0"/>
              <a:t>Sağlık  istatistikleri </a:t>
            </a:r>
          </a:p>
          <a:p>
            <a:pPr marL="1200150" lvl="2" indent="-342900">
              <a:defRPr/>
            </a:pPr>
            <a:r>
              <a:rPr lang="tr-TR" sz="2000" u="sng" dirty="0" smtClean="0"/>
              <a:t>Örnek</a:t>
            </a:r>
            <a:r>
              <a:rPr lang="tr-TR" sz="2000" dirty="0" smtClean="0"/>
              <a:t>: the US Census Bureau’s Survey of Income and Program Participation: </a:t>
            </a:r>
            <a:r>
              <a:rPr lang="tr-TR" sz="2000" dirty="0" smtClean="0">
                <a:hlinkClick r:id="rId2"/>
              </a:rPr>
              <a:t>http://www.census.gov/sipp/</a:t>
            </a:r>
            <a:endParaRPr lang="en-US" sz="2000" dirty="0" smtClean="0"/>
          </a:p>
          <a:p>
            <a:pPr marL="1200150" lvl="2" indent="-342900">
              <a:lnSpc>
                <a:spcPts val="1200"/>
              </a:lnSpc>
              <a:spcBef>
                <a:spcPts val="0"/>
              </a:spcBef>
              <a:defRPr/>
            </a:pPr>
            <a:endParaRPr lang="tr-TR" sz="2000" dirty="0" smtClean="0"/>
          </a:p>
          <a:p>
            <a:pPr marL="400050">
              <a:lnSpc>
                <a:spcPts val="3000"/>
              </a:lnSpc>
              <a:buClr>
                <a:srgbClr val="3333CC"/>
              </a:buClr>
              <a:defRPr/>
            </a:pPr>
            <a:r>
              <a:rPr lang="en-US" sz="2000" i="1" dirty="0" smtClean="0"/>
              <a:t>  </a:t>
            </a:r>
            <a:r>
              <a:rPr lang="tr-TR" sz="2000" i="1" dirty="0" smtClean="0">
                <a:solidFill>
                  <a:schemeClr val="accent6">
                    <a:lumMod val="50000"/>
                  </a:schemeClr>
                </a:solidFill>
              </a:rPr>
              <a:t>Anket araştırmaları </a:t>
            </a:r>
          </a:p>
          <a:p>
            <a:pPr marL="400050">
              <a:lnSpc>
                <a:spcPts val="3000"/>
              </a:lnSpc>
              <a:buClr>
                <a:srgbClr val="3333CC"/>
              </a:buClr>
              <a:defRPr/>
            </a:pPr>
            <a:r>
              <a:rPr lang="en-US" sz="2000" dirty="0" smtClean="0"/>
              <a:t>  </a:t>
            </a:r>
            <a:r>
              <a:rPr lang="tr-TR" sz="2000" dirty="0" smtClean="0"/>
              <a:t>“</a:t>
            </a:r>
            <a:r>
              <a:rPr lang="tr-TR" sz="2000" i="1" dirty="0" smtClean="0">
                <a:solidFill>
                  <a:schemeClr val="accent6">
                    <a:lumMod val="50000"/>
                  </a:schemeClr>
                </a:solidFill>
              </a:rPr>
              <a:t>Key informant</a:t>
            </a:r>
            <a:r>
              <a:rPr lang="tr-TR" sz="2000" dirty="0" smtClean="0"/>
              <a:t>” lar ile görüşmeler</a:t>
            </a:r>
          </a:p>
          <a:p>
            <a:pPr marL="400050">
              <a:lnSpc>
                <a:spcPts val="3000"/>
              </a:lnSpc>
              <a:buClr>
                <a:srgbClr val="3333CC"/>
              </a:buClr>
              <a:defRPr/>
            </a:pPr>
            <a:r>
              <a:rPr lang="en-US" sz="2000" dirty="0" smtClean="0"/>
              <a:t>  </a:t>
            </a:r>
            <a:r>
              <a:rPr lang="tr-TR" sz="2000" dirty="0" smtClean="0"/>
              <a:t>“</a:t>
            </a:r>
            <a:r>
              <a:rPr lang="tr-TR" sz="2000" i="1" dirty="0" smtClean="0">
                <a:solidFill>
                  <a:schemeClr val="accent6">
                    <a:lumMod val="50000"/>
                  </a:schemeClr>
                </a:solidFill>
              </a:rPr>
              <a:t>Focus groups</a:t>
            </a:r>
            <a:r>
              <a:rPr lang="tr-TR" sz="2000" dirty="0" smtClean="0"/>
              <a:t>”</a:t>
            </a:r>
          </a:p>
          <a:p>
            <a:pPr marL="400050">
              <a:lnSpc>
                <a:spcPts val="3000"/>
              </a:lnSpc>
              <a:buClr>
                <a:srgbClr val="3333CC"/>
              </a:buClr>
              <a:defRPr/>
            </a:pPr>
            <a:r>
              <a:rPr lang="en-US" sz="2000" i="1" dirty="0" smtClean="0"/>
              <a:t>  </a:t>
            </a:r>
            <a:r>
              <a:rPr lang="tr-TR" sz="2000" i="1" dirty="0" smtClean="0">
                <a:solidFill>
                  <a:schemeClr val="accent6">
                    <a:lumMod val="50000"/>
                  </a:schemeClr>
                </a:solidFill>
              </a:rPr>
              <a:t>Ön kestirimler </a:t>
            </a:r>
            <a:r>
              <a:rPr lang="tr-TR" sz="2000" dirty="0" smtClean="0"/>
              <a:t>(forecasting)</a:t>
            </a:r>
          </a:p>
          <a:p>
            <a:pPr marL="57150" indent="0">
              <a:buNone/>
              <a:defRPr/>
            </a:pPr>
            <a:endParaRPr lang="en-US" sz="2400" dirty="0" smtClean="0"/>
          </a:p>
          <a:p>
            <a:pPr marL="514350" indent="-457200">
              <a:buFont typeface="+mj-lt"/>
              <a:buAutoNum type="arabicPeriod"/>
              <a:defRPr/>
            </a:pPr>
            <a:endParaRPr lang="en-US" sz="2400" dirty="0" smtClean="0"/>
          </a:p>
          <a:p>
            <a:pPr marL="57150" indent="0">
              <a:buNone/>
              <a:defRPr/>
            </a:pPr>
            <a:endParaRPr lang="en-US" sz="2400" dirty="0" smtClean="0"/>
          </a:p>
          <a:p>
            <a:pPr marL="57150" indent="0">
              <a:buNone/>
              <a:defRPr/>
            </a:pPr>
            <a:endParaRPr lang="en-US" sz="2400" dirty="0" smtClean="0"/>
          </a:p>
          <a:p>
            <a:pPr marL="57150" indent="0">
              <a:buNone/>
              <a:defRPr/>
            </a:pPr>
            <a:endParaRPr lang="en-US" sz="2400" dirty="0" smtClean="0"/>
          </a:p>
          <a:p>
            <a:pPr marL="57150" indent="0">
              <a:buNone/>
              <a:defRPr/>
            </a:pPr>
            <a:endParaRPr lang="en-US" sz="2400" dirty="0" smtClean="0"/>
          </a:p>
          <a:p>
            <a:pPr marL="57150" indent="0">
              <a:buNone/>
              <a:defRPr/>
            </a:pPr>
            <a:endParaRPr lang="en-US" sz="2400" dirty="0"/>
          </a:p>
          <a:p>
            <a:pPr marL="457200" lvl="1" indent="0">
              <a:buNone/>
              <a:defRPr/>
            </a:pPr>
            <a:endParaRPr lang="en-US" sz="2000" dirty="0" smtClean="0"/>
          </a:p>
          <a:p>
            <a:pPr marL="457200" lvl="1" indent="0">
              <a:buNone/>
              <a:defRPr/>
            </a:pPr>
            <a:r>
              <a:rPr lang="en-US" sz="2000" dirty="0" smtClean="0"/>
              <a:t> </a:t>
            </a:r>
          </a:p>
          <a:p>
            <a:pPr marL="57150" indent="0">
              <a:buNone/>
              <a:defRPr/>
            </a:pPr>
            <a:endParaRPr lang="en-US" sz="2400" dirty="0"/>
          </a:p>
          <a:p>
            <a:pPr marL="57150" indent="0">
              <a:buNone/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373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 err="1"/>
              <a:t>Süreç</a:t>
            </a:r>
            <a:r>
              <a:rPr lang="en-US" sz="2800" b="1" dirty="0"/>
              <a:t> </a:t>
            </a:r>
            <a:r>
              <a:rPr lang="en-US" sz="2800" b="1" dirty="0" err="1"/>
              <a:t>Değerlendirmesi</a:t>
            </a:r>
            <a:r>
              <a:rPr lang="en-US" sz="2800" b="1" dirty="0"/>
              <a:t> (Process </a:t>
            </a:r>
            <a:r>
              <a:rPr lang="en-US" sz="2800" b="1" dirty="0" smtClean="0"/>
              <a:t>Evaluation)</a:t>
            </a:r>
            <a:endParaRPr lang="tr-TR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82000" cy="4495800"/>
          </a:xfrm>
        </p:spPr>
        <p:txBody>
          <a:bodyPr>
            <a:noAutofit/>
          </a:bodyPr>
          <a:lstStyle/>
          <a:p>
            <a:pPr marL="400050" indent="-342900">
              <a:buClr>
                <a:srgbClr val="3333CC"/>
              </a:buClr>
              <a:buSzPct val="90000"/>
              <a:buFont typeface="Wingdings 2" panose="05020102010507070707" pitchFamily="18" charset="2"/>
              <a:buChar char=""/>
              <a:defRPr/>
            </a:pPr>
            <a:r>
              <a:rPr lang="en-US" sz="2200" dirty="0" smtClean="0"/>
              <a:t> </a:t>
            </a:r>
            <a:r>
              <a:rPr lang="tr-TR" sz="2200" dirty="0" smtClean="0"/>
              <a:t>Ana sorun: </a:t>
            </a:r>
          </a:p>
          <a:p>
            <a:pPr marL="971550" lvl="1" indent="-342900">
              <a:buClr>
                <a:srgbClr val="3333CC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lang="tr-TR" sz="2200" dirty="0" smtClean="0"/>
              <a:t>Program tasarlandığı gibi uygulanıyor mu?</a:t>
            </a:r>
            <a:r>
              <a:rPr lang="en-US" sz="2200" dirty="0" smtClean="0"/>
              <a:t> </a:t>
            </a:r>
            <a:r>
              <a:rPr lang="tr-TR" sz="2200" dirty="0" smtClean="0"/>
              <a:t>Uygulamada </a:t>
            </a:r>
            <a:r>
              <a:rPr lang="en-US" sz="2200" dirty="0" smtClean="0"/>
              <a:t> </a:t>
            </a:r>
            <a:r>
              <a:rPr lang="tr-TR" sz="2200" dirty="0" smtClean="0"/>
              <a:t>sorunlar var mi? </a:t>
            </a:r>
          </a:p>
          <a:p>
            <a:pPr marL="400050" indent="-342900">
              <a:buClr>
                <a:srgbClr val="3333CC"/>
              </a:buClr>
              <a:buFont typeface="Wingdings" panose="05000000000000000000" pitchFamily="2" charset="2"/>
              <a:buChar char="Ø"/>
              <a:defRPr/>
            </a:pPr>
            <a:endParaRPr lang="tr-TR" sz="2200" dirty="0" smtClean="0"/>
          </a:p>
          <a:p>
            <a:pPr marL="400050" indent="-342900">
              <a:buClr>
                <a:srgbClr val="3333CC"/>
              </a:buClr>
              <a:buSzPct val="90000"/>
              <a:buFont typeface="Wingdings 2" panose="05020102010507070707" pitchFamily="18" charset="2"/>
              <a:buChar char=""/>
              <a:defRPr/>
            </a:pPr>
            <a:r>
              <a:rPr lang="en-US" sz="2200" dirty="0" smtClean="0"/>
              <a:t> </a:t>
            </a:r>
            <a:r>
              <a:rPr lang="tr-TR" sz="2200" dirty="0" smtClean="0"/>
              <a:t>Alt sorular:</a:t>
            </a:r>
          </a:p>
          <a:p>
            <a:pPr marL="914400" lvl="1" indent="-274638">
              <a:buClr>
                <a:srgbClr val="3333CC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lang="en-US" sz="2200" dirty="0" smtClean="0"/>
              <a:t> </a:t>
            </a:r>
            <a:r>
              <a:rPr lang="tr-TR" sz="2200" dirty="0" smtClean="0"/>
              <a:t>Programa </a:t>
            </a:r>
            <a:r>
              <a:rPr lang="tr-TR" sz="2200" i="1" dirty="0" smtClean="0"/>
              <a:t>yeteri kadar para </a:t>
            </a:r>
            <a:r>
              <a:rPr lang="tr-TR" sz="2200" dirty="0" smtClean="0"/>
              <a:t>tahsis edilmiş mi? </a:t>
            </a:r>
          </a:p>
          <a:p>
            <a:pPr marL="914400" lvl="1" indent="-274638">
              <a:buClr>
                <a:srgbClr val="3333CC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lang="en-US" sz="2200" dirty="0" smtClean="0"/>
              <a:t> </a:t>
            </a:r>
            <a:r>
              <a:rPr lang="tr-TR" sz="2200" dirty="0" smtClean="0"/>
              <a:t>Programı destekleyecek </a:t>
            </a:r>
            <a:r>
              <a:rPr lang="tr-TR" sz="2200" i="1" dirty="0" smtClean="0"/>
              <a:t>yeteri kadar eleman </a:t>
            </a:r>
            <a:r>
              <a:rPr lang="tr-TR" sz="2200" dirty="0" smtClean="0"/>
              <a:t>var mi?</a:t>
            </a:r>
          </a:p>
          <a:p>
            <a:pPr marL="914400" lvl="1" indent="-274638">
              <a:buClr>
                <a:srgbClr val="3333CC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lang="en-US" sz="2200" dirty="0" smtClean="0"/>
              <a:t> </a:t>
            </a:r>
            <a:r>
              <a:rPr lang="tr-TR" sz="2200" dirty="0" smtClean="0"/>
              <a:t>Programın uygulamasında kullanılacak </a:t>
            </a:r>
            <a:r>
              <a:rPr lang="tr-TR" sz="2200" i="1" dirty="0" smtClean="0"/>
              <a:t>bina, tesisat, </a:t>
            </a:r>
            <a:r>
              <a:rPr lang="en-US" sz="2200" i="1" dirty="0" smtClean="0"/>
              <a:t> </a:t>
            </a:r>
          </a:p>
          <a:p>
            <a:pPr marL="639763" lvl="1" indent="0">
              <a:buClr>
                <a:srgbClr val="3333CC"/>
              </a:buClr>
              <a:buSzPct val="70000"/>
              <a:buNone/>
              <a:defRPr/>
            </a:pPr>
            <a:r>
              <a:rPr lang="en-US" sz="2200" i="1" dirty="0"/>
              <a:t> </a:t>
            </a:r>
            <a:r>
              <a:rPr lang="en-US" sz="2200" i="1" dirty="0" smtClean="0"/>
              <a:t>    </a:t>
            </a:r>
            <a:r>
              <a:rPr lang="tr-TR" sz="2200" i="1" dirty="0" smtClean="0"/>
              <a:t>motorlu araçlar</a:t>
            </a:r>
            <a:r>
              <a:rPr lang="tr-TR" sz="2200" dirty="0" smtClean="0"/>
              <a:t> vb. yeterli mi? </a:t>
            </a:r>
          </a:p>
          <a:p>
            <a:pPr marL="982663" lvl="1" indent="-342900">
              <a:buClr>
                <a:srgbClr val="3333CC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lang="tr-TR" sz="2200" dirty="0" smtClean="0"/>
              <a:t>Program önceden belirlenmiş </a:t>
            </a:r>
            <a:r>
              <a:rPr lang="tr-TR" sz="2200" i="1" dirty="0" smtClean="0"/>
              <a:t>profesyonel standartlara </a:t>
            </a:r>
            <a:r>
              <a:rPr lang="en-US" sz="2200" i="1" dirty="0" smtClean="0"/>
              <a:t>  </a:t>
            </a:r>
          </a:p>
          <a:p>
            <a:pPr marL="639763" lvl="1" indent="0">
              <a:buClr>
                <a:srgbClr val="3333CC"/>
              </a:buClr>
              <a:buSzPct val="70000"/>
              <a:buNone/>
              <a:defRPr/>
            </a:pPr>
            <a:r>
              <a:rPr lang="en-US" sz="2200" i="1" dirty="0" smtClean="0"/>
              <a:t>     </a:t>
            </a:r>
            <a:r>
              <a:rPr lang="tr-TR" sz="2200" dirty="0" smtClean="0"/>
              <a:t>göre uygulanıyor mu? </a:t>
            </a:r>
          </a:p>
          <a:p>
            <a:pPr lvl="1">
              <a:buClr>
                <a:srgbClr val="3333CC"/>
              </a:buClr>
              <a:buFont typeface="Wingdings" panose="05000000000000000000" pitchFamily="2" charset="2"/>
              <a:buChar char="Ø"/>
              <a:defRPr/>
            </a:pPr>
            <a:endParaRPr lang="en-US" sz="2000" dirty="0"/>
          </a:p>
          <a:p>
            <a:pPr lvl="1">
              <a:buClr>
                <a:srgbClr val="3333CC"/>
              </a:buClr>
              <a:buFont typeface="Wingdings" panose="05000000000000000000" pitchFamily="2" charset="2"/>
              <a:buChar char="Ø"/>
              <a:defRPr/>
            </a:pPr>
            <a:endParaRPr lang="en-US" sz="2000" dirty="0" smtClean="0"/>
          </a:p>
          <a:p>
            <a:pPr marL="400050" indent="-342900">
              <a:buClr>
                <a:srgbClr val="3333CC"/>
              </a:buClr>
              <a:buFont typeface="Wingdings" panose="05000000000000000000" pitchFamily="2" charset="2"/>
              <a:buChar char="Ø"/>
              <a:defRPr/>
            </a:pPr>
            <a:endParaRPr lang="en-US" sz="2400" dirty="0" smtClean="0"/>
          </a:p>
          <a:p>
            <a:pPr marL="400050" indent="-342900">
              <a:buClr>
                <a:srgbClr val="3333CC"/>
              </a:buClr>
              <a:buFont typeface="Wingdings" panose="05000000000000000000" pitchFamily="2" charset="2"/>
              <a:buChar char="Ø"/>
              <a:defRPr/>
            </a:pPr>
            <a:endParaRPr lang="en-US" sz="2400" dirty="0" smtClean="0"/>
          </a:p>
          <a:p>
            <a:pPr marL="400050" indent="-342900">
              <a:buClr>
                <a:srgbClr val="3333CC"/>
              </a:buClr>
              <a:buFont typeface="Wingdings" panose="05000000000000000000" pitchFamily="2" charset="2"/>
              <a:buChar char="Ø"/>
              <a:defRPr/>
            </a:pPr>
            <a:endParaRPr lang="en-US" sz="2400" dirty="0" smtClean="0"/>
          </a:p>
          <a:p>
            <a:pPr marL="400050" indent="-342900">
              <a:buClr>
                <a:srgbClr val="3333CC"/>
              </a:buClr>
              <a:buFont typeface="Wingdings" panose="05000000000000000000" pitchFamily="2" charset="2"/>
              <a:buChar char="Ø"/>
              <a:defRPr/>
            </a:pPr>
            <a:endParaRPr lang="en-US" sz="2400" dirty="0" smtClean="0"/>
          </a:p>
          <a:p>
            <a:pPr marL="400050" indent="-342900">
              <a:buClr>
                <a:srgbClr val="3333CC"/>
              </a:buClr>
              <a:buFont typeface="Wingdings" panose="05000000000000000000" pitchFamily="2" charset="2"/>
              <a:buChar char="Ø"/>
              <a:defRPr/>
            </a:pPr>
            <a:endParaRPr lang="en-US" sz="2400" dirty="0" smtClean="0"/>
          </a:p>
          <a:p>
            <a:pPr marL="400050" indent="-342900">
              <a:buClr>
                <a:srgbClr val="3333CC"/>
              </a:buClr>
              <a:buFont typeface="Wingdings" panose="05000000000000000000" pitchFamily="2" charset="2"/>
              <a:buChar char="Ø"/>
              <a:defRPr/>
            </a:pPr>
            <a:endParaRPr lang="en-US" sz="2400" dirty="0"/>
          </a:p>
          <a:p>
            <a:pPr marL="800100" lvl="1" indent="-342900">
              <a:buClr>
                <a:srgbClr val="3333CC"/>
              </a:buClr>
              <a:buFont typeface="Wingdings" panose="05000000000000000000" pitchFamily="2" charset="2"/>
              <a:buChar char="Ø"/>
              <a:defRPr/>
            </a:pPr>
            <a:endParaRPr lang="en-US" sz="2000" dirty="0" smtClean="0"/>
          </a:p>
          <a:p>
            <a:pPr marL="800100" lvl="1" indent="-342900">
              <a:buClr>
                <a:srgbClr val="3333CC"/>
              </a:buClr>
              <a:buFont typeface="Wingdings" panose="05000000000000000000" pitchFamily="2" charset="2"/>
              <a:buChar char="Ø"/>
              <a:defRPr/>
            </a:pPr>
            <a:r>
              <a:rPr lang="en-US" sz="2000" dirty="0" smtClean="0"/>
              <a:t> </a:t>
            </a:r>
          </a:p>
          <a:p>
            <a:pPr marL="400050" indent="-342900">
              <a:buClr>
                <a:srgbClr val="3333CC"/>
              </a:buClr>
              <a:buFont typeface="Wingdings" panose="05000000000000000000" pitchFamily="2" charset="2"/>
              <a:buChar char="Ø"/>
              <a:defRPr/>
            </a:pPr>
            <a:endParaRPr lang="en-US" sz="2400" dirty="0"/>
          </a:p>
          <a:p>
            <a:pPr marL="400050" indent="-342900">
              <a:buClr>
                <a:srgbClr val="3333CC"/>
              </a:buClr>
              <a:buFont typeface="Wingdings" panose="05000000000000000000" pitchFamily="2" charset="2"/>
              <a:buChar char="Ø"/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409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2800" b="1" dirty="0"/>
              <a:t>Süreç değerlendirmesi</a:t>
            </a:r>
            <a:r>
              <a:rPr lang="en-US" sz="2800" b="1" dirty="0" err="1"/>
              <a:t>nde</a:t>
            </a:r>
            <a:r>
              <a:rPr lang="en-US" sz="2800" b="1" dirty="0"/>
              <a:t> </a:t>
            </a:r>
            <a:r>
              <a:rPr lang="tr-TR" sz="2800" b="1" dirty="0"/>
              <a:t>yöntem ve </a:t>
            </a:r>
            <a:r>
              <a:rPr lang="tr-TR" sz="2800" b="1" dirty="0" smtClean="0"/>
              <a:t>sorunları</a:t>
            </a:r>
            <a:endParaRPr lang="tr-TR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06963"/>
          </a:xfrm>
        </p:spPr>
        <p:txBody>
          <a:bodyPr>
            <a:noAutofit/>
          </a:bodyPr>
          <a:lstStyle/>
          <a:p>
            <a:pPr marL="57150" indent="0">
              <a:buClr>
                <a:srgbClr val="3333CC"/>
              </a:buClr>
              <a:buNone/>
              <a:defRPr/>
            </a:pPr>
            <a:endParaRPr lang="tr-TR" sz="2200" dirty="0" smtClean="0"/>
          </a:p>
          <a:p>
            <a:pPr marL="400050">
              <a:buClr>
                <a:srgbClr val="3333CC"/>
              </a:buClr>
              <a:defRPr/>
            </a:pPr>
            <a:r>
              <a:rPr lang="en-US" sz="2200" dirty="0" smtClean="0"/>
              <a:t>  </a:t>
            </a:r>
            <a:r>
              <a:rPr lang="tr-TR" sz="2200" dirty="0" smtClean="0"/>
              <a:t>Pek çok toplumsal </a:t>
            </a:r>
            <a:r>
              <a:rPr lang="tr-TR" sz="2200" i="1" dirty="0" smtClean="0"/>
              <a:t>bilimsel araştırma yöntemleri </a:t>
            </a:r>
            <a:r>
              <a:rPr lang="en-US" sz="2200" i="1" dirty="0"/>
              <a:t> </a:t>
            </a:r>
            <a:r>
              <a:rPr lang="en-US" sz="2200" i="1" dirty="0" smtClean="0"/>
              <a:t> </a:t>
            </a:r>
          </a:p>
          <a:p>
            <a:pPr marL="107950" indent="0">
              <a:buClr>
                <a:srgbClr val="3333CC"/>
              </a:buClr>
              <a:buNone/>
              <a:defRPr/>
            </a:pPr>
            <a:r>
              <a:rPr lang="en-US" sz="2200" i="1" dirty="0"/>
              <a:t> </a:t>
            </a:r>
            <a:r>
              <a:rPr lang="en-US" sz="2200" i="1" dirty="0" smtClean="0"/>
              <a:t>     </a:t>
            </a:r>
            <a:r>
              <a:rPr lang="tr-TR" sz="2200" dirty="0" smtClean="0"/>
              <a:t>kullanılabilir.</a:t>
            </a:r>
          </a:p>
          <a:p>
            <a:pPr marL="400050">
              <a:buClr>
                <a:srgbClr val="3333CC"/>
              </a:buClr>
              <a:defRPr/>
            </a:pPr>
            <a:endParaRPr lang="tr-TR" sz="2200" dirty="0" smtClean="0"/>
          </a:p>
          <a:p>
            <a:pPr marL="400050">
              <a:buClr>
                <a:srgbClr val="3333CC"/>
              </a:buClr>
              <a:defRPr/>
            </a:pPr>
            <a:r>
              <a:rPr lang="en-US" sz="2200" dirty="0" smtClean="0"/>
              <a:t>  </a:t>
            </a:r>
            <a:r>
              <a:rPr lang="tr-TR" sz="2200" dirty="0" smtClean="0"/>
              <a:t>En önemli konu </a:t>
            </a:r>
            <a:r>
              <a:rPr lang="tr-TR" sz="2200" i="1" dirty="0" smtClean="0"/>
              <a:t>program içeriklerinin </a:t>
            </a:r>
            <a:r>
              <a:rPr lang="tr-TR" sz="2200" dirty="0" smtClean="0"/>
              <a:t>(nesnelerin, </a:t>
            </a:r>
            <a:r>
              <a:rPr lang="en-US" sz="2200" dirty="0"/>
              <a:t> </a:t>
            </a:r>
            <a:endParaRPr lang="en-US" sz="2200" dirty="0" smtClean="0"/>
          </a:p>
          <a:p>
            <a:pPr marL="107950" indent="0">
              <a:buClr>
                <a:srgbClr val="3333CC"/>
              </a:buClr>
              <a:buNone/>
              <a:defRPr/>
            </a:pPr>
            <a:r>
              <a:rPr lang="en-US" sz="2200" dirty="0"/>
              <a:t> </a:t>
            </a:r>
            <a:r>
              <a:rPr lang="en-US" sz="2200" dirty="0" smtClean="0"/>
              <a:t>     </a:t>
            </a:r>
            <a:r>
              <a:rPr lang="tr-TR" sz="2200" dirty="0" smtClean="0"/>
              <a:t>grupların, kategorilerin vb.) dikkatle </a:t>
            </a:r>
            <a:r>
              <a:rPr lang="tr-TR" sz="2200" i="1" dirty="0" smtClean="0"/>
              <a:t>tanımlanması</a:t>
            </a:r>
            <a:r>
              <a:rPr lang="tr-TR" sz="2200" dirty="0" smtClean="0"/>
              <a:t>:</a:t>
            </a:r>
          </a:p>
          <a:p>
            <a:pPr marL="400050">
              <a:buClr>
                <a:srgbClr val="3333CC"/>
              </a:buClr>
              <a:defRPr/>
            </a:pPr>
            <a:endParaRPr lang="tr-TR" sz="2200" dirty="0" smtClean="0"/>
          </a:p>
          <a:p>
            <a:pPr marL="914400" lvl="1" indent="0">
              <a:spcBef>
                <a:spcPts val="0"/>
              </a:spcBef>
              <a:buClr>
                <a:srgbClr val="3333CC"/>
              </a:buClr>
              <a:buFont typeface="Wingdings" panose="05000000000000000000" pitchFamily="2" charset="2"/>
              <a:buChar char="Ø"/>
              <a:defRPr/>
            </a:pPr>
            <a:r>
              <a:rPr lang="en-US" sz="2200" dirty="0" smtClean="0"/>
              <a:t>   </a:t>
            </a:r>
            <a:r>
              <a:rPr lang="tr-TR" sz="2200" dirty="0" smtClean="0"/>
              <a:t>“Programa </a:t>
            </a:r>
            <a:r>
              <a:rPr lang="tr-TR" sz="2200" i="1" dirty="0" smtClean="0">
                <a:solidFill>
                  <a:schemeClr val="accent6">
                    <a:lumMod val="50000"/>
                  </a:schemeClr>
                </a:solidFill>
              </a:rPr>
              <a:t>yeteri kadar para </a:t>
            </a:r>
            <a:r>
              <a:rPr lang="tr-TR" sz="2200" dirty="0" smtClean="0"/>
              <a:t>ayrıldı mi?” sorusunu </a:t>
            </a:r>
            <a:endParaRPr lang="en-US" sz="2200" dirty="0" smtClean="0"/>
          </a:p>
          <a:p>
            <a:pPr marL="914400" lvl="1" indent="0">
              <a:spcBef>
                <a:spcPts val="0"/>
              </a:spcBef>
              <a:buClr>
                <a:srgbClr val="3333CC"/>
              </a:buClr>
              <a:buNone/>
              <a:defRPr/>
            </a:pPr>
            <a:r>
              <a:rPr lang="en-US" sz="2200" dirty="0"/>
              <a:t> </a:t>
            </a:r>
            <a:r>
              <a:rPr lang="en-US" sz="2200" dirty="0" smtClean="0"/>
              <a:t>      </a:t>
            </a:r>
            <a:r>
              <a:rPr lang="tr-TR" sz="2200" dirty="0" smtClean="0"/>
              <a:t>sorarken, ne kadar paranın yeterli olduğunu </a:t>
            </a:r>
            <a:r>
              <a:rPr lang="en-US" sz="2200" dirty="0"/>
              <a:t>  </a:t>
            </a:r>
            <a:endParaRPr lang="en-US" sz="2200" dirty="0" smtClean="0"/>
          </a:p>
          <a:p>
            <a:pPr marL="914400" lvl="1" indent="0">
              <a:spcBef>
                <a:spcPts val="0"/>
              </a:spcBef>
              <a:buClr>
                <a:srgbClr val="3333CC"/>
              </a:buClr>
              <a:buNone/>
              <a:defRPr/>
            </a:pPr>
            <a:r>
              <a:rPr lang="en-US" sz="2200" dirty="0"/>
              <a:t> </a:t>
            </a:r>
            <a:r>
              <a:rPr lang="en-US" sz="2200" dirty="0" smtClean="0"/>
              <a:t>      </a:t>
            </a:r>
            <a:r>
              <a:rPr lang="tr-TR" sz="2200" dirty="0" smtClean="0"/>
              <a:t>saptamak önemli. </a:t>
            </a:r>
          </a:p>
          <a:p>
            <a:pPr marL="571500" lvl="1" indent="0">
              <a:lnSpc>
                <a:spcPts val="1200"/>
              </a:lnSpc>
              <a:spcBef>
                <a:spcPts val="0"/>
              </a:spcBef>
              <a:buClr>
                <a:srgbClr val="3333CC"/>
              </a:buClr>
              <a:buNone/>
              <a:defRPr/>
            </a:pPr>
            <a:endParaRPr lang="tr-TR" sz="2200" dirty="0" smtClean="0"/>
          </a:p>
          <a:p>
            <a:pPr marL="914400" lvl="1" indent="0">
              <a:spcBef>
                <a:spcPts val="0"/>
              </a:spcBef>
              <a:buClr>
                <a:srgbClr val="3333CC"/>
              </a:buClr>
              <a:buFont typeface="Wingdings" panose="05000000000000000000" pitchFamily="2" charset="2"/>
              <a:buChar char="Ø"/>
              <a:defRPr/>
            </a:pPr>
            <a:r>
              <a:rPr lang="en-US" sz="2200" dirty="0" smtClean="0"/>
              <a:t>   </a:t>
            </a:r>
            <a:r>
              <a:rPr lang="tr-TR" sz="2200" dirty="0" smtClean="0"/>
              <a:t>“Programda öngörülen </a:t>
            </a:r>
            <a:r>
              <a:rPr lang="tr-TR" sz="2200" i="1" dirty="0" smtClean="0">
                <a:solidFill>
                  <a:schemeClr val="accent6">
                    <a:lumMod val="50000"/>
                  </a:schemeClr>
                </a:solidFill>
              </a:rPr>
              <a:t>hizmetler hedef nüfusa </a:t>
            </a:r>
            <a:r>
              <a:rPr lang="en-US" sz="22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marL="914400" lvl="1" indent="0">
              <a:spcBef>
                <a:spcPts val="0"/>
              </a:spcBef>
              <a:buClr>
                <a:srgbClr val="3333CC"/>
              </a:buClr>
              <a:buNone/>
              <a:defRPr/>
            </a:pPr>
            <a:r>
              <a:rPr lang="en-US" sz="22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200" i="1" dirty="0" smtClean="0">
                <a:solidFill>
                  <a:schemeClr val="accent6">
                    <a:lumMod val="50000"/>
                  </a:schemeClr>
                </a:solidFill>
              </a:rPr>
              <a:t>     </a:t>
            </a:r>
            <a:r>
              <a:rPr lang="tr-TR" sz="2200" i="1" dirty="0" smtClean="0">
                <a:solidFill>
                  <a:schemeClr val="accent6">
                    <a:lumMod val="50000"/>
                  </a:schemeClr>
                </a:solidFill>
              </a:rPr>
              <a:t>ulaşıyor mu</a:t>
            </a:r>
            <a:r>
              <a:rPr lang="tr-TR" sz="2200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r>
              <a:rPr lang="tr-TR" sz="2200" dirty="0" smtClean="0"/>
              <a:t>”</a:t>
            </a:r>
            <a:r>
              <a:rPr lang="tr-TR" sz="2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tr-TR" sz="2200" dirty="0" smtClean="0"/>
              <a:t>sorusunu cevaplamak için hedef </a:t>
            </a:r>
            <a:r>
              <a:rPr lang="en-US" sz="2200" dirty="0" smtClean="0"/>
              <a:t> </a:t>
            </a:r>
          </a:p>
          <a:p>
            <a:pPr marL="914400" lvl="1" indent="0">
              <a:spcBef>
                <a:spcPts val="0"/>
              </a:spcBef>
              <a:buClr>
                <a:srgbClr val="3333CC"/>
              </a:buClr>
              <a:buNone/>
              <a:defRPr/>
            </a:pPr>
            <a:r>
              <a:rPr lang="en-US" sz="2200" dirty="0"/>
              <a:t> </a:t>
            </a:r>
            <a:r>
              <a:rPr lang="en-US" sz="2200" dirty="0" smtClean="0"/>
              <a:t>     </a:t>
            </a:r>
            <a:r>
              <a:rPr lang="tr-TR" sz="2200" dirty="0" smtClean="0"/>
              <a:t>nüfusun iyi tanımlanmış olması gerekli. </a:t>
            </a:r>
          </a:p>
          <a:p>
            <a:pPr marL="57150" indent="0">
              <a:buClr>
                <a:srgbClr val="3333CC"/>
              </a:buClr>
              <a:buNone/>
              <a:defRPr/>
            </a:pPr>
            <a:endParaRPr lang="en-US" sz="2200" dirty="0" smtClean="0"/>
          </a:p>
          <a:p>
            <a:pPr marL="57150" indent="0">
              <a:buClr>
                <a:srgbClr val="3333CC"/>
              </a:buClr>
              <a:buNone/>
              <a:defRPr/>
            </a:pPr>
            <a:endParaRPr lang="en-US" sz="2200" dirty="0" smtClean="0"/>
          </a:p>
          <a:p>
            <a:pPr marL="57150" indent="0">
              <a:buClr>
                <a:srgbClr val="3333CC"/>
              </a:buClr>
              <a:buNone/>
              <a:defRPr/>
            </a:pPr>
            <a:endParaRPr lang="en-US" sz="2400" dirty="0" smtClean="0"/>
          </a:p>
          <a:p>
            <a:pPr marL="57150" indent="0">
              <a:buClr>
                <a:srgbClr val="3333CC"/>
              </a:buClr>
              <a:buNone/>
              <a:defRPr/>
            </a:pPr>
            <a:endParaRPr lang="en-US" sz="2400" dirty="0" smtClean="0"/>
          </a:p>
          <a:p>
            <a:pPr marL="57150" indent="0">
              <a:buClr>
                <a:srgbClr val="3333CC"/>
              </a:buClr>
              <a:buNone/>
              <a:defRPr/>
            </a:pPr>
            <a:endParaRPr lang="en-US" sz="2400" dirty="0" smtClean="0"/>
          </a:p>
          <a:p>
            <a:pPr marL="57150" indent="0">
              <a:buClr>
                <a:srgbClr val="3333CC"/>
              </a:buClr>
              <a:buNone/>
              <a:defRPr/>
            </a:pPr>
            <a:endParaRPr lang="en-US" sz="2400" dirty="0"/>
          </a:p>
          <a:p>
            <a:pPr marL="457200" lvl="1" indent="0">
              <a:spcBef>
                <a:spcPts val="0"/>
              </a:spcBef>
              <a:buClr>
                <a:srgbClr val="3333CC"/>
              </a:buClr>
              <a:buNone/>
              <a:defRPr/>
            </a:pPr>
            <a:endParaRPr lang="en-US" sz="2000" dirty="0" smtClean="0"/>
          </a:p>
          <a:p>
            <a:pPr marL="457200" lvl="1" indent="0">
              <a:spcBef>
                <a:spcPts val="0"/>
              </a:spcBef>
              <a:buClr>
                <a:srgbClr val="3333CC"/>
              </a:buClr>
              <a:buNone/>
              <a:defRPr/>
            </a:pPr>
            <a:r>
              <a:rPr lang="en-US" sz="2000" dirty="0" smtClean="0"/>
              <a:t> </a:t>
            </a:r>
          </a:p>
          <a:p>
            <a:pPr marL="57150" indent="0">
              <a:buClr>
                <a:srgbClr val="3333CC"/>
              </a:buClr>
              <a:buNone/>
              <a:defRPr/>
            </a:pPr>
            <a:endParaRPr lang="en-US" sz="2400" dirty="0"/>
          </a:p>
          <a:p>
            <a:pPr marL="57150" indent="0">
              <a:buClr>
                <a:srgbClr val="3333CC"/>
              </a:buClr>
              <a:buNone/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665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pPr marL="57150" indent="0" algn="l">
              <a:defRPr/>
            </a:pPr>
            <a:r>
              <a:rPr lang="en-US" sz="2800" b="1" dirty="0" err="1"/>
              <a:t>Etki</a:t>
            </a:r>
            <a:r>
              <a:rPr lang="en-US" sz="2800" b="1" dirty="0"/>
              <a:t> </a:t>
            </a:r>
            <a:r>
              <a:rPr lang="en-US" sz="2800" b="1" dirty="0" err="1"/>
              <a:t>Değerlendirmesi</a:t>
            </a:r>
            <a:r>
              <a:rPr lang="en-US" sz="2800" b="1" dirty="0"/>
              <a:t> (Outcome and Impact Evaluations)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963"/>
          </a:xfrm>
        </p:spPr>
        <p:txBody>
          <a:bodyPr>
            <a:noAutofit/>
          </a:bodyPr>
          <a:lstStyle/>
          <a:p>
            <a:pPr marL="57150" indent="0">
              <a:buClr>
                <a:srgbClr val="3333CC"/>
              </a:buClr>
              <a:buNone/>
              <a:defRPr/>
            </a:pPr>
            <a:r>
              <a:rPr lang="tr-TR" sz="2200" u="sng" dirty="0" smtClean="0"/>
              <a:t>İki soru</a:t>
            </a:r>
            <a:r>
              <a:rPr lang="tr-TR" sz="2200" dirty="0" smtClean="0"/>
              <a:t>: </a:t>
            </a:r>
          </a:p>
          <a:p>
            <a:pPr marL="565150" indent="-457200">
              <a:buClr>
                <a:srgbClr val="3333CC"/>
              </a:buClr>
              <a:buSzPct val="100000"/>
              <a:buFont typeface="+mj-lt"/>
              <a:buAutoNum type="arabicPeriod"/>
              <a:defRPr/>
            </a:pPr>
            <a:r>
              <a:rPr lang="tr-TR" sz="2200" i="1" dirty="0" smtClean="0">
                <a:solidFill>
                  <a:schemeClr val="accent6">
                    <a:lumMod val="50000"/>
                  </a:schemeClr>
                </a:solidFill>
              </a:rPr>
              <a:t>Program hedeflerine </a:t>
            </a:r>
            <a:r>
              <a:rPr lang="tr-TR" sz="2200" dirty="0" smtClean="0"/>
              <a:t>(amaçlarına) ulaşıldı mi? </a:t>
            </a:r>
          </a:p>
          <a:p>
            <a:pPr marL="1198563" lvl="1" indent="-57150">
              <a:buClr>
                <a:srgbClr val="3333CC"/>
              </a:buClr>
              <a:buFont typeface="Rockwell" panose="02060603020205020403" pitchFamily="18" charset="0"/>
              <a:buChar char="-"/>
              <a:defRPr/>
            </a:pPr>
            <a:r>
              <a:rPr lang="en-US" sz="2200" dirty="0" smtClean="0"/>
              <a:t> </a:t>
            </a:r>
            <a:r>
              <a:rPr lang="tr-TR" sz="2200" i="1" dirty="0" smtClean="0">
                <a:solidFill>
                  <a:schemeClr val="accent6">
                    <a:lumMod val="50000"/>
                  </a:schemeClr>
                </a:solidFill>
              </a:rPr>
              <a:t>Outcome evaluation</a:t>
            </a:r>
            <a:r>
              <a:rPr lang="tr-TR" sz="2200" dirty="0" smtClean="0"/>
              <a:t>, outcome monitoring</a:t>
            </a:r>
          </a:p>
          <a:p>
            <a:pPr marL="565150" indent="-457200">
              <a:buClr>
                <a:srgbClr val="3333CC"/>
              </a:buClr>
              <a:buSzPct val="100000"/>
              <a:buFont typeface="+mj-lt"/>
              <a:buAutoNum type="arabicPeriod"/>
              <a:defRPr/>
            </a:pPr>
            <a:r>
              <a:rPr lang="tr-TR" sz="2200" dirty="0" smtClean="0"/>
              <a:t>Ulaşıldı ise, bunun </a:t>
            </a:r>
            <a:r>
              <a:rPr lang="tr-TR" sz="2200" i="1" dirty="0" smtClean="0">
                <a:solidFill>
                  <a:schemeClr val="accent6">
                    <a:lumMod val="50000"/>
                  </a:schemeClr>
                </a:solidFill>
              </a:rPr>
              <a:t>nedeni programın kendisi</a:t>
            </a:r>
            <a:r>
              <a:rPr lang="tr-TR" sz="2200" dirty="0" smtClean="0"/>
              <a:t> mi? </a:t>
            </a:r>
          </a:p>
          <a:p>
            <a:pPr marL="1187450" lvl="1" indent="-46038">
              <a:buClr>
                <a:srgbClr val="3333CC"/>
              </a:buClr>
              <a:buFont typeface="Rockwell" panose="02060603020205020403" pitchFamily="18" charset="0"/>
              <a:buChar char="-"/>
              <a:defRPr/>
            </a:pPr>
            <a:r>
              <a:rPr lang="en-US" sz="2200" dirty="0"/>
              <a:t> </a:t>
            </a:r>
            <a:r>
              <a:rPr lang="en-US" sz="2200" dirty="0" smtClean="0"/>
              <a:t>  </a:t>
            </a:r>
            <a:r>
              <a:rPr lang="tr-TR" sz="2200" i="1" dirty="0" smtClean="0">
                <a:solidFill>
                  <a:schemeClr val="accent6">
                    <a:lumMod val="50000"/>
                  </a:schemeClr>
                </a:solidFill>
              </a:rPr>
              <a:t>Impact evaluation</a:t>
            </a:r>
            <a:endParaRPr lang="tr-TR" sz="2200" dirty="0" smtClean="0"/>
          </a:p>
          <a:p>
            <a:pPr marL="57150" indent="0">
              <a:buClr>
                <a:srgbClr val="3333CC"/>
              </a:buClr>
              <a:buNone/>
              <a:defRPr/>
            </a:pPr>
            <a:endParaRPr lang="tr-TR" sz="2200" dirty="0" smtClean="0"/>
          </a:p>
          <a:p>
            <a:pPr marL="57150" indent="0">
              <a:buClr>
                <a:srgbClr val="3333CC"/>
              </a:buClr>
              <a:buNone/>
              <a:defRPr/>
            </a:pPr>
            <a:r>
              <a:rPr lang="tr-TR" sz="2200" u="sng" dirty="0" smtClean="0"/>
              <a:t>Örneğin</a:t>
            </a:r>
            <a:r>
              <a:rPr lang="tr-TR" sz="2200" dirty="0" smtClean="0"/>
              <a:t>: </a:t>
            </a:r>
          </a:p>
          <a:p>
            <a:pPr marL="450850" indent="-342900">
              <a:buClr>
                <a:srgbClr val="3333CC"/>
              </a:buClr>
              <a:buFont typeface="Wingdings" panose="05000000000000000000" pitchFamily="2" charset="2"/>
              <a:buChar char="Ø"/>
              <a:defRPr/>
            </a:pPr>
            <a:r>
              <a:rPr lang="en-US" sz="2200" dirty="0" smtClean="0"/>
              <a:t> </a:t>
            </a:r>
            <a:r>
              <a:rPr lang="tr-TR" sz="2200" dirty="0" smtClean="0"/>
              <a:t>Programın amacı yoksul çocuklar arasındaki beslenme </a:t>
            </a:r>
            <a:r>
              <a:rPr lang="en-US" sz="2200" dirty="0" smtClean="0"/>
              <a:t> </a:t>
            </a:r>
          </a:p>
          <a:p>
            <a:pPr marL="107950" indent="0">
              <a:buClr>
                <a:srgbClr val="3333CC"/>
              </a:buClr>
              <a:buNone/>
              <a:defRPr/>
            </a:pPr>
            <a:r>
              <a:rPr lang="en-US" sz="2200" dirty="0"/>
              <a:t> </a:t>
            </a:r>
            <a:r>
              <a:rPr lang="en-US" sz="2200" dirty="0" smtClean="0"/>
              <a:t>     </a:t>
            </a:r>
            <a:r>
              <a:rPr lang="tr-TR" sz="2200" dirty="0" smtClean="0"/>
              <a:t>bozukluklarını 10 yılda %50 azaltmak</a:t>
            </a:r>
          </a:p>
          <a:p>
            <a:pPr marL="450850" indent="-342900">
              <a:buClr>
                <a:srgbClr val="3333CC"/>
              </a:buClr>
              <a:buFont typeface="Wingdings" panose="05000000000000000000" pitchFamily="2" charset="2"/>
              <a:buChar char="Ø"/>
              <a:defRPr/>
            </a:pPr>
            <a:r>
              <a:rPr lang="en-US" sz="2200" dirty="0" smtClean="0"/>
              <a:t> </a:t>
            </a:r>
            <a:r>
              <a:rPr lang="tr-TR" sz="2200" dirty="0" smtClean="0"/>
              <a:t>Ölçümlere göre bu hedefe ulaşılmış (outcome evalution)</a:t>
            </a:r>
          </a:p>
          <a:p>
            <a:pPr marL="450850" indent="-342900">
              <a:buClr>
                <a:srgbClr val="3333CC"/>
              </a:buClr>
              <a:buFont typeface="Wingdings" panose="05000000000000000000" pitchFamily="2" charset="2"/>
              <a:buChar char="Ø"/>
              <a:defRPr/>
            </a:pPr>
            <a:r>
              <a:rPr lang="en-US" sz="2200" dirty="0" smtClean="0"/>
              <a:t> </a:t>
            </a:r>
            <a:r>
              <a:rPr lang="tr-TR" sz="2200" dirty="0" smtClean="0"/>
              <a:t>Bu hedefe program nedeni ile mi ulaşıldı ya da genel </a:t>
            </a:r>
            <a:endParaRPr lang="en-US" sz="2200" dirty="0" smtClean="0"/>
          </a:p>
          <a:p>
            <a:pPr marL="107950" indent="0">
              <a:buClr>
                <a:srgbClr val="3333CC"/>
              </a:buClr>
              <a:buNone/>
              <a:defRPr/>
            </a:pPr>
            <a:r>
              <a:rPr lang="en-US" sz="2200" dirty="0"/>
              <a:t> </a:t>
            </a:r>
            <a:r>
              <a:rPr lang="en-US" sz="2200" dirty="0" smtClean="0"/>
              <a:t>     </a:t>
            </a:r>
            <a:r>
              <a:rPr lang="tr-TR" sz="2200" dirty="0" smtClean="0"/>
              <a:t>ekonomik zenginleşme nedeni ile mi?  (</a:t>
            </a:r>
            <a:r>
              <a:rPr lang="tr-TR" sz="2200" dirty="0" err="1" smtClean="0"/>
              <a:t>impact</a:t>
            </a:r>
            <a:r>
              <a:rPr lang="tr-TR" sz="2200" dirty="0" smtClean="0"/>
              <a:t> </a:t>
            </a:r>
            <a:r>
              <a:rPr lang="tr-TR" sz="2200" dirty="0" err="1" smtClean="0"/>
              <a:t>evaluation</a:t>
            </a:r>
            <a:r>
              <a:rPr lang="tr-TR" sz="2200" dirty="0" smtClean="0"/>
              <a:t>)</a:t>
            </a:r>
          </a:p>
          <a:p>
            <a:pPr marL="107950" indent="0">
              <a:buClr>
                <a:srgbClr val="3333CC"/>
              </a:buClr>
              <a:buNone/>
              <a:defRPr/>
            </a:pPr>
            <a:endParaRPr lang="tr-TR" sz="2400" dirty="0" smtClean="0"/>
          </a:p>
          <a:p>
            <a:pPr marL="57150" indent="0">
              <a:buClr>
                <a:srgbClr val="3333CC"/>
              </a:buClr>
              <a:buNone/>
              <a:defRPr/>
            </a:pPr>
            <a:endParaRPr lang="en-US" sz="2400" dirty="0"/>
          </a:p>
          <a:p>
            <a:pPr marL="57150" indent="0">
              <a:buClr>
                <a:srgbClr val="3333CC"/>
              </a:buClr>
              <a:buNone/>
              <a:defRPr/>
            </a:pPr>
            <a:endParaRPr lang="en-US" sz="2400" dirty="0" smtClean="0"/>
          </a:p>
          <a:p>
            <a:pPr marL="57150" indent="0">
              <a:buClr>
                <a:srgbClr val="3333CC"/>
              </a:buClr>
              <a:buNone/>
              <a:defRPr/>
            </a:pPr>
            <a:endParaRPr lang="en-US" sz="2400" dirty="0"/>
          </a:p>
          <a:p>
            <a:pPr marL="57150" indent="0">
              <a:buClr>
                <a:srgbClr val="3333CC"/>
              </a:buClr>
              <a:buNone/>
              <a:defRPr/>
            </a:pPr>
            <a:endParaRPr lang="en-US" sz="2200" dirty="0" smtClean="0"/>
          </a:p>
          <a:p>
            <a:pPr marL="57150" indent="0">
              <a:buClr>
                <a:srgbClr val="3333CC"/>
              </a:buClr>
              <a:buNone/>
              <a:defRPr/>
            </a:pPr>
            <a:endParaRPr lang="en-US" sz="2200" dirty="0" smtClean="0"/>
          </a:p>
          <a:p>
            <a:pPr marL="57150" indent="0">
              <a:buClr>
                <a:srgbClr val="3333CC"/>
              </a:buClr>
              <a:buNone/>
              <a:defRPr/>
            </a:pPr>
            <a:endParaRPr lang="en-US" sz="2400" dirty="0" smtClean="0"/>
          </a:p>
          <a:p>
            <a:pPr marL="57150" indent="0">
              <a:buClr>
                <a:srgbClr val="3333CC"/>
              </a:buClr>
              <a:buNone/>
              <a:defRPr/>
            </a:pPr>
            <a:endParaRPr lang="en-US" sz="2400" dirty="0" smtClean="0"/>
          </a:p>
          <a:p>
            <a:pPr marL="57150" indent="0">
              <a:buClr>
                <a:srgbClr val="3333CC"/>
              </a:buClr>
              <a:buNone/>
              <a:defRPr/>
            </a:pPr>
            <a:endParaRPr lang="en-US" sz="2400" dirty="0" smtClean="0"/>
          </a:p>
          <a:p>
            <a:pPr marL="57150" indent="0">
              <a:buClr>
                <a:srgbClr val="3333CC"/>
              </a:buClr>
              <a:buNone/>
              <a:defRPr/>
            </a:pPr>
            <a:endParaRPr lang="en-US" sz="2400" dirty="0"/>
          </a:p>
          <a:p>
            <a:pPr marL="457200" lvl="1" indent="0">
              <a:buClr>
                <a:srgbClr val="3333CC"/>
              </a:buClr>
              <a:buNone/>
              <a:defRPr/>
            </a:pPr>
            <a:endParaRPr lang="en-US" sz="2000" dirty="0" smtClean="0"/>
          </a:p>
          <a:p>
            <a:pPr marL="457200" lvl="1" indent="0">
              <a:buClr>
                <a:srgbClr val="3333CC"/>
              </a:buClr>
              <a:buNone/>
              <a:defRPr/>
            </a:pPr>
            <a:r>
              <a:rPr lang="en-US" sz="2000" dirty="0" smtClean="0"/>
              <a:t> </a:t>
            </a:r>
          </a:p>
          <a:p>
            <a:pPr marL="57150" indent="0">
              <a:buClr>
                <a:srgbClr val="3333CC"/>
              </a:buClr>
              <a:buNone/>
              <a:defRPr/>
            </a:pPr>
            <a:endParaRPr lang="en-US" sz="2400" dirty="0"/>
          </a:p>
          <a:p>
            <a:pPr marL="57150" indent="0">
              <a:buClr>
                <a:srgbClr val="3333CC"/>
              </a:buClr>
              <a:buNone/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994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44562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b="1" dirty="0" err="1"/>
              <a:t>Etki</a:t>
            </a:r>
            <a:r>
              <a:rPr lang="en-US" sz="2800" b="1" dirty="0"/>
              <a:t> </a:t>
            </a:r>
            <a:r>
              <a:rPr lang="en-US" sz="2800" b="1" dirty="0" err="1"/>
              <a:t>Değerlendirmesi</a:t>
            </a:r>
            <a:r>
              <a:rPr lang="en-US" sz="2800" b="1" dirty="0"/>
              <a:t> (Outcome and Impact Evaluations)</a:t>
            </a:r>
            <a:endParaRPr lang="tr-TR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06963"/>
          </a:xfrm>
        </p:spPr>
        <p:txBody>
          <a:bodyPr>
            <a:noAutofit/>
          </a:bodyPr>
          <a:lstStyle/>
          <a:p>
            <a:pPr marL="57150" indent="0">
              <a:buClr>
                <a:srgbClr val="3333CC"/>
              </a:buClr>
              <a:buNone/>
              <a:defRPr/>
            </a:pPr>
            <a:r>
              <a:rPr lang="tr-TR" sz="2200" dirty="0" smtClean="0"/>
              <a:t>Outcome evaluation ve impact evaluation arasında daha zor olanı ikincisi. </a:t>
            </a:r>
          </a:p>
          <a:p>
            <a:pPr marL="57150" indent="0">
              <a:lnSpc>
                <a:spcPts val="1200"/>
              </a:lnSpc>
              <a:buClr>
                <a:srgbClr val="3333CC"/>
              </a:buClr>
              <a:buNone/>
              <a:defRPr/>
            </a:pPr>
            <a:endParaRPr lang="tr-TR" sz="2200" dirty="0" smtClean="0"/>
          </a:p>
          <a:p>
            <a:pPr marL="57150" indent="0">
              <a:buClr>
                <a:srgbClr val="3333CC"/>
              </a:buClr>
              <a:buNone/>
              <a:defRPr/>
            </a:pPr>
            <a:r>
              <a:rPr lang="tr-TR" sz="2200" dirty="0" smtClean="0"/>
              <a:t>Bunun nedeni, nedensellik ilişkisi kurmak zor. </a:t>
            </a:r>
          </a:p>
          <a:p>
            <a:pPr marL="57150" indent="0">
              <a:lnSpc>
                <a:spcPts val="1200"/>
              </a:lnSpc>
              <a:buClr>
                <a:srgbClr val="3333CC"/>
              </a:buClr>
              <a:buNone/>
              <a:defRPr/>
            </a:pPr>
            <a:endParaRPr lang="tr-TR" sz="2200" dirty="0" smtClean="0"/>
          </a:p>
          <a:p>
            <a:pPr marL="57150" indent="0">
              <a:buClr>
                <a:srgbClr val="3333CC"/>
              </a:buClr>
              <a:buNone/>
              <a:defRPr/>
            </a:pPr>
            <a:r>
              <a:rPr lang="tr-TR" sz="2200" u="sng" dirty="0" smtClean="0"/>
              <a:t>Nedensellik ilişkisini saptamanın koşulları</a:t>
            </a:r>
            <a:r>
              <a:rPr lang="tr-TR" sz="2200" dirty="0" smtClean="0"/>
              <a:t>:</a:t>
            </a:r>
            <a:endParaRPr lang="en-US" sz="2200" dirty="0" smtClean="0"/>
          </a:p>
          <a:p>
            <a:pPr marL="57150" indent="0">
              <a:lnSpc>
                <a:spcPts val="1200"/>
              </a:lnSpc>
              <a:buClr>
                <a:srgbClr val="3333CC"/>
              </a:buClr>
              <a:buNone/>
              <a:defRPr/>
            </a:pPr>
            <a:endParaRPr lang="tr-TR" sz="2200" dirty="0" smtClean="0"/>
          </a:p>
          <a:p>
            <a:pPr marL="400050">
              <a:lnSpc>
                <a:spcPts val="3000"/>
              </a:lnSpc>
              <a:buClr>
                <a:srgbClr val="3333CC"/>
              </a:buClr>
              <a:defRPr/>
            </a:pPr>
            <a:r>
              <a:rPr lang="en-US" sz="2200" dirty="0" smtClean="0"/>
              <a:t>   </a:t>
            </a:r>
            <a:r>
              <a:rPr lang="tr-TR" sz="2200" dirty="0" smtClean="0"/>
              <a:t>Değişkenler arasında </a:t>
            </a:r>
            <a:r>
              <a:rPr lang="tr-TR" sz="2200" i="1" dirty="0" smtClean="0">
                <a:solidFill>
                  <a:schemeClr val="accent6">
                    <a:lumMod val="50000"/>
                  </a:schemeClr>
                </a:solidFill>
              </a:rPr>
              <a:t>istatistiksel ilişki </a:t>
            </a:r>
            <a:r>
              <a:rPr lang="tr-TR" sz="2200" dirty="0" smtClean="0"/>
              <a:t>olmalı.</a:t>
            </a:r>
          </a:p>
          <a:p>
            <a:pPr marL="400050">
              <a:lnSpc>
                <a:spcPts val="3000"/>
              </a:lnSpc>
              <a:buClr>
                <a:srgbClr val="3333CC"/>
              </a:buClr>
              <a:defRPr/>
            </a:pPr>
            <a:r>
              <a:rPr lang="en-US" sz="2200" dirty="0" smtClean="0"/>
              <a:t>   </a:t>
            </a:r>
            <a:r>
              <a:rPr lang="tr-TR" sz="2200" dirty="0" smtClean="0"/>
              <a:t>Değişkenler arasında </a:t>
            </a:r>
            <a:r>
              <a:rPr lang="tr-TR" sz="2200" i="1" dirty="0" smtClean="0">
                <a:solidFill>
                  <a:schemeClr val="accent6">
                    <a:lumMod val="50000"/>
                  </a:schemeClr>
                </a:solidFill>
              </a:rPr>
              <a:t>zaman ilişkisi </a:t>
            </a:r>
            <a:r>
              <a:rPr lang="tr-TR" sz="2200" dirty="0" smtClean="0"/>
              <a:t>(chronology) olmalı:</a:t>
            </a:r>
          </a:p>
          <a:p>
            <a:pPr marL="857250" lvl="1" indent="460375">
              <a:lnSpc>
                <a:spcPts val="3000"/>
              </a:lnSpc>
              <a:spcBef>
                <a:spcPts val="0"/>
              </a:spcBef>
              <a:buClr>
                <a:srgbClr val="3333CC"/>
              </a:buClr>
              <a:buFont typeface="Wingdings" panose="05000000000000000000" pitchFamily="2" charset="2"/>
              <a:buChar char="Ø"/>
              <a:defRPr/>
            </a:pPr>
            <a:r>
              <a:rPr lang="tr-TR" sz="1800" dirty="0" smtClean="0"/>
              <a:t>Bağımsız değişken bağımlı değişkenden önce gelmeli.</a:t>
            </a:r>
          </a:p>
          <a:p>
            <a:pPr marL="400050">
              <a:lnSpc>
                <a:spcPts val="3000"/>
              </a:lnSpc>
              <a:buClr>
                <a:srgbClr val="3333CC"/>
              </a:buClr>
              <a:defRPr/>
            </a:pPr>
            <a:r>
              <a:rPr lang="en-US" sz="2200" i="1" dirty="0" smtClean="0"/>
              <a:t>   </a:t>
            </a:r>
            <a:r>
              <a:rPr lang="tr-TR" sz="2200" i="1" dirty="0" smtClean="0">
                <a:solidFill>
                  <a:schemeClr val="accent6">
                    <a:lumMod val="50000"/>
                  </a:schemeClr>
                </a:solidFill>
              </a:rPr>
              <a:t>Başka (</a:t>
            </a:r>
            <a:r>
              <a:rPr lang="tr-TR" sz="2200" dirty="0" smtClean="0"/>
              <a:t>rakip</a:t>
            </a:r>
            <a:r>
              <a:rPr lang="tr-TR" sz="2200" i="1" dirty="0" smtClean="0">
                <a:solidFill>
                  <a:schemeClr val="accent6">
                    <a:lumMod val="50000"/>
                  </a:schemeClr>
                </a:solidFill>
              </a:rPr>
              <a:t>) açıklamaların geçerli olmadığı </a:t>
            </a:r>
            <a:endParaRPr lang="en-US" sz="2200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107950" indent="0">
              <a:lnSpc>
                <a:spcPts val="3000"/>
              </a:lnSpc>
              <a:buClr>
                <a:srgbClr val="3333CC"/>
              </a:buClr>
              <a:buNone/>
              <a:defRPr/>
            </a:pPr>
            <a:r>
              <a:rPr lang="en-US" sz="2200" i="1" dirty="0"/>
              <a:t> </a:t>
            </a:r>
            <a:r>
              <a:rPr lang="en-US" sz="2200" i="1" dirty="0" smtClean="0"/>
              <a:t>      </a:t>
            </a:r>
            <a:r>
              <a:rPr lang="tr-TR" sz="2200" dirty="0" smtClean="0"/>
              <a:t>gösterilebilmeli.</a:t>
            </a:r>
          </a:p>
          <a:p>
            <a:pPr marL="400050">
              <a:lnSpc>
                <a:spcPts val="3000"/>
              </a:lnSpc>
              <a:buClr>
                <a:srgbClr val="3333CC"/>
              </a:buClr>
              <a:defRPr/>
            </a:pPr>
            <a:r>
              <a:rPr lang="en-US" sz="2200" dirty="0" smtClean="0"/>
              <a:t>   </a:t>
            </a:r>
            <a:r>
              <a:rPr lang="tr-TR" sz="2200" dirty="0" smtClean="0"/>
              <a:t>Bağımsız ve bağımlı değişkenler arasında </a:t>
            </a:r>
            <a:r>
              <a:rPr lang="tr-TR" sz="2200" i="1" dirty="0" smtClean="0">
                <a:solidFill>
                  <a:schemeClr val="accent6">
                    <a:lumMod val="50000"/>
                  </a:schemeClr>
                </a:solidFill>
              </a:rPr>
              <a:t>kuramsal bir </a:t>
            </a:r>
            <a:endParaRPr lang="en-US" sz="2200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107950" indent="0">
              <a:lnSpc>
                <a:spcPts val="3000"/>
              </a:lnSpc>
              <a:buClr>
                <a:srgbClr val="3333CC"/>
              </a:buClr>
              <a:buNone/>
              <a:defRPr/>
            </a:pPr>
            <a:r>
              <a:rPr lang="en-US" sz="22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200" i="1" dirty="0" smtClean="0">
                <a:solidFill>
                  <a:schemeClr val="accent6">
                    <a:lumMod val="50000"/>
                  </a:schemeClr>
                </a:solidFill>
              </a:rPr>
              <a:t>      </a:t>
            </a:r>
            <a:r>
              <a:rPr lang="tr-TR" sz="2200" i="1" dirty="0" smtClean="0">
                <a:solidFill>
                  <a:schemeClr val="accent6">
                    <a:lumMod val="50000"/>
                  </a:schemeClr>
                </a:solidFill>
              </a:rPr>
              <a:t>bağlantı</a:t>
            </a:r>
            <a:r>
              <a:rPr lang="tr-TR" sz="2200" i="1" dirty="0" smtClean="0"/>
              <a:t> </a:t>
            </a:r>
            <a:r>
              <a:rPr lang="tr-TR" sz="2200" dirty="0" smtClean="0"/>
              <a:t>olmalı. </a:t>
            </a:r>
          </a:p>
          <a:p>
            <a:pPr marL="57150" indent="0">
              <a:buClr>
                <a:srgbClr val="3333CC"/>
              </a:buClr>
              <a:buNone/>
              <a:defRPr/>
            </a:pPr>
            <a:endParaRPr lang="tr-TR" sz="2200" dirty="0" smtClean="0"/>
          </a:p>
          <a:p>
            <a:pPr marL="57150" indent="0">
              <a:buClr>
                <a:srgbClr val="3333CC"/>
              </a:buClr>
              <a:buNone/>
              <a:defRPr/>
            </a:pPr>
            <a:endParaRPr lang="en-US" sz="2200" dirty="0"/>
          </a:p>
          <a:p>
            <a:pPr marL="57150" indent="0">
              <a:buClr>
                <a:srgbClr val="3333CC"/>
              </a:buClr>
              <a:buNone/>
              <a:defRPr/>
            </a:pPr>
            <a:endParaRPr lang="en-US" sz="2200" dirty="0" smtClean="0"/>
          </a:p>
          <a:p>
            <a:pPr marL="57150" indent="0">
              <a:buClr>
                <a:srgbClr val="3333CC"/>
              </a:buClr>
              <a:buNone/>
              <a:defRPr/>
            </a:pPr>
            <a:endParaRPr lang="en-US" sz="2200" dirty="0"/>
          </a:p>
          <a:p>
            <a:pPr marL="457200" lvl="1" indent="0">
              <a:buClr>
                <a:srgbClr val="3333CC"/>
              </a:buClr>
              <a:buNone/>
              <a:defRPr/>
            </a:pPr>
            <a:endParaRPr lang="en-US" sz="1800" dirty="0"/>
          </a:p>
          <a:p>
            <a:pPr marL="57150" indent="0">
              <a:buClr>
                <a:srgbClr val="3333CC"/>
              </a:buClr>
              <a:buNone/>
              <a:defRPr/>
            </a:pPr>
            <a:endParaRPr lang="en-US" sz="2200" dirty="0"/>
          </a:p>
          <a:p>
            <a:pPr marL="57150" indent="0">
              <a:buClr>
                <a:srgbClr val="3333CC"/>
              </a:buClr>
              <a:buNone/>
              <a:defRPr/>
            </a:pPr>
            <a:r>
              <a:rPr lang="en-US" sz="2200" dirty="0" smtClean="0"/>
              <a:t> </a:t>
            </a:r>
          </a:p>
          <a:p>
            <a:pPr marL="57150" indent="0">
              <a:buClr>
                <a:srgbClr val="3333CC"/>
              </a:buClr>
              <a:buNone/>
              <a:defRPr/>
            </a:pPr>
            <a:endParaRPr lang="en-US" sz="2400" dirty="0" smtClean="0"/>
          </a:p>
          <a:p>
            <a:pPr marL="57150" indent="0">
              <a:buClr>
                <a:srgbClr val="3333CC"/>
              </a:buClr>
              <a:buNone/>
              <a:defRPr/>
            </a:pPr>
            <a:endParaRPr lang="en-US" sz="2400" dirty="0"/>
          </a:p>
          <a:p>
            <a:pPr marL="57150" indent="0">
              <a:buClr>
                <a:srgbClr val="3333CC"/>
              </a:buClr>
              <a:buNone/>
              <a:defRPr/>
            </a:pPr>
            <a:endParaRPr lang="en-US" sz="2400" dirty="0" smtClean="0"/>
          </a:p>
          <a:p>
            <a:pPr marL="57150" indent="0">
              <a:buClr>
                <a:srgbClr val="3333CC"/>
              </a:buClr>
              <a:buNone/>
              <a:defRPr/>
            </a:pPr>
            <a:endParaRPr lang="en-US" sz="2400" dirty="0"/>
          </a:p>
          <a:p>
            <a:pPr marL="57150" indent="0">
              <a:buClr>
                <a:srgbClr val="3333CC"/>
              </a:buClr>
              <a:buNone/>
              <a:defRPr/>
            </a:pPr>
            <a:endParaRPr lang="en-US" sz="2200" dirty="0" smtClean="0"/>
          </a:p>
          <a:p>
            <a:pPr marL="57150" indent="0">
              <a:buClr>
                <a:srgbClr val="3333CC"/>
              </a:buClr>
              <a:buNone/>
              <a:defRPr/>
            </a:pPr>
            <a:endParaRPr lang="en-US" sz="2200" dirty="0" smtClean="0"/>
          </a:p>
          <a:p>
            <a:pPr marL="57150" indent="0">
              <a:buClr>
                <a:srgbClr val="3333CC"/>
              </a:buClr>
              <a:buNone/>
              <a:defRPr/>
            </a:pPr>
            <a:endParaRPr lang="en-US" sz="2400" dirty="0" smtClean="0"/>
          </a:p>
          <a:p>
            <a:pPr marL="57150" indent="0">
              <a:buClr>
                <a:srgbClr val="3333CC"/>
              </a:buClr>
              <a:buNone/>
              <a:defRPr/>
            </a:pPr>
            <a:endParaRPr lang="en-US" sz="2400" dirty="0" smtClean="0"/>
          </a:p>
          <a:p>
            <a:pPr marL="57150" indent="0">
              <a:buClr>
                <a:srgbClr val="3333CC"/>
              </a:buClr>
              <a:buNone/>
              <a:defRPr/>
            </a:pPr>
            <a:endParaRPr lang="en-US" sz="2400" dirty="0" smtClean="0"/>
          </a:p>
          <a:p>
            <a:pPr marL="57150" indent="0">
              <a:buClr>
                <a:srgbClr val="3333CC"/>
              </a:buClr>
              <a:buNone/>
              <a:defRPr/>
            </a:pPr>
            <a:endParaRPr lang="en-US" sz="2400" dirty="0"/>
          </a:p>
          <a:p>
            <a:pPr marL="457200" lvl="1" indent="0">
              <a:buClr>
                <a:srgbClr val="3333CC"/>
              </a:buClr>
              <a:buNone/>
              <a:defRPr/>
            </a:pPr>
            <a:endParaRPr lang="en-US" sz="2000" dirty="0" smtClean="0"/>
          </a:p>
          <a:p>
            <a:pPr marL="457200" lvl="1" indent="0">
              <a:buClr>
                <a:srgbClr val="3333CC"/>
              </a:buClr>
              <a:buNone/>
              <a:defRPr/>
            </a:pPr>
            <a:r>
              <a:rPr lang="en-US" sz="2000" dirty="0" smtClean="0"/>
              <a:t> </a:t>
            </a:r>
          </a:p>
          <a:p>
            <a:pPr marL="57150" indent="0">
              <a:buClr>
                <a:srgbClr val="3333CC"/>
              </a:buClr>
              <a:buNone/>
              <a:defRPr/>
            </a:pPr>
            <a:endParaRPr lang="en-US" sz="2400" dirty="0"/>
          </a:p>
          <a:p>
            <a:pPr marL="57150" indent="0">
              <a:buClr>
                <a:srgbClr val="3333CC"/>
              </a:buClr>
              <a:buNone/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222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2800" b="1" dirty="0" smtClean="0"/>
              <a:t>Kamu politikaları çözümlemelerinde yöntem neden önemli</a:t>
            </a:r>
            <a:r>
              <a:rPr lang="en-US" sz="2800" b="1" dirty="0" smtClean="0"/>
              <a:t>?</a:t>
            </a:r>
            <a:endParaRPr lang="tr-TR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rgbClr val="413ACE"/>
              </a:buClr>
              <a:buNone/>
            </a:pPr>
            <a:r>
              <a:rPr lang="tr-TR" sz="2400" dirty="0"/>
              <a:t>Bu soru aşağıdaki temel sorular ile yakından ilişkili.  </a:t>
            </a:r>
          </a:p>
          <a:p>
            <a:pPr>
              <a:buClr>
                <a:srgbClr val="413ACE"/>
              </a:buClr>
            </a:pPr>
            <a:endParaRPr lang="en-US" sz="2400" dirty="0" smtClean="0"/>
          </a:p>
          <a:p>
            <a:pPr>
              <a:buClr>
                <a:srgbClr val="413ACE"/>
              </a:buClr>
            </a:pPr>
            <a:r>
              <a:rPr lang="tr-TR" sz="2400" dirty="0" smtClean="0"/>
              <a:t>Tarafsız araştırma mı</a:t>
            </a:r>
            <a:r>
              <a:rPr lang="en-US" sz="2400" dirty="0" smtClean="0"/>
              <a:t> </a:t>
            </a:r>
            <a:r>
              <a:rPr lang="tr-TR" sz="2400" dirty="0" smtClean="0"/>
              <a:t>yapmalı</a:t>
            </a:r>
            <a:r>
              <a:rPr lang="tr-TR" sz="2400" dirty="0"/>
              <a:t>, </a:t>
            </a:r>
            <a:r>
              <a:rPr lang="en-US" sz="2400" dirty="0" err="1" smtClean="0"/>
              <a:t>yoksa</a:t>
            </a:r>
            <a:r>
              <a:rPr lang="en-US" sz="2400" dirty="0" smtClean="0"/>
              <a:t> </a:t>
            </a:r>
            <a:r>
              <a:rPr lang="tr-TR" sz="2400" dirty="0" smtClean="0"/>
              <a:t>(taraflı) politika mı</a:t>
            </a:r>
            <a:r>
              <a:rPr lang="en-US" sz="2400" dirty="0" smtClean="0"/>
              <a:t> </a:t>
            </a:r>
            <a:r>
              <a:rPr lang="tr-TR" sz="2400" dirty="0" smtClean="0"/>
              <a:t>önermeli? </a:t>
            </a:r>
            <a:endParaRPr lang="en-US" sz="2400" dirty="0" smtClean="0"/>
          </a:p>
          <a:p>
            <a:pPr>
              <a:buClr>
                <a:srgbClr val="413ACE"/>
              </a:buClr>
            </a:pPr>
            <a:endParaRPr lang="en-US" sz="2400" dirty="0" smtClean="0"/>
          </a:p>
          <a:p>
            <a:pPr>
              <a:buClr>
                <a:srgbClr val="413ACE"/>
              </a:buClr>
            </a:pPr>
            <a:r>
              <a:rPr lang="tr-TR" sz="2400" dirty="0" smtClean="0"/>
              <a:t>Bilim </a:t>
            </a:r>
            <a:r>
              <a:rPr lang="tr-TR" sz="2400" dirty="0"/>
              <a:t>insanları tarafsız olabilir mi? Özellikle toplumsal bilimlerde bu mümkün mü? </a:t>
            </a:r>
          </a:p>
          <a:p>
            <a:pPr>
              <a:buClr>
                <a:srgbClr val="413ACE"/>
              </a:buClr>
            </a:pPr>
            <a:endParaRPr lang="en-US" sz="2400" dirty="0" smtClean="0"/>
          </a:p>
          <a:p>
            <a:pPr>
              <a:buClr>
                <a:srgbClr val="413ACE"/>
              </a:buClr>
            </a:pPr>
            <a:r>
              <a:rPr lang="tr-TR" sz="2400" dirty="0" smtClean="0"/>
              <a:t>Toplumsal bilimcileri</a:t>
            </a:r>
            <a:r>
              <a:rPr lang="en-US" sz="2400" dirty="0" smtClean="0"/>
              <a:t>n</a:t>
            </a:r>
            <a:r>
              <a:rPr lang="tr-TR" sz="2400" dirty="0" smtClean="0"/>
              <a:t> </a:t>
            </a:r>
            <a:r>
              <a:rPr lang="tr-TR" sz="2400" dirty="0"/>
              <a:t>partizan olması doğru mudur?  </a:t>
            </a:r>
          </a:p>
          <a:p>
            <a:pPr marL="0" indent="0">
              <a:buClr>
                <a:srgbClr val="413ACE"/>
              </a:buClr>
              <a:buNone/>
            </a:pPr>
            <a:endParaRPr lang="tr-TR" dirty="0"/>
          </a:p>
          <a:p>
            <a:pPr marL="0" indent="0">
              <a:buClr>
                <a:srgbClr val="413ACE"/>
              </a:buClr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88419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tr-TR" sz="2800" b="1" dirty="0" smtClean="0"/>
              <a:t>Bir etki değerlendirmesi soru</a:t>
            </a:r>
            <a:r>
              <a:rPr lang="en-US" sz="2800" b="1" dirty="0" err="1" smtClean="0"/>
              <a:t>su</a:t>
            </a:r>
            <a:r>
              <a:rPr lang="en-US" sz="2800" b="1" dirty="0" smtClean="0"/>
              <a:t>:</a:t>
            </a:r>
            <a:r>
              <a:rPr lang="tr-TR" sz="2800" dirty="0"/>
              <a:t/>
            </a:r>
            <a:br>
              <a:rPr lang="tr-TR" sz="2800" dirty="0"/>
            </a:br>
            <a:endParaRPr lang="tr-T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59363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3333CC"/>
              </a:buClr>
              <a:buNone/>
            </a:pPr>
            <a:endParaRPr lang="en-US" sz="2400" i="1" dirty="0" smtClean="0">
              <a:ea typeface="Calibri"/>
              <a:cs typeface="Times New Roman"/>
            </a:endParaRPr>
          </a:p>
          <a:p>
            <a:pPr>
              <a:spcBef>
                <a:spcPts val="0"/>
              </a:spcBef>
              <a:buClr>
                <a:srgbClr val="3333CC"/>
              </a:buClr>
              <a:buSzPct val="100000"/>
            </a:pPr>
            <a:r>
              <a:rPr lang="en-US" sz="2400" i="1" dirty="0" smtClean="0">
                <a:ea typeface="Calibri"/>
                <a:cs typeface="Times New Roman"/>
              </a:rPr>
              <a:t>  </a:t>
            </a:r>
            <a:r>
              <a:rPr lang="tr-TR" sz="2400" i="1" dirty="0" smtClean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Hizmet iyileştirme bölgeleri </a:t>
            </a:r>
            <a:r>
              <a:rPr lang="tr-TR" sz="2400" dirty="0" smtClean="0">
                <a:ea typeface="Calibri"/>
                <a:cs typeface="Times New Roman"/>
              </a:rPr>
              <a:t>(</a:t>
            </a:r>
            <a:r>
              <a:rPr lang="tr-TR" sz="2400" i="1" dirty="0" smtClean="0">
                <a:ea typeface="Calibri"/>
                <a:cs typeface="Times New Roman"/>
              </a:rPr>
              <a:t>HİB</a:t>
            </a:r>
            <a:r>
              <a:rPr lang="tr-TR" sz="2400" dirty="0" smtClean="0">
                <a:ea typeface="Calibri"/>
                <a:cs typeface="Times New Roman"/>
              </a:rPr>
              <a:t>ler) kentsel alanların </a:t>
            </a:r>
            <a:r>
              <a:rPr lang="en-US" sz="2400" dirty="0" smtClean="0">
                <a:ea typeface="Calibri"/>
                <a:cs typeface="Times New Roman"/>
              </a:rPr>
              <a:t> </a:t>
            </a:r>
          </a:p>
          <a:p>
            <a:pPr marL="0" indent="0">
              <a:spcBef>
                <a:spcPts val="0"/>
              </a:spcBef>
              <a:buClr>
                <a:srgbClr val="3333CC"/>
              </a:buClr>
              <a:buNone/>
            </a:pPr>
            <a:r>
              <a:rPr lang="en-US" sz="2400" dirty="0">
                <a:ea typeface="Calibri"/>
                <a:cs typeface="Times New Roman"/>
              </a:rPr>
              <a:t> </a:t>
            </a:r>
            <a:r>
              <a:rPr lang="en-US" sz="2400" dirty="0" smtClean="0">
                <a:ea typeface="Calibri"/>
                <a:cs typeface="Times New Roman"/>
              </a:rPr>
              <a:t>    </a:t>
            </a:r>
            <a:r>
              <a:rPr lang="tr-TR" sz="2400" dirty="0" smtClean="0">
                <a:ea typeface="Calibri"/>
                <a:cs typeface="Times New Roman"/>
              </a:rPr>
              <a:t>ekonomik gelişmesinde etkin roller oynuyorlar mı?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Clr>
                <a:srgbClr val="3333CC"/>
              </a:buClr>
              <a:buNone/>
            </a:pPr>
            <a:endParaRPr lang="tr-TR" sz="24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3333CC"/>
              </a:buClr>
              <a:buSzPct val="100000"/>
            </a:pPr>
            <a:r>
              <a:rPr lang="en-US" sz="2400" dirty="0" smtClean="0">
                <a:ea typeface="Calibri"/>
                <a:cs typeface="Times New Roman"/>
              </a:rPr>
              <a:t>  </a:t>
            </a:r>
            <a:r>
              <a:rPr lang="tr-TR" sz="2400" dirty="0" smtClean="0">
                <a:ea typeface="Calibri"/>
                <a:cs typeface="Times New Roman"/>
              </a:rPr>
              <a:t>Sorunun açımlaması: </a:t>
            </a:r>
          </a:p>
          <a:p>
            <a:pPr marL="914400" lvl="1" indent="-457200">
              <a:lnSpc>
                <a:spcPct val="115000"/>
              </a:lnSpc>
              <a:spcBef>
                <a:spcPts val="0"/>
              </a:spcBef>
              <a:buClr>
                <a:srgbClr val="3333CC"/>
              </a:buClr>
              <a:buFont typeface="+mj-lt"/>
              <a:buAutoNum type="arabicPeriod"/>
            </a:pPr>
            <a:r>
              <a:rPr lang="tr-TR" sz="2400" dirty="0" smtClean="0">
                <a:ea typeface="Calibri"/>
                <a:cs typeface="Times New Roman"/>
              </a:rPr>
              <a:t>Nedir bu hizmet iyileştirme bölgeleri (HİBler)? </a:t>
            </a:r>
          </a:p>
          <a:p>
            <a:pPr marL="914400" lvl="1" indent="-457200">
              <a:lnSpc>
                <a:spcPct val="115000"/>
              </a:lnSpc>
              <a:spcBef>
                <a:spcPts val="0"/>
              </a:spcBef>
              <a:buClr>
                <a:srgbClr val="3333CC"/>
              </a:buClr>
              <a:buFont typeface="+mj-lt"/>
              <a:buAutoNum type="arabicPeriod"/>
            </a:pPr>
            <a:r>
              <a:rPr lang="tr-TR" sz="2400" dirty="0" smtClean="0">
                <a:ea typeface="Calibri"/>
                <a:cs typeface="Times New Roman"/>
              </a:rPr>
              <a:t>Neden “ekonomik gelişmesinde etkin roller oynamaları” bekleniyor?</a:t>
            </a:r>
            <a:endParaRPr lang="en-US" sz="2400" dirty="0" smtClean="0">
              <a:ea typeface="Calibri"/>
              <a:cs typeface="Times New Roman"/>
            </a:endParaRPr>
          </a:p>
          <a:p>
            <a:pPr marL="457200" lvl="1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3333CC"/>
              </a:buClr>
              <a:buNone/>
            </a:pPr>
            <a:endParaRPr lang="en-US" sz="2400" dirty="0" smtClean="0">
              <a:ea typeface="Calibri"/>
              <a:cs typeface="Times New Roman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3333CC"/>
              </a:buClr>
            </a:pPr>
            <a:endParaRPr lang="en-US" sz="24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3333CC"/>
              </a:buClr>
              <a:buNone/>
            </a:pPr>
            <a:r>
              <a:rPr lang="tr-TR" sz="2400" dirty="0" smtClean="0">
                <a:ea typeface="Calibri"/>
                <a:cs typeface="Times New Roman"/>
              </a:rPr>
              <a:t> </a:t>
            </a:r>
            <a:endParaRPr lang="en-US" sz="24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3333CC"/>
              </a:buClr>
            </a:pPr>
            <a:endParaRPr lang="en-US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3333CC"/>
              </a:buClr>
            </a:pPr>
            <a:endParaRPr lang="tr-TR" sz="2400" dirty="0" smtClean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02061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tr-TR" sz="2800" b="1" dirty="0" smtClean="0"/>
              <a:t>Hizmet iyileştirme bölgelerinin (HİBlerin) tanımı ve kuruluş amacı</a:t>
            </a:r>
            <a:br>
              <a:rPr lang="tr-TR" sz="2800" b="1" dirty="0" smtClean="0"/>
            </a:br>
            <a:r>
              <a:rPr lang="tr-TR" sz="2800" b="1" dirty="0" smtClean="0"/>
              <a:t/>
            </a:r>
            <a:br>
              <a:rPr lang="tr-TR" sz="2800" b="1" dirty="0" smtClean="0"/>
            </a:br>
            <a:endParaRPr lang="tr-TR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5135563"/>
          </a:xfrm>
        </p:spPr>
        <p:txBody>
          <a:bodyPr>
            <a:noAutofit/>
          </a:bodyPr>
          <a:lstStyle/>
          <a:p>
            <a:pPr indent="-285750">
              <a:buClr>
                <a:srgbClr val="3333CC"/>
              </a:buClr>
              <a:buSzPct val="90000"/>
            </a:pPr>
            <a:r>
              <a:rPr lang="en-US" sz="2000" dirty="0" smtClean="0"/>
              <a:t>  </a:t>
            </a:r>
            <a:r>
              <a:rPr lang="tr-TR" sz="2000" dirty="0" smtClean="0"/>
              <a:t>HİBler</a:t>
            </a:r>
            <a:r>
              <a:rPr lang="en-US" sz="2000" dirty="0" smtClean="0"/>
              <a:t>in </a:t>
            </a:r>
            <a:r>
              <a:rPr lang="tr-TR" sz="2000" dirty="0" smtClean="0"/>
              <a:t>İngilizcedeki ad</a:t>
            </a:r>
            <a:r>
              <a:rPr lang="tr-TR" sz="2000" dirty="0"/>
              <a:t>ı</a:t>
            </a:r>
            <a:r>
              <a:rPr lang="tr-TR" sz="2000" dirty="0" smtClean="0"/>
              <a:t>: </a:t>
            </a:r>
            <a:r>
              <a:rPr lang="en-US" sz="2000" i="1" dirty="0" smtClean="0">
                <a:solidFill>
                  <a:schemeClr val="accent6">
                    <a:lumMod val="50000"/>
                  </a:schemeClr>
                </a:solidFill>
              </a:rPr>
              <a:t>Business Improvement Districts </a:t>
            </a:r>
            <a:r>
              <a:rPr lang="en-US" sz="2000" dirty="0" smtClean="0"/>
              <a:t>(BIDs)</a:t>
            </a:r>
          </a:p>
          <a:p>
            <a:pPr indent="-285750">
              <a:buClr>
                <a:srgbClr val="3333CC"/>
              </a:buClr>
              <a:buSzPct val="90000"/>
            </a:pPr>
            <a:endParaRPr lang="en-US" sz="2000" dirty="0" smtClean="0"/>
          </a:p>
          <a:p>
            <a:pPr indent="-285750">
              <a:buClr>
                <a:srgbClr val="3333CC"/>
              </a:buClr>
              <a:buSzPct val="90000"/>
            </a:pPr>
            <a:r>
              <a:rPr lang="en-US" sz="2000" dirty="0" smtClean="0"/>
              <a:t>  </a:t>
            </a:r>
            <a:r>
              <a:rPr lang="tr-TR" sz="2000" dirty="0" smtClean="0"/>
              <a:t>HİBler önceden saptanmış kentsel alanlara sınırlı sayıda kamu </a:t>
            </a:r>
            <a:r>
              <a:rPr lang="en-US" sz="2000" dirty="0" smtClean="0"/>
              <a:t>   </a:t>
            </a:r>
          </a:p>
          <a:p>
            <a:pPr marL="6350" indent="0">
              <a:buClr>
                <a:srgbClr val="3333CC"/>
              </a:buClr>
              <a:buSzPct val="90000"/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</a:t>
            </a:r>
            <a:r>
              <a:rPr lang="tr-TR" sz="2000" dirty="0" smtClean="0"/>
              <a:t>hizmetleri götürmek için oluşturulmuş kurumsal biçimlenmelerdir. </a:t>
            </a:r>
          </a:p>
          <a:p>
            <a:pPr marL="400050">
              <a:buClr>
                <a:srgbClr val="3333CC"/>
              </a:buClr>
              <a:buSzPct val="90000"/>
            </a:pPr>
            <a:endParaRPr lang="en-US" sz="2000" dirty="0" smtClean="0"/>
          </a:p>
          <a:p>
            <a:pPr marL="400050" indent="-400050">
              <a:buClr>
                <a:srgbClr val="3333CC"/>
              </a:buClr>
              <a:buSzPct val="90000"/>
            </a:pPr>
            <a:r>
              <a:rPr lang="en-US" sz="2000" dirty="0" smtClean="0"/>
              <a:t> </a:t>
            </a:r>
            <a:r>
              <a:rPr lang="tr-TR" sz="2000" dirty="0" smtClean="0"/>
              <a:t>HİBlerin </a:t>
            </a:r>
            <a:r>
              <a:rPr lang="tr-TR" sz="2000" dirty="0"/>
              <a:t>genel amacı: </a:t>
            </a:r>
          </a:p>
          <a:p>
            <a:pPr marL="914400" lvl="2" indent="0">
              <a:buClr>
                <a:srgbClr val="3333CC"/>
              </a:buClr>
              <a:buSzPct val="90000"/>
              <a:buNone/>
            </a:pPr>
            <a:r>
              <a:rPr lang="tr-TR" sz="1800" dirty="0"/>
              <a:t>Kentsel alanların (özellikle ticari merkezlerin) ekonomik gelişme</a:t>
            </a:r>
            <a:r>
              <a:rPr lang="en-US" sz="1800" dirty="0" err="1"/>
              <a:t>lerine</a:t>
            </a:r>
            <a:r>
              <a:rPr lang="tr-TR" sz="1800" dirty="0"/>
              <a:t> katkıda bulunmak.</a:t>
            </a:r>
          </a:p>
          <a:p>
            <a:pPr>
              <a:buClr>
                <a:srgbClr val="3333CC"/>
              </a:buClr>
              <a:buSzPct val="90000"/>
            </a:pPr>
            <a:endParaRPr lang="en-US" sz="2000" dirty="0" smtClean="0"/>
          </a:p>
          <a:p>
            <a:pPr>
              <a:buClr>
                <a:srgbClr val="3333CC"/>
              </a:buClr>
              <a:buSzPct val="90000"/>
            </a:pPr>
            <a:r>
              <a:rPr lang="en-US" sz="2000" dirty="0" smtClean="0"/>
              <a:t>  </a:t>
            </a:r>
            <a:r>
              <a:rPr lang="tr-TR" sz="2000" dirty="0" smtClean="0"/>
              <a:t>Bunlar özerk kuruluşlar tarafından yönetilirler, belediye ve diğer </a:t>
            </a:r>
            <a:r>
              <a:rPr lang="en-US" sz="2000" dirty="0" smtClean="0"/>
              <a:t> </a:t>
            </a:r>
          </a:p>
          <a:p>
            <a:pPr marL="0" indent="0">
              <a:buClr>
                <a:srgbClr val="3333CC"/>
              </a:buClr>
              <a:buSzPct val="90000"/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</a:t>
            </a:r>
            <a:r>
              <a:rPr lang="tr-TR" sz="2000" dirty="0" smtClean="0"/>
              <a:t>özel (kar gözetmeyen) kuruluşlar ile birlikte çalışırlar. </a:t>
            </a:r>
          </a:p>
          <a:p>
            <a:pPr>
              <a:buClr>
                <a:srgbClr val="3333CC"/>
              </a:buClr>
              <a:buSzPct val="90000"/>
            </a:pPr>
            <a:endParaRPr lang="tr-TR" sz="2000" dirty="0" smtClean="0"/>
          </a:p>
          <a:p>
            <a:pPr>
              <a:buClr>
                <a:srgbClr val="3333CC"/>
              </a:buClr>
              <a:buSzPct val="90000"/>
            </a:pPr>
            <a:r>
              <a:rPr lang="en-US" sz="2000" dirty="0" smtClean="0"/>
              <a:t>  </a:t>
            </a:r>
            <a:r>
              <a:rPr lang="tr-TR" sz="2000" dirty="0" smtClean="0"/>
              <a:t>HİBler  özellikle 1980lerden bu yana bir çok ülkede kuruldular:</a:t>
            </a:r>
          </a:p>
          <a:p>
            <a:pPr marL="857250" lvl="2" indent="0">
              <a:buClr>
                <a:srgbClr val="3333CC"/>
              </a:buClr>
              <a:buSzPct val="90000"/>
              <a:buNone/>
            </a:pPr>
            <a:r>
              <a:rPr lang="tr-TR" sz="1800" dirty="0" smtClean="0"/>
              <a:t>ABD, Kanada, İngiltere</a:t>
            </a:r>
            <a:r>
              <a:rPr lang="tr-TR" sz="1800" dirty="0"/>
              <a:t>, </a:t>
            </a:r>
            <a:r>
              <a:rPr lang="tr-TR" sz="1800" dirty="0" smtClean="0"/>
              <a:t>İr</a:t>
            </a:r>
            <a:r>
              <a:rPr lang="en-US" sz="1800" dirty="0" smtClean="0"/>
              <a:t>l</a:t>
            </a:r>
            <a:r>
              <a:rPr lang="tr-TR" sz="1800" dirty="0" smtClean="0"/>
              <a:t>anda, Almanya, Hollanda, Güney Afrika vb. </a:t>
            </a:r>
            <a:endParaRPr lang="en-US" sz="1800" dirty="0" smtClean="0"/>
          </a:p>
          <a:p>
            <a:pPr marL="857250" lvl="2" indent="0">
              <a:lnSpc>
                <a:spcPts val="0"/>
              </a:lnSpc>
              <a:spcBef>
                <a:spcPts val="0"/>
              </a:spcBef>
              <a:buClr>
                <a:srgbClr val="3333CC"/>
              </a:buClr>
              <a:buSzPct val="90000"/>
              <a:buNone/>
            </a:pPr>
            <a:r>
              <a:rPr lang="tr-TR" sz="1800" dirty="0" smtClean="0"/>
              <a:t> </a:t>
            </a:r>
          </a:p>
          <a:p>
            <a:pPr marL="57150" indent="0" algn="r">
              <a:buClr>
                <a:srgbClr val="3333CC"/>
              </a:buClr>
              <a:buSzPct val="90000"/>
              <a:buNone/>
            </a:pPr>
            <a:endParaRPr lang="en-US" sz="1800" dirty="0"/>
          </a:p>
          <a:p>
            <a:pPr marL="57150" indent="0" algn="ctr">
              <a:buClr>
                <a:srgbClr val="3333CC"/>
              </a:buClr>
              <a:buSzPct val="90000"/>
              <a:buNone/>
            </a:pPr>
            <a:r>
              <a:rPr lang="en-US" sz="1800" i="1" dirty="0"/>
              <a:t> </a:t>
            </a:r>
            <a:r>
              <a:rPr lang="en-US" sz="1800" i="1" dirty="0" smtClean="0"/>
              <a:t>                                                                            </a:t>
            </a:r>
            <a:r>
              <a:rPr lang="en-US" sz="1600" i="1" dirty="0" smtClean="0"/>
              <a:t>(</a:t>
            </a:r>
            <a:r>
              <a:rPr lang="en-US" sz="1600" b="1" i="1" dirty="0" err="1" smtClean="0"/>
              <a:t>Kaynak</a:t>
            </a:r>
            <a:r>
              <a:rPr lang="en-US" sz="1600" i="1" dirty="0" smtClean="0"/>
              <a:t>: </a:t>
            </a:r>
            <a:r>
              <a:rPr lang="en-US" sz="1600" i="1" dirty="0" err="1" smtClean="0"/>
              <a:t>Morçöl</a:t>
            </a:r>
            <a:r>
              <a:rPr lang="en-US" sz="1600" i="1" dirty="0" smtClean="0"/>
              <a:t> &amp; Al, 2014)</a:t>
            </a:r>
            <a:r>
              <a:rPr lang="en-US" sz="1600" dirty="0" smtClean="0"/>
              <a:t> </a:t>
            </a:r>
          </a:p>
          <a:p>
            <a:pPr lvl="1">
              <a:buClr>
                <a:srgbClr val="3333CC"/>
              </a:buClr>
            </a:pPr>
            <a:endParaRPr lang="en-US" sz="2000" dirty="0" smtClean="0"/>
          </a:p>
          <a:p>
            <a:pPr lvl="1">
              <a:buClr>
                <a:srgbClr val="3333CC"/>
              </a:buClr>
            </a:pPr>
            <a:endParaRPr lang="en-US" sz="2000" dirty="0" smtClean="0"/>
          </a:p>
          <a:p>
            <a:pPr marL="0" indent="0">
              <a:buClr>
                <a:srgbClr val="3333CC"/>
              </a:buClr>
              <a:buSzPct val="90000"/>
              <a:buNone/>
            </a:pPr>
            <a:endParaRPr lang="en-US" sz="2400" dirty="0" smtClean="0"/>
          </a:p>
          <a:p>
            <a:pPr marL="0" indent="0">
              <a:buClr>
                <a:srgbClr val="3333CC"/>
              </a:buClr>
              <a:buSzPct val="90000"/>
              <a:buNone/>
            </a:pPr>
            <a:endParaRPr lang="en-US" sz="2400" dirty="0"/>
          </a:p>
          <a:p>
            <a:pPr marL="0" indent="0">
              <a:buClr>
                <a:srgbClr val="3333CC"/>
              </a:buClr>
              <a:buSzPct val="90000"/>
              <a:buNone/>
            </a:pPr>
            <a:endParaRPr lang="en-US" sz="2400" dirty="0" smtClean="0"/>
          </a:p>
          <a:p>
            <a:pPr marL="0" indent="0">
              <a:buClr>
                <a:srgbClr val="3333CC"/>
              </a:buClr>
              <a:buSzPct val="90000"/>
              <a:buNone/>
            </a:pPr>
            <a:endParaRPr lang="en-US" sz="2400" dirty="0"/>
          </a:p>
          <a:p>
            <a:pPr marL="0" indent="0">
              <a:buClr>
                <a:srgbClr val="3333CC"/>
              </a:buClr>
              <a:buSzPct val="90000"/>
              <a:buNone/>
            </a:pPr>
            <a:endParaRPr lang="en-US" sz="2400" dirty="0" smtClean="0"/>
          </a:p>
          <a:p>
            <a:pPr marL="0" indent="0">
              <a:buClr>
                <a:srgbClr val="3333CC"/>
              </a:buClr>
              <a:buSzPct val="90000"/>
              <a:buNone/>
            </a:pPr>
            <a:endParaRPr lang="en-US" sz="2400" dirty="0" smtClean="0"/>
          </a:p>
          <a:p>
            <a:pPr marL="0" indent="0">
              <a:buClr>
                <a:srgbClr val="3333CC"/>
              </a:buClr>
              <a:buSzPct val="90000"/>
              <a:buNone/>
            </a:pPr>
            <a:endParaRPr lang="en-US" sz="2400" dirty="0"/>
          </a:p>
          <a:p>
            <a:pPr marL="0" indent="0">
              <a:buClr>
                <a:srgbClr val="3333CC"/>
              </a:buClr>
              <a:buSzPct val="90000"/>
              <a:buNone/>
            </a:pPr>
            <a:endParaRPr lang="en-US" sz="2400" dirty="0"/>
          </a:p>
          <a:p>
            <a:pPr marL="0" indent="0">
              <a:buClr>
                <a:srgbClr val="3333CC"/>
              </a:buClr>
              <a:buSzPct val="90000"/>
              <a:buNone/>
            </a:pP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3480800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77" y="1752600"/>
            <a:ext cx="8485993" cy="11430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 smtClean="0"/>
              <a:t>H</a:t>
            </a:r>
            <a:r>
              <a:rPr lang="en-US" sz="2800" b="1" dirty="0"/>
              <a:t>İ</a:t>
            </a:r>
            <a:r>
              <a:rPr lang="en-US" sz="2800" b="1" dirty="0" smtClean="0"/>
              <a:t>Blerin </a:t>
            </a:r>
            <a:r>
              <a:rPr lang="en-US" sz="2800" b="1" dirty="0" err="1" smtClean="0"/>
              <a:t>tarihi</a:t>
            </a:r>
            <a:r>
              <a:rPr lang="en-US" sz="2800" b="1" dirty="0"/>
              <a:t>: </a:t>
            </a:r>
            <a:br>
              <a:rPr lang="en-US" sz="2800" b="1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/>
              <a:t/>
            </a:r>
            <a:br>
              <a:rPr lang="en-US" sz="2800" b="1" dirty="0"/>
            </a:br>
            <a:endParaRPr lang="tr-TR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5634" y="1371600"/>
            <a:ext cx="4038600" cy="5059363"/>
          </a:xfrm>
        </p:spPr>
        <p:txBody>
          <a:bodyPr>
            <a:noAutofit/>
          </a:bodyPr>
          <a:lstStyle/>
          <a:p>
            <a:pPr marL="57150" indent="0">
              <a:buNone/>
            </a:pPr>
            <a:endParaRPr lang="en-US" sz="1600" dirty="0" smtClean="0"/>
          </a:p>
          <a:p>
            <a:pPr marL="57150" indent="0">
              <a:buNone/>
            </a:pPr>
            <a:endParaRPr lang="en-US" sz="1600" dirty="0" smtClean="0"/>
          </a:p>
          <a:p>
            <a:pPr marL="57150" indent="0">
              <a:buNone/>
            </a:pPr>
            <a:r>
              <a:rPr lang="en-US" sz="1600" dirty="0" err="1" smtClean="0"/>
              <a:t>Hoyt’a</a:t>
            </a:r>
            <a:r>
              <a:rPr lang="en-US" sz="1600" dirty="0" smtClean="0"/>
              <a:t> (2008) </a:t>
            </a:r>
            <a:r>
              <a:rPr lang="tr-TR" sz="1600" dirty="0" smtClean="0"/>
              <a:t>göre</a:t>
            </a:r>
            <a:r>
              <a:rPr lang="en-US" sz="1600" dirty="0" smtClean="0"/>
              <a:t>, </a:t>
            </a:r>
            <a:r>
              <a:rPr lang="en-US" sz="1600" dirty="0" err="1" smtClean="0"/>
              <a:t>Kanada’nın</a:t>
            </a:r>
            <a:r>
              <a:rPr lang="en-US" sz="1600" dirty="0" smtClean="0"/>
              <a:t> </a:t>
            </a:r>
            <a:r>
              <a:rPr lang="en-US" sz="1600" dirty="0"/>
              <a:t>Toronto </a:t>
            </a:r>
            <a:r>
              <a:rPr lang="en-US" sz="1600" dirty="0" err="1" smtClean="0"/>
              <a:t>kentindeki</a:t>
            </a:r>
            <a:r>
              <a:rPr lang="en-US" sz="1600" dirty="0" smtClean="0"/>
              <a:t> </a:t>
            </a:r>
            <a:r>
              <a:rPr lang="en-US" sz="1600" dirty="0"/>
              <a:t>1969 </a:t>
            </a:r>
            <a:r>
              <a:rPr lang="en-US" sz="1600" dirty="0" err="1"/>
              <a:t>yılında</a:t>
            </a:r>
            <a:r>
              <a:rPr lang="en-US" sz="1600" dirty="0"/>
              <a:t> </a:t>
            </a:r>
            <a:r>
              <a:rPr lang="en-US" sz="1600" dirty="0" err="1"/>
              <a:t>kurulan</a:t>
            </a:r>
            <a:r>
              <a:rPr lang="en-US" sz="1600" dirty="0"/>
              <a:t> </a:t>
            </a:r>
            <a:r>
              <a:rPr lang="en-US" sz="1600" i="1" dirty="0"/>
              <a:t>Bloor West Village Business Improvement </a:t>
            </a:r>
            <a:r>
              <a:rPr lang="en-US" sz="1600" i="1" dirty="0" smtClean="0"/>
              <a:t>Area</a:t>
            </a:r>
            <a:r>
              <a:rPr lang="en-US" sz="1600" dirty="0" smtClean="0"/>
              <a:t> (1969) ilk HİB. </a:t>
            </a:r>
            <a:endParaRPr lang="en-US" sz="1000" dirty="0">
              <a:hlinkClick r:id="rId2"/>
            </a:endParaRPr>
          </a:p>
          <a:p>
            <a:pPr marL="57150" indent="0">
              <a:buNone/>
            </a:pPr>
            <a:endParaRPr lang="en-US" sz="1000" dirty="0" smtClean="0">
              <a:hlinkClick r:id="rId2"/>
            </a:endParaRPr>
          </a:p>
          <a:p>
            <a:pPr marL="57150" indent="0">
              <a:buNone/>
            </a:pPr>
            <a:endParaRPr lang="en-US" sz="1000" dirty="0">
              <a:hlinkClick r:id="rId2"/>
            </a:endParaRPr>
          </a:p>
          <a:p>
            <a:pPr marL="57150" indent="0">
              <a:buNone/>
            </a:pPr>
            <a:endParaRPr lang="en-US" sz="1000" dirty="0" smtClean="0">
              <a:hlinkClick r:id="rId2"/>
            </a:endParaRPr>
          </a:p>
          <a:p>
            <a:pPr marL="57150" indent="0">
              <a:buNone/>
            </a:pPr>
            <a:endParaRPr lang="en-US" sz="1000" dirty="0">
              <a:hlinkClick r:id="rId2"/>
            </a:endParaRPr>
          </a:p>
          <a:p>
            <a:pPr marL="57150" indent="0">
              <a:buNone/>
            </a:pPr>
            <a:endParaRPr lang="en-US" sz="1000" dirty="0" smtClean="0">
              <a:hlinkClick r:id="rId2"/>
            </a:endParaRPr>
          </a:p>
          <a:p>
            <a:pPr marL="57150" indent="0">
              <a:buNone/>
            </a:pPr>
            <a:endParaRPr lang="en-US" sz="1000" dirty="0">
              <a:hlinkClick r:id="rId2"/>
            </a:endParaRPr>
          </a:p>
          <a:p>
            <a:pPr marL="57150" indent="0">
              <a:buNone/>
            </a:pPr>
            <a:endParaRPr lang="en-US" sz="1000" dirty="0" smtClean="0">
              <a:hlinkClick r:id="rId2"/>
            </a:endParaRPr>
          </a:p>
          <a:p>
            <a:pPr marL="57150" indent="0">
              <a:buNone/>
            </a:pPr>
            <a:endParaRPr lang="en-US" sz="1000" dirty="0">
              <a:hlinkClick r:id="rId2"/>
            </a:endParaRPr>
          </a:p>
          <a:p>
            <a:pPr marL="57150" indent="0">
              <a:buNone/>
            </a:pPr>
            <a:endParaRPr lang="en-US" sz="1000" dirty="0" smtClean="0">
              <a:hlinkClick r:id="rId2"/>
            </a:endParaRPr>
          </a:p>
          <a:p>
            <a:pPr marL="57150" indent="0">
              <a:buNone/>
            </a:pPr>
            <a:endParaRPr lang="en-US" sz="1000" dirty="0">
              <a:hlinkClick r:id="rId2"/>
            </a:endParaRPr>
          </a:p>
          <a:p>
            <a:pPr marL="57150" indent="0">
              <a:buNone/>
            </a:pPr>
            <a:endParaRPr lang="en-US" sz="1000" dirty="0" smtClean="0">
              <a:hlinkClick r:id="rId2"/>
            </a:endParaRPr>
          </a:p>
          <a:p>
            <a:pPr marL="57150" indent="0">
              <a:buNone/>
            </a:pPr>
            <a:endParaRPr lang="en-US" sz="1000" dirty="0">
              <a:hlinkClick r:id="rId2"/>
            </a:endParaRPr>
          </a:p>
          <a:p>
            <a:pPr marL="57150" indent="0">
              <a:buNone/>
            </a:pPr>
            <a:endParaRPr lang="en-US" sz="800" dirty="0" smtClean="0">
              <a:hlinkClick r:id="rId2"/>
            </a:endParaRPr>
          </a:p>
          <a:p>
            <a:pPr marL="5715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tr-TR" sz="24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838" y="1371600"/>
            <a:ext cx="4038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7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err="1" smtClean="0"/>
              <a:t>Morçöl</a:t>
            </a:r>
            <a:r>
              <a:rPr lang="en-US" sz="1600" dirty="0" smtClean="0"/>
              <a:t> </a:t>
            </a:r>
            <a:r>
              <a:rPr lang="en-US" sz="1600" dirty="0"/>
              <a:t>ve </a:t>
            </a:r>
            <a:r>
              <a:rPr lang="en-US" sz="1600" dirty="0" smtClean="0"/>
              <a:t>Gautsch (2013) </a:t>
            </a:r>
            <a:r>
              <a:rPr lang="en-US" sz="1600" dirty="0"/>
              <a:t>a </a:t>
            </a:r>
            <a:r>
              <a:rPr lang="en-US" sz="1600" dirty="0" err="1"/>
              <a:t>göre</a:t>
            </a:r>
            <a:r>
              <a:rPr lang="en-US" sz="1600" dirty="0"/>
              <a:t>, </a:t>
            </a:r>
            <a:r>
              <a:rPr lang="en-US" sz="1600" dirty="0" err="1" smtClean="0"/>
              <a:t>ABD’nin</a:t>
            </a:r>
            <a:r>
              <a:rPr lang="en-US" sz="1600" dirty="0" smtClean="0"/>
              <a:t> </a:t>
            </a:r>
            <a:r>
              <a:rPr lang="en-US" sz="1600" dirty="0"/>
              <a:t>Nevada </a:t>
            </a:r>
            <a:r>
              <a:rPr lang="en-US" sz="1600" dirty="0" err="1"/>
              <a:t>eyaletindeki</a:t>
            </a:r>
            <a:r>
              <a:rPr lang="en-US" sz="1600" dirty="0"/>
              <a:t> </a:t>
            </a:r>
            <a:r>
              <a:rPr lang="en-US" sz="1600" i="1" dirty="0" smtClean="0"/>
              <a:t>Incline </a:t>
            </a:r>
            <a:r>
              <a:rPr lang="en-US" sz="1600" i="1" dirty="0"/>
              <a:t>Village General Improvement District </a:t>
            </a:r>
            <a:r>
              <a:rPr lang="en-US" sz="1600" dirty="0" smtClean="0"/>
              <a:t>(1961</a:t>
            </a:r>
            <a:r>
              <a:rPr lang="en-US" sz="1600" dirty="0"/>
              <a:t>) </a:t>
            </a:r>
            <a:r>
              <a:rPr lang="en-US" sz="1600" dirty="0" smtClean="0"/>
              <a:t>ilk HİB.</a:t>
            </a:r>
            <a:endParaRPr lang="en-US" sz="1600" dirty="0" smtClean="0">
              <a:hlinkClick r:id="rId3"/>
            </a:endParaRPr>
          </a:p>
          <a:p>
            <a:pPr marL="0" indent="0">
              <a:buNone/>
            </a:pPr>
            <a:endParaRPr lang="en-US" sz="3400" dirty="0">
              <a:hlinkClick r:id="rId3"/>
            </a:endParaRPr>
          </a:p>
          <a:p>
            <a:pPr marL="0" indent="0">
              <a:buNone/>
            </a:pPr>
            <a:endParaRPr lang="en-US" sz="1000" dirty="0" smtClean="0">
              <a:hlinkClick r:id="rId3"/>
            </a:endParaRPr>
          </a:p>
          <a:p>
            <a:pPr marL="0" indent="0">
              <a:buNone/>
            </a:pPr>
            <a:endParaRPr lang="en-US" sz="1000" dirty="0">
              <a:hlinkClick r:id="rId3"/>
            </a:endParaRPr>
          </a:p>
          <a:p>
            <a:pPr marL="0" indent="0">
              <a:buNone/>
            </a:pPr>
            <a:endParaRPr lang="en-US" sz="1000" dirty="0" smtClean="0">
              <a:hlinkClick r:id="rId3"/>
            </a:endParaRPr>
          </a:p>
          <a:p>
            <a:pPr marL="0" indent="0">
              <a:buNone/>
            </a:pPr>
            <a:endParaRPr lang="en-US" sz="1000" dirty="0">
              <a:hlinkClick r:id="rId3"/>
            </a:endParaRPr>
          </a:p>
          <a:p>
            <a:pPr marL="0" indent="0">
              <a:buNone/>
            </a:pPr>
            <a:endParaRPr lang="en-US" sz="1000" dirty="0" smtClean="0">
              <a:hlinkClick r:id="rId3"/>
            </a:endParaRPr>
          </a:p>
          <a:p>
            <a:pPr marL="0" indent="0">
              <a:buNone/>
            </a:pPr>
            <a:endParaRPr lang="en-US" sz="1000" dirty="0">
              <a:hlinkClick r:id="rId3"/>
            </a:endParaRPr>
          </a:p>
          <a:p>
            <a:pPr marL="0" indent="0">
              <a:buNone/>
            </a:pPr>
            <a:endParaRPr lang="en-US" sz="1000" dirty="0" smtClean="0">
              <a:hlinkClick r:id="rId3"/>
            </a:endParaRPr>
          </a:p>
          <a:p>
            <a:pPr marL="0" indent="0">
              <a:buNone/>
            </a:pPr>
            <a:endParaRPr lang="en-US" sz="1000" dirty="0">
              <a:hlinkClick r:id="rId3"/>
            </a:endParaRPr>
          </a:p>
          <a:p>
            <a:pPr marL="0" indent="0">
              <a:buNone/>
            </a:pPr>
            <a:endParaRPr lang="en-US" sz="1000" dirty="0" smtClean="0">
              <a:hlinkClick r:id="rId3"/>
            </a:endParaRPr>
          </a:p>
          <a:p>
            <a:pPr marL="0" indent="0">
              <a:buNone/>
            </a:pPr>
            <a:endParaRPr lang="en-US" sz="1000" dirty="0">
              <a:hlinkClick r:id="rId3"/>
            </a:endParaRPr>
          </a:p>
          <a:p>
            <a:pPr marL="0" indent="0">
              <a:buNone/>
            </a:pPr>
            <a:endParaRPr lang="en-US" sz="1000" dirty="0" smtClean="0">
              <a:hlinkClick r:id="rId3"/>
            </a:endParaRPr>
          </a:p>
          <a:p>
            <a:pPr marL="0" indent="0">
              <a:buNone/>
            </a:pPr>
            <a:endParaRPr lang="en-US" sz="1000" dirty="0">
              <a:hlinkClick r:id="rId3"/>
            </a:endParaRPr>
          </a:p>
          <a:p>
            <a:pPr marL="0" indent="0">
              <a:buNone/>
            </a:pPr>
            <a:endParaRPr lang="en-US" sz="1000" dirty="0" smtClean="0">
              <a:hlinkClick r:id="rId3"/>
            </a:endParaRPr>
          </a:p>
          <a:p>
            <a:pPr marL="0" indent="0">
              <a:buNone/>
            </a:pPr>
            <a:endParaRPr lang="en-US" sz="1000" dirty="0">
              <a:hlinkClick r:id="rId3"/>
            </a:endParaRPr>
          </a:p>
          <a:p>
            <a:pPr marL="0" indent="0">
              <a:buNone/>
            </a:pPr>
            <a:endParaRPr lang="en-US" sz="1000" dirty="0" smtClean="0">
              <a:hlinkClick r:id="rId3"/>
            </a:endParaRPr>
          </a:p>
          <a:p>
            <a:pPr marL="0" indent="0">
              <a:buNone/>
            </a:pPr>
            <a:endParaRPr lang="en-US" sz="1000" dirty="0" smtClean="0">
              <a:hlinkClick r:id="rId3"/>
            </a:endParaRPr>
          </a:p>
          <a:p>
            <a:pPr marL="0" indent="0">
              <a:buNone/>
            </a:pPr>
            <a:endParaRPr lang="en-US" sz="1000" dirty="0">
              <a:hlinkClick r:id="rId3"/>
            </a:endParaRPr>
          </a:p>
          <a:p>
            <a:pPr marL="0" indent="0">
              <a:buNone/>
            </a:pPr>
            <a:endParaRPr lang="en-US" sz="1000" dirty="0" smtClean="0">
              <a:hlinkClick r:id="rId3"/>
            </a:endParaRPr>
          </a:p>
          <a:p>
            <a:pPr marL="0" indent="0">
              <a:buNone/>
            </a:pPr>
            <a:endParaRPr lang="en-US" sz="1000" dirty="0">
              <a:hlinkClick r:id="rId3"/>
            </a:endParaRPr>
          </a:p>
          <a:p>
            <a:pPr marL="0" indent="0">
              <a:buNone/>
            </a:pPr>
            <a:endParaRPr lang="en-US" sz="1000" dirty="0" smtClean="0">
              <a:hlinkClick r:id="rId3"/>
            </a:endParaRPr>
          </a:p>
          <a:p>
            <a:pPr marL="0" indent="0">
              <a:buNone/>
            </a:pPr>
            <a:endParaRPr lang="en-US" sz="1000" dirty="0">
              <a:hlinkClick r:id="rId3"/>
            </a:endParaRPr>
          </a:p>
          <a:p>
            <a:pPr marL="0" indent="0">
              <a:buNone/>
            </a:pPr>
            <a:endParaRPr lang="en-US" sz="1000" dirty="0" smtClean="0">
              <a:hlinkClick r:id="rId3"/>
            </a:endParaRPr>
          </a:p>
          <a:p>
            <a:pPr marL="0" indent="0">
              <a:buNone/>
            </a:pPr>
            <a:endParaRPr lang="en-US" sz="1000" dirty="0" smtClean="0">
              <a:hlinkClick r:id="rId3"/>
            </a:endParaRPr>
          </a:p>
          <a:p>
            <a:pPr marL="0" indent="0">
              <a:buNone/>
            </a:pPr>
            <a:endParaRPr lang="en-US" sz="1000" dirty="0">
              <a:hlinkClick r:id="rId3"/>
            </a:endParaRPr>
          </a:p>
          <a:p>
            <a:pPr marL="0" indent="0">
              <a:buNone/>
            </a:pPr>
            <a:endParaRPr lang="en-US" sz="1000" dirty="0" smtClean="0">
              <a:hlinkClick r:id="rId3"/>
            </a:endParaRPr>
          </a:p>
          <a:p>
            <a:pPr marL="0" indent="0">
              <a:buNone/>
            </a:pPr>
            <a:endParaRPr lang="en-US" sz="1000" dirty="0">
              <a:hlinkClick r:id="rId3"/>
            </a:endParaRPr>
          </a:p>
          <a:p>
            <a:pPr marL="0" indent="0">
              <a:buNone/>
            </a:pPr>
            <a:endParaRPr lang="en-US" sz="1000" dirty="0" smtClean="0">
              <a:hlinkClick r:id="rId3"/>
            </a:endParaRPr>
          </a:p>
          <a:p>
            <a:pPr marL="0" indent="0">
              <a:buNone/>
            </a:pPr>
            <a:endParaRPr lang="en-US" sz="1000" dirty="0">
              <a:hlinkClick r:id="rId3"/>
            </a:endParaRPr>
          </a:p>
          <a:p>
            <a:pPr marL="0" indent="0">
              <a:buNone/>
            </a:pPr>
            <a:endParaRPr lang="en-US" sz="1300" dirty="0" smtClean="0">
              <a:hlinkClick r:id="rId3"/>
            </a:endParaRPr>
          </a:p>
          <a:p>
            <a:pPr marL="0" indent="0">
              <a:buNone/>
            </a:pPr>
            <a:endParaRPr lang="en-US" sz="1300" dirty="0" smtClean="0">
              <a:hlinkClick r:id="rId3"/>
            </a:endParaRPr>
          </a:p>
          <a:p>
            <a:pPr marL="0" indent="0">
              <a:buNone/>
            </a:pPr>
            <a:endParaRPr lang="en-US" sz="1300" dirty="0">
              <a:hlinkClick r:id="rId3"/>
            </a:endParaRPr>
          </a:p>
          <a:p>
            <a:pPr marL="0" indent="0">
              <a:buNone/>
            </a:pPr>
            <a:endParaRPr lang="en-US" sz="1300" dirty="0" smtClean="0">
              <a:hlinkClick r:id="rId3"/>
            </a:endParaRPr>
          </a:p>
          <a:p>
            <a:pPr marL="0" indent="0">
              <a:buNone/>
            </a:pPr>
            <a:endParaRPr lang="en-US" sz="1300" dirty="0">
              <a:hlinkClick r:id="rId3"/>
            </a:endParaRPr>
          </a:p>
          <a:p>
            <a:pPr marL="0" indent="0">
              <a:buNone/>
            </a:pPr>
            <a:endParaRPr lang="en-US" sz="1300" dirty="0" smtClean="0">
              <a:hlinkClick r:id="rId3"/>
            </a:endParaRPr>
          </a:p>
          <a:p>
            <a:pPr marL="0" indent="0">
              <a:buNone/>
            </a:pPr>
            <a:endParaRPr lang="en-US" sz="1300" dirty="0">
              <a:hlinkClick r:id="rId3"/>
            </a:endParaRPr>
          </a:p>
          <a:p>
            <a:pPr marL="0" indent="0">
              <a:buNone/>
            </a:pPr>
            <a:endParaRPr lang="en-US" sz="1300" dirty="0" smtClean="0">
              <a:hlinkClick r:id="rId3"/>
            </a:endParaRPr>
          </a:p>
          <a:p>
            <a:pPr marL="0" indent="0">
              <a:buNone/>
            </a:pPr>
            <a:endParaRPr lang="en-US" sz="1300" dirty="0">
              <a:hlinkClick r:id="rId3"/>
            </a:endParaRPr>
          </a:p>
          <a:p>
            <a:pPr marL="0" indent="0">
              <a:buNone/>
            </a:pPr>
            <a:endParaRPr lang="en-US" sz="1300" dirty="0" smtClean="0">
              <a:hlinkClick r:id="rId3"/>
            </a:endParaRPr>
          </a:p>
          <a:p>
            <a:pPr marL="0" indent="0">
              <a:buNone/>
            </a:pPr>
            <a:endParaRPr lang="en-US" sz="1300" dirty="0">
              <a:hlinkClick r:id="rId3"/>
            </a:endParaRPr>
          </a:p>
          <a:p>
            <a:pPr marL="0" indent="0">
              <a:buNone/>
            </a:pPr>
            <a:endParaRPr lang="en-US" sz="1300" dirty="0" smtClean="0">
              <a:hlinkClick r:id="rId3"/>
            </a:endParaRPr>
          </a:p>
          <a:p>
            <a:pPr marL="0" indent="0">
              <a:buNone/>
            </a:pPr>
            <a:endParaRPr lang="en-US" sz="1300" dirty="0">
              <a:hlinkClick r:id="rId3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76" y="2971800"/>
            <a:ext cx="3814985" cy="3627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C:\Users\goktug\AppData\Local\Microsoft\Windows\Temporary Internet Files\Content.Word\New Picture (7).bmp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042" y="2971800"/>
            <a:ext cx="4114800" cy="36279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50877" y="1447800"/>
            <a:ext cx="8105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HİBlerin</a:t>
            </a:r>
            <a:r>
              <a:rPr lang="en-US" b="1" dirty="0"/>
              <a:t> ilk </a:t>
            </a:r>
            <a:r>
              <a:rPr lang="en-US" b="1" dirty="0" err="1"/>
              <a:t>kez</a:t>
            </a:r>
            <a:r>
              <a:rPr lang="en-US" b="1" dirty="0"/>
              <a:t> </a:t>
            </a:r>
            <a:r>
              <a:rPr lang="en-US" b="1" dirty="0" err="1"/>
              <a:t>nerede</a:t>
            </a:r>
            <a:r>
              <a:rPr lang="en-US" b="1" dirty="0"/>
              <a:t> ve ne zaman </a:t>
            </a:r>
            <a:r>
              <a:rPr lang="en-US" b="1" dirty="0" err="1"/>
              <a:t>ortaya</a:t>
            </a:r>
            <a:r>
              <a:rPr lang="en-US" b="1" dirty="0"/>
              <a:t> </a:t>
            </a:r>
            <a:r>
              <a:rPr lang="en-US" b="1" dirty="0" err="1"/>
              <a:t>çıktıkları</a:t>
            </a:r>
            <a:r>
              <a:rPr lang="en-US" b="1" dirty="0"/>
              <a:t> </a:t>
            </a:r>
            <a:r>
              <a:rPr lang="en-US" b="1" dirty="0" err="1"/>
              <a:t>tartışma</a:t>
            </a:r>
            <a:r>
              <a:rPr lang="en-US" b="1" dirty="0"/>
              <a:t> </a:t>
            </a:r>
            <a:r>
              <a:rPr lang="en-US" b="1" dirty="0" err="1"/>
              <a:t>konusu</a:t>
            </a:r>
            <a:r>
              <a:rPr lang="en-US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60995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57618" y="3352800"/>
            <a:ext cx="6553200" cy="14478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418" y="6096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tr-TR" sz="2800" b="1" dirty="0" smtClean="0"/>
              <a:t>Önceki </a:t>
            </a:r>
            <a:r>
              <a:rPr lang="tr-TR" sz="2800" b="1" dirty="0"/>
              <a:t>soruya dönüş:</a:t>
            </a:r>
            <a:r>
              <a:rPr lang="tr-TR" sz="2800" dirty="0" smtClean="0"/>
              <a:t/>
            </a:r>
            <a:br>
              <a:rPr lang="tr-TR" sz="2800" dirty="0" smtClean="0"/>
            </a:br>
            <a:endParaRPr lang="tr-T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218" y="1204118"/>
            <a:ext cx="8382000" cy="5059363"/>
          </a:xfrm>
        </p:spPr>
        <p:txBody>
          <a:bodyPr>
            <a:noAutofit/>
          </a:bodyPr>
          <a:lstStyle/>
          <a:p>
            <a:pPr marL="400050" lvl="1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2400" i="1" dirty="0" smtClean="0">
              <a:ea typeface="Calibri"/>
              <a:cs typeface="Times New Roman"/>
            </a:endParaRPr>
          </a:p>
          <a:p>
            <a:pPr marL="566738" lvl="1" indent="-342900">
              <a:spcBef>
                <a:spcPts val="0"/>
              </a:spcBef>
              <a:buClr>
                <a:srgbClr val="3333CC"/>
              </a:buClr>
              <a:buFont typeface="Wingdings" panose="05000000000000000000" pitchFamily="2" charset="2"/>
              <a:buChar char="Ø"/>
            </a:pP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 </a:t>
            </a:r>
            <a:r>
              <a:rPr lang="tr-TR" sz="2400" b="1" i="1" dirty="0" smtClean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Hizmet iyileştirme bölgeleri </a:t>
            </a:r>
            <a:r>
              <a:rPr lang="tr-TR" sz="2400" dirty="0" smtClean="0">
                <a:ea typeface="Calibri"/>
                <a:cs typeface="Times New Roman"/>
              </a:rPr>
              <a:t>(</a:t>
            </a:r>
            <a:r>
              <a:rPr lang="tr-TR" sz="2400" i="1" dirty="0" smtClean="0">
                <a:ea typeface="Calibri"/>
                <a:cs typeface="Times New Roman"/>
              </a:rPr>
              <a:t>HİB</a:t>
            </a:r>
            <a:r>
              <a:rPr lang="tr-TR" sz="2400" dirty="0" smtClean="0">
                <a:ea typeface="Calibri"/>
                <a:cs typeface="Times New Roman"/>
              </a:rPr>
              <a:t>ler) kentsel </a:t>
            </a:r>
            <a:r>
              <a:rPr lang="en-US" sz="2400" dirty="0" smtClean="0">
                <a:ea typeface="Calibri"/>
                <a:cs typeface="Times New Roman"/>
              </a:rPr>
              <a:t>   </a:t>
            </a:r>
            <a:r>
              <a:rPr lang="tr-TR" sz="2400" dirty="0" smtClean="0">
                <a:ea typeface="Calibri"/>
                <a:cs typeface="Times New Roman"/>
              </a:rPr>
              <a:t>alanların ekonomik gelişmesinde etkin roller oynuyorlar mı?</a:t>
            </a:r>
            <a:endParaRPr lang="en-US" sz="2400" dirty="0" smtClean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dirty="0" smtClean="0">
                <a:ea typeface="Calibri"/>
                <a:cs typeface="Times New Roman"/>
              </a:rPr>
              <a:t>                  </a:t>
            </a:r>
            <a:r>
              <a:rPr lang="en-US" sz="2200" dirty="0" smtClean="0">
                <a:ea typeface="Calibri"/>
                <a:cs typeface="Times New Roman"/>
              </a:rPr>
              <a:t>Bu </a:t>
            </a:r>
            <a:r>
              <a:rPr lang="tr-TR" sz="2200" dirty="0" smtClean="0">
                <a:ea typeface="Calibri"/>
                <a:cs typeface="Times New Roman"/>
              </a:rPr>
              <a:t>araştırma sorusunun kavramsal modeli:</a:t>
            </a:r>
            <a:endParaRPr lang="en-US" sz="2200" dirty="0" smtClean="0"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ea typeface="Calibri"/>
                <a:cs typeface="Times New Roman"/>
              </a:rPr>
              <a:t>	</a:t>
            </a:r>
            <a:r>
              <a:rPr lang="en-US" sz="2400" dirty="0" err="1" smtClean="0">
                <a:ea typeface="Calibri"/>
                <a:cs typeface="Times New Roman"/>
              </a:rPr>
              <a:t>HİBin</a:t>
            </a:r>
            <a:r>
              <a:rPr lang="en-US" sz="2400" dirty="0" smtClean="0">
                <a:ea typeface="Calibri"/>
                <a:cs typeface="Times New Roman"/>
              </a:rPr>
              <a:t> </a:t>
            </a:r>
            <a:r>
              <a:rPr lang="tr-TR" sz="2400" dirty="0" smtClean="0">
                <a:ea typeface="Calibri"/>
                <a:cs typeface="Times New Roman"/>
              </a:rPr>
              <a:t>varlığı 			Ekonomik gelişme</a:t>
            </a:r>
            <a:r>
              <a:rPr lang="en-US" sz="2400" dirty="0" smtClean="0">
                <a:ea typeface="Calibri"/>
                <a:cs typeface="Times New Roman"/>
              </a:rPr>
              <a:t>				</a:t>
            </a:r>
            <a:r>
              <a:rPr lang="en-US" sz="1600" dirty="0" smtClean="0">
                <a:ea typeface="Calibri"/>
                <a:cs typeface="Times New Roman"/>
              </a:rPr>
              <a:t>     </a:t>
            </a:r>
            <a:r>
              <a:rPr lang="tr-TR" sz="1600" dirty="0" smtClean="0">
                <a:ea typeface="Calibri"/>
                <a:cs typeface="Times New Roman"/>
              </a:rPr>
              <a:t>(etkinlik)</a:t>
            </a:r>
          </a:p>
          <a:p>
            <a:pPr marL="0" indent="0">
              <a:spcBef>
                <a:spcPts val="0"/>
              </a:spcBef>
              <a:buNone/>
            </a:pPr>
            <a:r>
              <a:rPr lang="tr-TR" sz="1600" dirty="0" smtClean="0">
                <a:ea typeface="Calibri"/>
                <a:cs typeface="Times New Roman"/>
              </a:rPr>
              <a:t>			(nedensellik ilişkisi)</a:t>
            </a:r>
            <a:r>
              <a:rPr lang="tr-TR" sz="2400" dirty="0" smtClean="0">
                <a:ea typeface="Calibri"/>
                <a:cs typeface="Times New Roman"/>
              </a:rPr>
              <a:t>		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2400" dirty="0" smtClean="0">
              <a:ea typeface="Calibri"/>
              <a:cs typeface="Times New Roman"/>
            </a:endParaRPr>
          </a:p>
          <a:p>
            <a:pPr indent="-65088">
              <a:spcBef>
                <a:spcPts val="0"/>
              </a:spcBef>
              <a:buClr>
                <a:srgbClr val="3333CC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ea typeface="Calibri"/>
                <a:cs typeface="Times New Roman"/>
              </a:rPr>
              <a:t>   </a:t>
            </a:r>
            <a:r>
              <a:rPr lang="en-US" sz="2400" b="1" dirty="0" smtClean="0">
                <a:ea typeface="Calibri"/>
                <a:cs typeface="Times New Roman"/>
              </a:rPr>
              <a:t> </a:t>
            </a:r>
            <a:r>
              <a:rPr lang="tr-TR" sz="2400" dirty="0" smtClean="0">
                <a:ea typeface="Calibri"/>
                <a:cs typeface="Times New Roman"/>
              </a:rPr>
              <a:t>Bu </a:t>
            </a:r>
            <a:r>
              <a:rPr lang="en-US" sz="2400" dirty="0" err="1" smtClean="0">
                <a:ea typeface="Calibri"/>
                <a:cs typeface="Times New Roman"/>
              </a:rPr>
              <a:t>nedensellik</a:t>
            </a:r>
            <a:r>
              <a:rPr lang="en-US" sz="2400" dirty="0" smtClean="0">
                <a:ea typeface="Calibri"/>
                <a:cs typeface="Times New Roman"/>
              </a:rPr>
              <a:t> </a:t>
            </a:r>
            <a:r>
              <a:rPr lang="tr-TR" sz="2400" dirty="0" smtClean="0">
                <a:ea typeface="Calibri"/>
                <a:cs typeface="Times New Roman"/>
              </a:rPr>
              <a:t>ilişki</a:t>
            </a:r>
            <a:r>
              <a:rPr lang="en-US" sz="2400" dirty="0" err="1" smtClean="0">
                <a:ea typeface="Calibri"/>
                <a:cs typeface="Times New Roman"/>
              </a:rPr>
              <a:t>si</a:t>
            </a:r>
            <a:r>
              <a:rPr lang="tr-TR" sz="2400" dirty="0" smtClean="0">
                <a:ea typeface="Calibri"/>
                <a:cs typeface="Times New Roman"/>
              </a:rPr>
              <a:t>nin var olup olmadığını nasıl </a:t>
            </a:r>
            <a:r>
              <a:rPr lang="en-US" sz="2400" dirty="0" smtClean="0">
                <a:ea typeface="Calibri"/>
                <a:cs typeface="Times New Roman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ea typeface="Calibri"/>
                <a:cs typeface="Times New Roman"/>
              </a:rPr>
              <a:t> </a:t>
            </a:r>
            <a:r>
              <a:rPr lang="en-US" sz="2400" dirty="0" smtClean="0">
                <a:ea typeface="Calibri"/>
                <a:cs typeface="Times New Roman"/>
              </a:rPr>
              <a:t>        </a:t>
            </a:r>
            <a:r>
              <a:rPr lang="tr-TR" sz="2400" dirty="0" smtClean="0">
                <a:ea typeface="Calibri"/>
                <a:cs typeface="Times New Roman"/>
              </a:rPr>
              <a:t>saptayabiliriz? 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24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tr-TR" sz="2400" dirty="0" smtClean="0">
                <a:ea typeface="Calibri"/>
                <a:cs typeface="Times New Roman"/>
              </a:rPr>
              <a:t> </a:t>
            </a:r>
            <a:endParaRPr lang="en-US" sz="24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tr-TR" sz="2400" dirty="0" smtClean="0">
              <a:ea typeface="Calibri"/>
              <a:cs typeface="Times New Roman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352800" y="3733800"/>
            <a:ext cx="1524000" cy="0"/>
          </a:xfrm>
          <a:prstGeom prst="straightConnector1">
            <a:avLst/>
          </a:prstGeom>
          <a:ln>
            <a:solidFill>
              <a:srgbClr val="3333CC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375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7400" y="4495800"/>
            <a:ext cx="5486400" cy="16764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09600" y="3048000"/>
            <a:ext cx="7772400" cy="6096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tr-TR" sz="2800" b="1" dirty="0" smtClean="0"/>
              <a:t>Daha özel bir soru:</a:t>
            </a:r>
            <a:r>
              <a:rPr lang="tr-TR" sz="2800" dirty="0" smtClean="0"/>
              <a:t/>
            </a:r>
            <a:br>
              <a:rPr lang="tr-TR" sz="2800" dirty="0" smtClean="0"/>
            </a:br>
            <a:endParaRPr lang="tr-T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059363"/>
          </a:xfrm>
        </p:spPr>
        <p:txBody>
          <a:bodyPr>
            <a:noAutofit/>
          </a:bodyPr>
          <a:lstStyle/>
          <a:p>
            <a:pPr marL="400050" lvl="1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tr-TR" sz="2200" i="1" dirty="0" smtClean="0">
                <a:ea typeface="Calibri"/>
                <a:cs typeface="Times New Roman"/>
              </a:rPr>
              <a:t>Hizmet iyileştirme bölgeleri </a:t>
            </a:r>
            <a:r>
              <a:rPr lang="tr-TR" sz="2200" dirty="0" smtClean="0">
                <a:ea typeface="Calibri"/>
                <a:cs typeface="Times New Roman"/>
              </a:rPr>
              <a:t>(</a:t>
            </a:r>
            <a:r>
              <a:rPr lang="tr-TR" sz="2200" i="1" dirty="0" smtClean="0">
                <a:ea typeface="Calibri"/>
                <a:cs typeface="Times New Roman"/>
              </a:rPr>
              <a:t>HİB</a:t>
            </a:r>
            <a:r>
              <a:rPr lang="tr-TR" sz="2200" dirty="0" smtClean="0">
                <a:ea typeface="Calibri"/>
                <a:cs typeface="Times New Roman"/>
              </a:rPr>
              <a:t>ler) kentsel alanlardaki suç oranlarının azaltılmasına katkıda bulunuyorlar mi? </a:t>
            </a:r>
            <a:endParaRPr lang="en-US" sz="2200" dirty="0" smtClean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200" u="sng" dirty="0" smtClean="0">
                <a:ea typeface="Calibri"/>
                <a:cs typeface="Times New Roman"/>
              </a:rPr>
              <a:t>K</a:t>
            </a:r>
            <a:r>
              <a:rPr lang="tr-TR" sz="2200" u="sng" dirty="0" smtClean="0">
                <a:ea typeface="Calibri"/>
                <a:cs typeface="Times New Roman"/>
              </a:rPr>
              <a:t>avramsal model</a:t>
            </a:r>
            <a:r>
              <a:rPr lang="tr-TR" sz="2200" dirty="0" smtClean="0">
                <a:ea typeface="Calibri"/>
                <a:cs typeface="Times New Roman"/>
              </a:rPr>
              <a:t>:</a:t>
            </a:r>
            <a:endParaRPr lang="en-US" sz="2200" dirty="0" smtClean="0"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200" dirty="0" smtClean="0">
                <a:ea typeface="Calibri"/>
                <a:cs typeface="Times New Roman"/>
              </a:rPr>
              <a:t>  </a:t>
            </a:r>
            <a:r>
              <a:rPr lang="en-US" sz="2000" dirty="0" err="1" smtClean="0">
                <a:ea typeface="Calibri"/>
                <a:cs typeface="Times New Roman"/>
              </a:rPr>
              <a:t>HİBin</a:t>
            </a:r>
            <a:r>
              <a:rPr lang="en-US" sz="2000" dirty="0" smtClean="0">
                <a:ea typeface="Calibri"/>
                <a:cs typeface="Times New Roman"/>
              </a:rPr>
              <a:t> </a:t>
            </a:r>
            <a:r>
              <a:rPr lang="tr-TR" sz="2000" dirty="0" smtClean="0">
                <a:ea typeface="Calibri"/>
                <a:cs typeface="Times New Roman"/>
              </a:rPr>
              <a:t>varlığı </a:t>
            </a:r>
            <a:r>
              <a:rPr lang="en-US" sz="2000" dirty="0" smtClean="0">
                <a:ea typeface="Calibri"/>
                <a:cs typeface="Times New Roman"/>
              </a:rPr>
              <a:t>		    </a:t>
            </a:r>
            <a:r>
              <a:rPr lang="tr-TR" sz="2000" dirty="0" smtClean="0">
                <a:ea typeface="Calibri"/>
                <a:cs typeface="Times New Roman"/>
              </a:rPr>
              <a:t>Suç oranı </a:t>
            </a:r>
            <a:r>
              <a:rPr lang="en-US" sz="2000" dirty="0" smtClean="0">
                <a:ea typeface="Calibri"/>
                <a:cs typeface="Times New Roman"/>
              </a:rPr>
              <a:t>	</a:t>
            </a:r>
            <a:r>
              <a:rPr lang="tr-TR" sz="2000" dirty="0" smtClean="0">
                <a:ea typeface="Calibri"/>
                <a:cs typeface="Times New Roman"/>
              </a:rPr>
              <a:t>	Ekonomik gelişme</a:t>
            </a:r>
            <a:endParaRPr lang="en-US" sz="20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tr-TR" sz="2000" dirty="0" smtClean="0">
                <a:ea typeface="Calibri"/>
                <a:cs typeface="Times New Roman"/>
              </a:rPr>
              <a:t> </a:t>
            </a:r>
            <a:endParaRPr lang="en-US" sz="2000" dirty="0" smtClean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tr-TR" sz="2000" u="sng" dirty="0" smtClean="0">
                <a:ea typeface="Calibri"/>
                <a:cs typeface="Times New Roman"/>
              </a:rPr>
              <a:t>Basitleştirelim</a:t>
            </a:r>
            <a:r>
              <a:rPr lang="tr-TR" sz="2000" dirty="0" smtClean="0">
                <a:ea typeface="Calibri"/>
                <a:cs typeface="Times New Roman"/>
              </a:rPr>
              <a:t>: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000" dirty="0" smtClean="0">
                <a:ea typeface="Calibri"/>
                <a:cs typeface="Times New Roman"/>
              </a:rPr>
              <a:t> 		</a:t>
            </a:r>
            <a:r>
              <a:rPr lang="en-US" sz="2000" dirty="0" err="1" smtClean="0">
                <a:ea typeface="Calibri"/>
                <a:cs typeface="Times New Roman"/>
              </a:rPr>
              <a:t>HİBin</a:t>
            </a:r>
            <a:r>
              <a:rPr lang="en-US" sz="2000" dirty="0" smtClean="0">
                <a:ea typeface="Calibri"/>
                <a:cs typeface="Times New Roman"/>
              </a:rPr>
              <a:t> </a:t>
            </a:r>
            <a:r>
              <a:rPr lang="tr-TR" sz="2000" dirty="0">
                <a:ea typeface="Calibri"/>
                <a:cs typeface="Times New Roman"/>
              </a:rPr>
              <a:t>varlığı </a:t>
            </a:r>
            <a:r>
              <a:rPr lang="en-US" sz="2000" dirty="0">
                <a:ea typeface="Calibri"/>
                <a:cs typeface="Times New Roman"/>
              </a:rPr>
              <a:t>		    </a:t>
            </a:r>
            <a:r>
              <a:rPr lang="tr-TR" sz="2000" dirty="0">
                <a:ea typeface="Calibri"/>
                <a:cs typeface="Times New Roman"/>
              </a:rPr>
              <a:t>Suç oranı </a:t>
            </a:r>
            <a:endParaRPr lang="en-US" sz="2000" dirty="0" smtClean="0">
              <a:ea typeface="Calibri"/>
              <a:cs typeface="Times New Roman"/>
            </a:endParaRPr>
          </a:p>
          <a:p>
            <a:pPr marL="2286000" lvl="5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>
                <a:ea typeface="Calibri"/>
                <a:cs typeface="Times New Roman"/>
              </a:rPr>
              <a:t>(X)		      	           (Y)</a:t>
            </a:r>
          </a:p>
          <a:p>
            <a:pPr marL="1828800" lvl="4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tr-TR" sz="1600" dirty="0" smtClean="0">
                <a:ea typeface="Calibri"/>
                <a:cs typeface="Times New Roman"/>
              </a:rPr>
              <a:t>(Bağımsız değişken)	</a:t>
            </a:r>
            <a:r>
              <a:rPr lang="en-US" sz="1600" dirty="0">
                <a:ea typeface="Calibri"/>
                <a:cs typeface="Times New Roman"/>
              </a:rPr>
              <a:t> </a:t>
            </a:r>
            <a:r>
              <a:rPr lang="en-US" sz="1600" dirty="0" smtClean="0">
                <a:ea typeface="Calibri"/>
                <a:cs typeface="Times New Roman"/>
              </a:rPr>
              <a:t>    </a:t>
            </a:r>
            <a:r>
              <a:rPr lang="tr-TR" sz="1600" dirty="0" smtClean="0">
                <a:ea typeface="Calibri"/>
                <a:cs typeface="Times New Roman"/>
              </a:rPr>
              <a:t>(Bağımlı değişken)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tr-TR" sz="1600" dirty="0" smtClean="0">
              <a:ea typeface="Calibri"/>
              <a:cs typeface="Times New Roman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209800" y="3352800"/>
            <a:ext cx="1219200" cy="0"/>
          </a:xfrm>
          <a:prstGeom prst="straightConnector1">
            <a:avLst/>
          </a:prstGeom>
          <a:ln w="25400">
            <a:solidFill>
              <a:srgbClr val="33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712516" y="3341615"/>
            <a:ext cx="1219200" cy="0"/>
          </a:xfrm>
          <a:prstGeom prst="straightConnector1">
            <a:avLst/>
          </a:prstGeom>
          <a:ln w="25400">
            <a:solidFill>
              <a:srgbClr val="33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962400" y="4724400"/>
            <a:ext cx="1219200" cy="0"/>
          </a:xfrm>
          <a:prstGeom prst="straightConnector1">
            <a:avLst/>
          </a:prstGeom>
          <a:ln w="25400">
            <a:solidFill>
              <a:srgbClr val="33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962400" y="5181600"/>
            <a:ext cx="1219200" cy="0"/>
          </a:xfrm>
          <a:prstGeom prst="straightConnector1">
            <a:avLst/>
          </a:prstGeom>
          <a:ln w="25400">
            <a:solidFill>
              <a:srgbClr val="33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419600" y="5638800"/>
            <a:ext cx="762000" cy="0"/>
          </a:xfrm>
          <a:prstGeom prst="straightConnector1">
            <a:avLst/>
          </a:prstGeom>
          <a:ln w="25400">
            <a:solidFill>
              <a:srgbClr val="33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0181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09800" y="2743200"/>
            <a:ext cx="4343400" cy="9144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tr-TR" sz="2800" b="1" dirty="0" smtClean="0"/>
              <a:t>Daha özel bir soru:</a:t>
            </a:r>
            <a:r>
              <a:rPr lang="tr-TR" sz="2800" dirty="0" smtClean="0"/>
              <a:t/>
            </a:r>
            <a:br>
              <a:rPr lang="tr-TR" sz="2800" dirty="0" smtClean="0"/>
            </a:br>
            <a:endParaRPr lang="tr-T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686800" cy="5059363"/>
          </a:xfrm>
        </p:spPr>
        <p:txBody>
          <a:bodyPr>
            <a:noAutofit/>
          </a:bodyPr>
          <a:lstStyle/>
          <a:p>
            <a:pPr marL="0" lvl="1" indent="0">
              <a:lnSpc>
                <a:spcPct val="115000"/>
              </a:lnSpc>
              <a:spcBef>
                <a:spcPts val="0"/>
              </a:spcBef>
              <a:buClr>
                <a:srgbClr val="3333CC"/>
              </a:buClr>
              <a:buNone/>
            </a:pPr>
            <a:r>
              <a:rPr lang="tr-TR" sz="2000" b="1" i="1" dirty="0" smtClean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Hizmet iyileştirme bölgeleri </a:t>
            </a:r>
            <a:r>
              <a:rPr lang="tr-TR" sz="2000" dirty="0" smtClean="0">
                <a:ea typeface="Calibri"/>
                <a:cs typeface="Times New Roman"/>
              </a:rPr>
              <a:t>(</a:t>
            </a:r>
            <a:r>
              <a:rPr lang="tr-TR" sz="2000" i="1" dirty="0" smtClean="0">
                <a:ea typeface="Calibri"/>
                <a:cs typeface="Times New Roman"/>
              </a:rPr>
              <a:t>HİB</a:t>
            </a:r>
            <a:r>
              <a:rPr lang="tr-TR" sz="2000" dirty="0" smtClean="0">
                <a:ea typeface="Calibri"/>
                <a:cs typeface="Times New Roman"/>
              </a:rPr>
              <a:t>ler) kentsel alanlardaki suç oranlarının azaltılmasına katkıda bulunuyorlar mi? </a:t>
            </a:r>
            <a:endParaRPr lang="en-US" sz="2000" dirty="0" smtClean="0">
              <a:ea typeface="Calibri"/>
              <a:cs typeface="Times New Roman"/>
            </a:endParaRPr>
          </a:p>
          <a:p>
            <a:pPr marL="0" lvl="1" indent="0">
              <a:lnSpc>
                <a:spcPct val="115000"/>
              </a:lnSpc>
              <a:spcBef>
                <a:spcPts val="0"/>
              </a:spcBef>
              <a:buClr>
                <a:srgbClr val="3333CC"/>
              </a:buClr>
              <a:buNone/>
            </a:pPr>
            <a:endParaRPr lang="tr-TR" sz="2000" dirty="0" smtClean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Clr>
                <a:srgbClr val="3333CC"/>
              </a:buClr>
              <a:buNone/>
            </a:pPr>
            <a:r>
              <a:rPr lang="tr-TR" sz="2000" dirty="0" smtClean="0">
                <a:ea typeface="Calibri"/>
                <a:cs typeface="Times New Roman"/>
              </a:rPr>
              <a:t> 		</a:t>
            </a:r>
            <a:r>
              <a:rPr lang="tr-TR" sz="2000" dirty="0" err="1" smtClean="0">
                <a:ea typeface="Calibri"/>
                <a:cs typeface="Times New Roman"/>
              </a:rPr>
              <a:t>HİBin</a:t>
            </a:r>
            <a:r>
              <a:rPr lang="tr-TR" sz="2000" dirty="0" smtClean="0">
                <a:ea typeface="Calibri"/>
                <a:cs typeface="Times New Roman"/>
              </a:rPr>
              <a:t> varlığı 		    Suç oranı </a:t>
            </a:r>
          </a:p>
          <a:p>
            <a:pPr marL="2286000" lvl="5" indent="0">
              <a:lnSpc>
                <a:spcPct val="115000"/>
              </a:lnSpc>
              <a:spcBef>
                <a:spcPts val="0"/>
              </a:spcBef>
              <a:buClr>
                <a:srgbClr val="3333CC"/>
              </a:buClr>
              <a:buNone/>
            </a:pPr>
            <a:r>
              <a:rPr lang="tr-TR" dirty="0" smtClean="0">
                <a:ea typeface="Calibri"/>
                <a:cs typeface="Times New Roman"/>
              </a:rPr>
              <a:t>(X)		      	           (Y)</a:t>
            </a:r>
          </a:p>
          <a:p>
            <a:pPr>
              <a:lnSpc>
                <a:spcPct val="115000"/>
              </a:lnSpc>
              <a:spcBef>
                <a:spcPts val="0"/>
              </a:spcBef>
              <a:buClr>
                <a:srgbClr val="3333CC"/>
              </a:buClr>
            </a:pPr>
            <a:endParaRPr lang="en-US" sz="20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0"/>
              </a:spcBef>
              <a:buClr>
                <a:srgbClr val="3333CC"/>
              </a:buClr>
              <a:buSzPct val="90000"/>
            </a:pPr>
            <a:r>
              <a:rPr lang="en-US" sz="2000" dirty="0" smtClean="0">
                <a:ea typeface="Calibri"/>
                <a:cs typeface="Times New Roman"/>
              </a:rPr>
              <a:t>  </a:t>
            </a:r>
            <a:r>
              <a:rPr lang="tr-TR" sz="2000" dirty="0" smtClean="0">
                <a:ea typeface="Calibri"/>
                <a:cs typeface="Times New Roman"/>
              </a:rPr>
              <a:t>Suç oran</a:t>
            </a:r>
            <a:r>
              <a:rPr lang="en-US" sz="2000" dirty="0" smtClean="0">
                <a:ea typeface="Calibri"/>
                <a:cs typeface="Times New Roman"/>
              </a:rPr>
              <a:t>lar</a:t>
            </a:r>
            <a:r>
              <a:rPr lang="tr-TR" sz="2000" dirty="0" err="1" smtClean="0">
                <a:ea typeface="Calibri"/>
                <a:cs typeface="Times New Roman"/>
              </a:rPr>
              <a:t>ını</a:t>
            </a:r>
            <a:r>
              <a:rPr lang="tr-TR" sz="2000" dirty="0" smtClean="0">
                <a:ea typeface="Calibri"/>
                <a:cs typeface="Times New Roman"/>
              </a:rPr>
              <a:t> etkileyen pek çok etmen olduğunu biliyoruz: </a:t>
            </a:r>
          </a:p>
          <a:p>
            <a:pPr marL="457200" lvl="1" indent="0">
              <a:lnSpc>
                <a:spcPct val="115000"/>
              </a:lnSpc>
              <a:spcBef>
                <a:spcPts val="0"/>
              </a:spcBef>
              <a:buClr>
                <a:srgbClr val="3333CC"/>
              </a:buClr>
              <a:buNone/>
            </a:pPr>
            <a:r>
              <a:rPr lang="en-US" sz="2000" dirty="0" smtClean="0">
                <a:ea typeface="Calibri"/>
                <a:cs typeface="Times New Roman"/>
              </a:rPr>
              <a:t> </a:t>
            </a:r>
            <a:r>
              <a:rPr lang="en-US" sz="2000" dirty="0" smtClean="0">
                <a:solidFill>
                  <a:srgbClr val="3333CC"/>
                </a:solidFill>
                <a:ea typeface="Calibri"/>
                <a:cs typeface="Times New Roman"/>
              </a:rPr>
              <a:t>- </a:t>
            </a:r>
            <a:r>
              <a:rPr lang="en-US" sz="2000" dirty="0" smtClean="0">
                <a:ea typeface="Calibri"/>
                <a:cs typeface="Times New Roman"/>
              </a:rPr>
              <a:t> </a:t>
            </a:r>
            <a:r>
              <a:rPr lang="tr-TR" sz="2000" dirty="0" smtClean="0">
                <a:ea typeface="Calibri"/>
                <a:cs typeface="Times New Roman"/>
              </a:rPr>
              <a:t>Yoksulluk</a:t>
            </a:r>
            <a:r>
              <a:rPr lang="en-US" sz="2000" dirty="0" smtClean="0">
                <a:ea typeface="Calibri"/>
                <a:cs typeface="Times New Roman"/>
              </a:rPr>
              <a:t> </a:t>
            </a:r>
            <a:r>
              <a:rPr lang="en-US" sz="2000" dirty="0" err="1">
                <a:ea typeface="Calibri"/>
                <a:cs typeface="Times New Roman"/>
              </a:rPr>
              <a:t>oranları</a:t>
            </a:r>
            <a:r>
              <a:rPr lang="tr-TR" sz="2000" dirty="0" smtClean="0">
                <a:ea typeface="Calibri"/>
                <a:cs typeface="Times New Roman"/>
              </a:rPr>
              <a:t>, kültürel etmenler, kolluk güçlerinin etkinliği</a:t>
            </a:r>
            <a:r>
              <a:rPr lang="en-US" sz="2000" dirty="0" smtClean="0">
                <a:ea typeface="Calibri"/>
                <a:cs typeface="Times New Roman"/>
              </a:rPr>
              <a:t> </a:t>
            </a:r>
            <a:r>
              <a:rPr lang="en-US" sz="1800" dirty="0" smtClean="0">
                <a:ea typeface="Calibri"/>
                <a:cs typeface="Times New Roman"/>
              </a:rPr>
              <a:t>vb.</a:t>
            </a:r>
            <a:endParaRPr lang="tr-TR" sz="18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0"/>
              </a:spcBef>
              <a:buClr>
                <a:srgbClr val="3333CC"/>
              </a:buClr>
            </a:pPr>
            <a:endParaRPr lang="en-US" sz="20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0"/>
              </a:spcBef>
              <a:buClr>
                <a:srgbClr val="3333CC"/>
              </a:buClr>
              <a:buSzPct val="90000"/>
            </a:pPr>
            <a:r>
              <a:rPr lang="en-US" sz="2000" dirty="0" smtClean="0">
                <a:ea typeface="Calibri"/>
                <a:cs typeface="Times New Roman"/>
              </a:rPr>
              <a:t>  </a:t>
            </a:r>
            <a:r>
              <a:rPr lang="tr-TR" sz="2000" dirty="0" smtClean="0">
                <a:ea typeface="Calibri"/>
                <a:cs typeface="Times New Roman"/>
              </a:rPr>
              <a:t>Öyleyse bir HİBin varlığının suç oran</a:t>
            </a:r>
            <a:r>
              <a:rPr lang="en-US" sz="2000" dirty="0" smtClean="0">
                <a:ea typeface="Calibri"/>
                <a:cs typeface="Times New Roman"/>
              </a:rPr>
              <a:t>lar</a:t>
            </a:r>
            <a:r>
              <a:rPr lang="tr-TR" sz="2000" dirty="0" smtClean="0">
                <a:ea typeface="Calibri"/>
                <a:cs typeface="Times New Roman"/>
              </a:rPr>
              <a:t>ı</a:t>
            </a:r>
            <a:r>
              <a:rPr lang="en-US" sz="2000" dirty="0" err="1" smtClean="0">
                <a:ea typeface="Calibri"/>
                <a:cs typeface="Times New Roman"/>
              </a:rPr>
              <a:t>na</a:t>
            </a:r>
            <a:r>
              <a:rPr lang="en-US" sz="2000" dirty="0" smtClean="0">
                <a:ea typeface="Calibri"/>
                <a:cs typeface="Times New Roman"/>
              </a:rPr>
              <a:t> </a:t>
            </a:r>
            <a:r>
              <a:rPr lang="tr-TR" sz="2000" dirty="0" smtClean="0">
                <a:ea typeface="Calibri"/>
                <a:cs typeface="Times New Roman"/>
              </a:rPr>
              <a:t>etki</a:t>
            </a:r>
            <a:r>
              <a:rPr lang="en-US" sz="2000" dirty="0" err="1" smtClean="0">
                <a:ea typeface="Calibri"/>
                <a:cs typeface="Times New Roman"/>
              </a:rPr>
              <a:t>si</a:t>
            </a:r>
            <a:r>
              <a:rPr lang="tr-TR" sz="2000" dirty="0" smtClean="0">
                <a:ea typeface="Calibri"/>
                <a:cs typeface="Times New Roman"/>
              </a:rPr>
              <a:t>ni nasıl</a:t>
            </a:r>
            <a:r>
              <a:rPr lang="en-US" sz="2000" dirty="0">
                <a:ea typeface="Calibri"/>
                <a:cs typeface="Times New Roman"/>
              </a:rPr>
              <a:t> </a:t>
            </a:r>
            <a:r>
              <a:rPr lang="tr-TR" sz="2000" dirty="0" smtClean="0">
                <a:ea typeface="Calibri"/>
                <a:cs typeface="Times New Roman"/>
              </a:rPr>
              <a:t>yanıtlayabiliriz? </a:t>
            </a:r>
            <a:endParaRPr lang="en-US" sz="20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Clr>
                <a:srgbClr val="3333CC"/>
              </a:buClr>
              <a:buNone/>
            </a:pPr>
            <a:r>
              <a:rPr lang="en-US" sz="2000" dirty="0" smtClean="0">
                <a:ea typeface="Calibri"/>
                <a:cs typeface="Times New Roman"/>
              </a:rPr>
              <a:t>        </a:t>
            </a:r>
            <a:r>
              <a:rPr lang="en-US" sz="2000" dirty="0" smtClean="0">
                <a:solidFill>
                  <a:srgbClr val="3333CC"/>
                </a:solidFill>
                <a:ea typeface="Calibri"/>
                <a:cs typeface="Times New Roman"/>
              </a:rPr>
              <a:t>-</a:t>
            </a:r>
            <a:r>
              <a:rPr lang="en-US" sz="2000" dirty="0" smtClean="0">
                <a:ea typeface="Calibri"/>
                <a:cs typeface="Times New Roman"/>
              </a:rPr>
              <a:t> </a:t>
            </a:r>
            <a:r>
              <a:rPr lang="tr-TR" sz="2000" dirty="0" smtClean="0">
                <a:ea typeface="Calibri"/>
                <a:cs typeface="Times New Roman"/>
              </a:rPr>
              <a:t>Bunun cevabı temel </a:t>
            </a:r>
            <a:r>
              <a:rPr lang="en-US" sz="2000" dirty="0" err="1" smtClean="0">
                <a:ea typeface="Calibri"/>
                <a:cs typeface="Times New Roman"/>
              </a:rPr>
              <a:t>toplumsal</a:t>
            </a:r>
            <a:r>
              <a:rPr lang="en-US" sz="2000" dirty="0" smtClean="0">
                <a:ea typeface="Calibri"/>
                <a:cs typeface="Times New Roman"/>
              </a:rPr>
              <a:t> </a:t>
            </a:r>
            <a:r>
              <a:rPr lang="en-US" sz="2000" dirty="0" err="1" smtClean="0">
                <a:ea typeface="Calibri"/>
                <a:cs typeface="Times New Roman"/>
              </a:rPr>
              <a:t>bilim</a:t>
            </a:r>
            <a:r>
              <a:rPr lang="en-US" sz="2000" dirty="0" smtClean="0">
                <a:ea typeface="Calibri"/>
                <a:cs typeface="Times New Roman"/>
              </a:rPr>
              <a:t> </a:t>
            </a:r>
            <a:r>
              <a:rPr lang="tr-TR" sz="2000" dirty="0" smtClean="0">
                <a:ea typeface="Calibri"/>
                <a:cs typeface="Times New Roman"/>
              </a:rPr>
              <a:t>araştırma yöntemlerinde. </a:t>
            </a:r>
          </a:p>
          <a:p>
            <a:pPr>
              <a:lnSpc>
                <a:spcPct val="115000"/>
              </a:lnSpc>
              <a:spcBef>
                <a:spcPts val="0"/>
              </a:spcBef>
              <a:buClr>
                <a:srgbClr val="3333CC"/>
              </a:buClr>
            </a:pPr>
            <a:endParaRPr lang="en-US" sz="16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Clr>
                <a:srgbClr val="3333CC"/>
              </a:buClr>
              <a:buNone/>
            </a:pPr>
            <a:endParaRPr lang="tr-TR" sz="1600" dirty="0" smtClean="0">
              <a:ea typeface="Calibri"/>
              <a:cs typeface="Times New Roman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886200" y="2971800"/>
            <a:ext cx="1219200" cy="0"/>
          </a:xfrm>
          <a:prstGeom prst="straightConnector1">
            <a:avLst/>
          </a:prstGeom>
          <a:ln w="25400">
            <a:solidFill>
              <a:srgbClr val="33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962400" y="3333226"/>
            <a:ext cx="1219200" cy="0"/>
          </a:xfrm>
          <a:prstGeom prst="straightConnector1">
            <a:avLst/>
          </a:prstGeom>
          <a:ln w="25400">
            <a:solidFill>
              <a:srgbClr val="33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7659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tr-TR" sz="4000" b="1" dirty="0" smtClean="0"/>
              <a:t>Temel Toplumsal Bilim Yöntemleri</a:t>
            </a:r>
            <a:endParaRPr 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2227287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tr-TR" sz="2800" b="1" dirty="0"/>
              <a:t>Temel Toplumsal Bilim Yöntemleri </a:t>
            </a:r>
            <a:r>
              <a:rPr lang="tr-TR" sz="2800" dirty="0"/>
              <a:t/>
            </a:r>
            <a:br>
              <a:rPr lang="tr-TR" sz="2800" dirty="0"/>
            </a:br>
            <a:endParaRPr lang="tr-T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54563"/>
          </a:xfrm>
        </p:spPr>
        <p:txBody>
          <a:bodyPr>
            <a:normAutofit/>
          </a:bodyPr>
          <a:lstStyle/>
          <a:p>
            <a:pPr marL="568325" indent="-400050">
              <a:buClr>
                <a:srgbClr val="3333CC"/>
              </a:buClr>
            </a:pPr>
            <a:r>
              <a:rPr lang="tr-TR" sz="2400" dirty="0"/>
              <a:t>Bunları iyi öğrenmek ve anlamak önemli, çünkü diğer yöntemler de bunlar üzerine inşa edilmişler</a:t>
            </a:r>
            <a:r>
              <a:rPr lang="tr-TR" sz="2400" dirty="0" smtClean="0"/>
              <a:t>.</a:t>
            </a:r>
          </a:p>
          <a:p>
            <a:pPr marL="568325" indent="-400050">
              <a:buClr>
                <a:srgbClr val="3333CC"/>
              </a:buClr>
            </a:pPr>
            <a:endParaRPr lang="tr-TR" sz="2400" dirty="0"/>
          </a:p>
          <a:p>
            <a:pPr marL="568325" indent="-400050">
              <a:buClr>
                <a:srgbClr val="3333CC"/>
              </a:buClr>
            </a:pPr>
            <a:r>
              <a:rPr lang="tr-TR" sz="2400" dirty="0"/>
              <a:t>Bunları önemsemeyen araştırmacılar yanlışlar yapabiliyorlar. </a:t>
            </a:r>
            <a:endParaRPr lang="tr-TR" sz="2400" dirty="0" smtClean="0"/>
          </a:p>
          <a:p>
            <a:pPr marL="568325" indent="-400050">
              <a:buClr>
                <a:srgbClr val="3333CC"/>
              </a:buClr>
            </a:pPr>
            <a:endParaRPr lang="tr-TR" sz="2400" dirty="0"/>
          </a:p>
          <a:p>
            <a:pPr marL="568325" indent="-400050">
              <a:buClr>
                <a:srgbClr val="3333CC"/>
              </a:buClr>
            </a:pPr>
            <a:r>
              <a:rPr lang="tr-TR" sz="2400" dirty="0"/>
              <a:t>Bulgularının geçerlilikleri sorgulanabilir oluyor. </a:t>
            </a:r>
            <a:endParaRPr lang="tr-TR" sz="2400" dirty="0" smtClean="0"/>
          </a:p>
          <a:p>
            <a:pPr marL="568325" indent="-400050">
              <a:buClr>
                <a:srgbClr val="3333CC"/>
              </a:buClr>
            </a:pPr>
            <a:endParaRPr lang="tr-TR" sz="2400" dirty="0"/>
          </a:p>
          <a:p>
            <a:pPr marL="568325" indent="-400050">
              <a:buClr>
                <a:srgbClr val="3333CC"/>
              </a:buClr>
            </a:pPr>
            <a:r>
              <a:rPr lang="tr-TR" sz="2400" dirty="0"/>
              <a:t>Bunların üzerindeki tartışmalar (“pozitivist bilim” vb.) önemli. O konulara zaman zaman değineceğim.</a:t>
            </a:r>
          </a:p>
          <a:p>
            <a:pPr marL="506730" lvl="1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3333CC"/>
              </a:buClr>
              <a:buNone/>
            </a:pPr>
            <a:endParaRPr lang="tr-TR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35603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229600" cy="1143000"/>
          </a:xfrm>
        </p:spPr>
        <p:txBody>
          <a:bodyPr/>
          <a:lstStyle/>
          <a:p>
            <a:pPr algn="l"/>
            <a:r>
              <a:rPr lang="tr-TR" sz="2800" b="1" dirty="0"/>
              <a:t>Bilimsel Araştırmada Farklı Yaklaşımlar (Boyutlar)</a:t>
            </a:r>
            <a:endParaRPr lang="en-US" sz="2800" b="1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515923" y="1752600"/>
            <a:ext cx="8229600" cy="4754563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spcAft>
                <a:spcPts val="1000"/>
              </a:spcAft>
              <a:buClr>
                <a:srgbClr val="3333CC"/>
              </a:buClr>
              <a:buSzPct val="90000"/>
              <a:buFont typeface="Wingdings 2" panose="05020102010507070707" pitchFamily="18" charset="2"/>
              <a:buChar char=""/>
              <a:tabLst>
                <a:tab pos="457200" algn="l"/>
              </a:tabLst>
            </a:pPr>
            <a:r>
              <a:rPr lang="en-US" sz="2000" dirty="0" smtClean="0">
                <a:ea typeface="Calibri"/>
                <a:cs typeface="Times New Roman"/>
              </a:rPr>
              <a:t> Positivism </a:t>
            </a:r>
            <a:r>
              <a:rPr lang="en-US" sz="2000" dirty="0">
                <a:ea typeface="Calibri"/>
                <a:cs typeface="Times New Roman"/>
              </a:rPr>
              <a:t>		</a:t>
            </a:r>
            <a:r>
              <a:rPr lang="en-US" sz="2000" dirty="0" smtClean="0">
                <a:ea typeface="Calibri"/>
                <a:cs typeface="Times New Roman"/>
              </a:rPr>
              <a:t>                   </a:t>
            </a:r>
            <a:r>
              <a:rPr lang="en-US" sz="2000" dirty="0">
                <a:ea typeface="Calibri"/>
                <a:cs typeface="Times New Roman"/>
              </a:rPr>
              <a:t> </a:t>
            </a:r>
            <a:r>
              <a:rPr lang="en-US" sz="2000" dirty="0" smtClean="0">
                <a:ea typeface="Calibri"/>
                <a:cs typeface="Times New Roman"/>
              </a:rPr>
              <a:t>    </a:t>
            </a:r>
            <a:r>
              <a:rPr lang="en-US" sz="2000" dirty="0" err="1" smtClean="0">
                <a:ea typeface="Calibri"/>
                <a:cs typeface="Times New Roman"/>
              </a:rPr>
              <a:t>Interpretivism</a:t>
            </a:r>
            <a:r>
              <a:rPr lang="en-US" sz="2000" dirty="0" smtClean="0">
                <a:ea typeface="Calibri"/>
                <a:cs typeface="Times New Roman"/>
              </a:rPr>
              <a:t>  </a:t>
            </a:r>
            <a:r>
              <a:rPr lang="en-US" sz="2000" dirty="0">
                <a:ea typeface="Calibri"/>
                <a:cs typeface="Times New Roman"/>
              </a:rPr>
              <a:t>(hermeneutics, </a:t>
            </a:r>
            <a:endParaRPr lang="en-US" sz="2000" dirty="0" smtClean="0">
              <a:ea typeface="Calibri"/>
              <a:cs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1000"/>
              </a:spcAft>
              <a:buClr>
                <a:srgbClr val="3333CC"/>
              </a:buClr>
              <a:buNone/>
              <a:tabLst>
                <a:tab pos="457200" algn="l"/>
              </a:tabLst>
            </a:pPr>
            <a:r>
              <a:rPr lang="en-US" sz="2000" dirty="0">
                <a:ea typeface="Calibri"/>
                <a:cs typeface="Times New Roman"/>
              </a:rPr>
              <a:t>	</a:t>
            </a:r>
            <a:r>
              <a:rPr lang="en-US" sz="2000" dirty="0" smtClean="0">
                <a:ea typeface="Calibri"/>
                <a:cs typeface="Times New Roman"/>
              </a:rPr>
              <a:t>				          phenomenology </a:t>
            </a:r>
            <a:r>
              <a:rPr lang="en-US" sz="2000" dirty="0">
                <a:ea typeface="Calibri"/>
                <a:cs typeface="Times New Roman"/>
              </a:rPr>
              <a:t>vb.)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Clr>
                <a:srgbClr val="3333CC"/>
              </a:buClr>
              <a:buNone/>
              <a:tabLst>
                <a:tab pos="457200" algn="l"/>
              </a:tabLst>
            </a:pPr>
            <a:endParaRPr lang="en-US" sz="2000" dirty="0" smtClean="0"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1000"/>
              </a:spcAft>
              <a:buClr>
                <a:srgbClr val="3333CC"/>
              </a:buClr>
              <a:buSzPct val="90000"/>
              <a:buFont typeface="Wingdings 2" panose="05020102010507070707" pitchFamily="18" charset="2"/>
              <a:buChar char=""/>
              <a:tabLst>
                <a:tab pos="457200" algn="l"/>
              </a:tabLst>
            </a:pPr>
            <a:r>
              <a:rPr lang="en-US" sz="2000" dirty="0" smtClean="0">
                <a:ea typeface="Calibri"/>
                <a:cs typeface="Times New Roman"/>
              </a:rPr>
              <a:t> </a:t>
            </a:r>
            <a:r>
              <a:rPr lang="en-US" sz="2000" dirty="0" err="1" smtClean="0">
                <a:ea typeface="Calibri"/>
                <a:cs typeface="Times New Roman"/>
              </a:rPr>
              <a:t>Tümdengelimsel</a:t>
            </a:r>
            <a:r>
              <a:rPr lang="en-US" sz="2000" dirty="0" smtClean="0">
                <a:ea typeface="Calibri"/>
                <a:cs typeface="Times New Roman"/>
              </a:rPr>
              <a:t>  (deductive)        </a:t>
            </a:r>
            <a:r>
              <a:rPr lang="en-US" sz="2000" dirty="0" err="1" smtClean="0">
                <a:ea typeface="Calibri"/>
                <a:cs typeface="Times New Roman"/>
              </a:rPr>
              <a:t>Tümevarımsal</a:t>
            </a:r>
            <a:r>
              <a:rPr lang="en-US" sz="2000" dirty="0" smtClean="0">
                <a:ea typeface="Calibri"/>
                <a:cs typeface="Times New Roman"/>
              </a:rPr>
              <a:t> (inductive) 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Clr>
                <a:srgbClr val="3333CC"/>
              </a:buClr>
              <a:buNone/>
              <a:tabLst>
                <a:tab pos="457200" algn="l"/>
              </a:tabLst>
            </a:pPr>
            <a:r>
              <a:rPr lang="en-US" sz="2000" dirty="0">
                <a:ea typeface="Calibri"/>
                <a:cs typeface="Times New Roman"/>
              </a:rPr>
              <a:t> </a:t>
            </a:r>
            <a:r>
              <a:rPr lang="en-US" sz="2000" dirty="0" smtClean="0">
                <a:ea typeface="Calibri"/>
                <a:cs typeface="Times New Roman"/>
              </a:rPr>
              <a:t>     </a:t>
            </a:r>
            <a:r>
              <a:rPr lang="en-US" sz="2000" dirty="0" err="1" smtClean="0">
                <a:ea typeface="Calibri"/>
                <a:cs typeface="Times New Roman"/>
              </a:rPr>
              <a:t>araştırma</a:t>
            </a:r>
            <a:r>
              <a:rPr lang="en-US" sz="2000" dirty="0" smtClean="0">
                <a:ea typeface="Calibri"/>
                <a:cs typeface="Times New Roman"/>
              </a:rPr>
              <a:t> </a:t>
            </a:r>
            <a:r>
              <a:rPr lang="en-US" sz="2000" dirty="0" err="1" smtClean="0">
                <a:ea typeface="Calibri"/>
                <a:cs typeface="Times New Roman"/>
              </a:rPr>
              <a:t>yaklaşımı</a:t>
            </a:r>
            <a:r>
              <a:rPr lang="en-US" sz="2000" dirty="0" smtClean="0">
                <a:ea typeface="Calibri"/>
                <a:cs typeface="Times New Roman"/>
              </a:rPr>
              <a:t> 	</a:t>
            </a:r>
            <a:r>
              <a:rPr lang="en-US" sz="2000" dirty="0">
                <a:ea typeface="Calibri"/>
                <a:cs typeface="Times New Roman"/>
              </a:rPr>
              <a:t> </a:t>
            </a:r>
            <a:r>
              <a:rPr lang="en-US" sz="2000" dirty="0" smtClean="0">
                <a:ea typeface="Calibri"/>
                <a:cs typeface="Times New Roman"/>
              </a:rPr>
              <a:t>                       </a:t>
            </a:r>
            <a:r>
              <a:rPr lang="en-US" sz="2000" dirty="0" err="1" smtClean="0">
                <a:ea typeface="Calibri"/>
                <a:cs typeface="Times New Roman"/>
              </a:rPr>
              <a:t>araştırma</a:t>
            </a:r>
            <a:r>
              <a:rPr lang="en-US" sz="2000" dirty="0" smtClean="0">
                <a:ea typeface="Calibri"/>
                <a:cs typeface="Times New Roman"/>
              </a:rPr>
              <a:t> </a:t>
            </a:r>
            <a:r>
              <a:rPr lang="en-US" sz="2000" dirty="0" err="1" smtClean="0">
                <a:ea typeface="Calibri"/>
                <a:cs typeface="Times New Roman"/>
              </a:rPr>
              <a:t>yaklaşımı</a:t>
            </a:r>
            <a:r>
              <a:rPr lang="en-US" sz="2000" dirty="0" smtClean="0">
                <a:ea typeface="Calibri"/>
                <a:cs typeface="Times New Roman"/>
              </a:rPr>
              <a:t>            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rgbClr val="3333CC"/>
              </a:buClr>
              <a:buNone/>
              <a:tabLst>
                <a:tab pos="457200" algn="l"/>
              </a:tabLst>
            </a:pPr>
            <a:endParaRPr lang="en-US" sz="2000" dirty="0"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1000"/>
              </a:spcAft>
              <a:buClr>
                <a:srgbClr val="3333CC"/>
              </a:buClr>
              <a:buSzPct val="90000"/>
              <a:buFont typeface="Wingdings 2" panose="05020102010507070707" pitchFamily="18" charset="2"/>
              <a:buChar char=""/>
              <a:tabLst>
                <a:tab pos="457200" algn="l"/>
              </a:tabLst>
            </a:pPr>
            <a:r>
              <a:rPr lang="en-US" sz="2000" dirty="0" smtClean="0">
                <a:ea typeface="Calibri"/>
                <a:cs typeface="Times New Roman"/>
              </a:rPr>
              <a:t> </a:t>
            </a:r>
            <a:r>
              <a:rPr lang="en-US" sz="2000" dirty="0" err="1" smtClean="0">
                <a:ea typeface="Calibri"/>
                <a:cs typeface="Times New Roman"/>
              </a:rPr>
              <a:t>Niceliksel</a:t>
            </a:r>
            <a:r>
              <a:rPr lang="en-US" sz="2000" dirty="0" smtClean="0">
                <a:ea typeface="Calibri"/>
                <a:cs typeface="Times New Roman"/>
              </a:rPr>
              <a:t> </a:t>
            </a:r>
            <a:r>
              <a:rPr lang="en-US" sz="2000" dirty="0">
                <a:ea typeface="Calibri"/>
                <a:cs typeface="Times New Roman"/>
              </a:rPr>
              <a:t>(quantitative) </a:t>
            </a:r>
            <a:r>
              <a:rPr lang="en-US" sz="2000" dirty="0" smtClean="0">
                <a:ea typeface="Calibri"/>
                <a:cs typeface="Times New Roman"/>
              </a:rPr>
              <a:t>                 </a:t>
            </a:r>
            <a:r>
              <a:rPr lang="en-US" sz="2000" dirty="0" err="1" smtClean="0">
                <a:ea typeface="Calibri"/>
                <a:cs typeface="Times New Roman"/>
              </a:rPr>
              <a:t>Niteliksel</a:t>
            </a:r>
            <a:r>
              <a:rPr lang="en-US" sz="2000" dirty="0" smtClean="0">
                <a:ea typeface="Calibri"/>
                <a:cs typeface="Times New Roman"/>
              </a:rPr>
              <a:t> </a:t>
            </a:r>
            <a:r>
              <a:rPr lang="en-US" sz="2000" dirty="0">
                <a:ea typeface="Calibri"/>
                <a:cs typeface="Times New Roman"/>
              </a:rPr>
              <a:t>(qualitative) </a:t>
            </a:r>
            <a:endParaRPr lang="en-US" sz="2000" dirty="0" smtClean="0"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1000"/>
              </a:spcAft>
              <a:buClr>
                <a:srgbClr val="3333CC"/>
              </a:buClr>
              <a:buNone/>
              <a:tabLst>
                <a:tab pos="457200" algn="l"/>
              </a:tabLst>
            </a:pPr>
            <a:r>
              <a:rPr lang="en-US" sz="2000" dirty="0">
                <a:ea typeface="Calibri"/>
                <a:cs typeface="Times New Roman"/>
              </a:rPr>
              <a:t> </a:t>
            </a:r>
            <a:r>
              <a:rPr lang="en-US" sz="2000" dirty="0" smtClean="0">
                <a:ea typeface="Calibri"/>
                <a:cs typeface="Times New Roman"/>
              </a:rPr>
              <a:t>     </a:t>
            </a:r>
            <a:r>
              <a:rPr lang="en-US" sz="2000" dirty="0" err="1" smtClean="0">
                <a:ea typeface="Calibri"/>
                <a:cs typeface="Times New Roman"/>
              </a:rPr>
              <a:t>araştırma</a:t>
            </a:r>
            <a:r>
              <a:rPr lang="en-US" sz="2000" dirty="0" smtClean="0">
                <a:ea typeface="Calibri"/>
                <a:cs typeface="Times New Roman"/>
              </a:rPr>
              <a:t> </a:t>
            </a:r>
            <a:r>
              <a:rPr lang="en-US" sz="2000" dirty="0" err="1">
                <a:ea typeface="Calibri"/>
                <a:cs typeface="Times New Roman"/>
              </a:rPr>
              <a:t>yöntemleri</a:t>
            </a:r>
            <a:r>
              <a:rPr lang="en-US" sz="2000" dirty="0">
                <a:ea typeface="Calibri"/>
                <a:cs typeface="Times New Roman"/>
              </a:rPr>
              <a:t> </a:t>
            </a:r>
            <a:r>
              <a:rPr lang="en-US" sz="2000" dirty="0" smtClean="0">
                <a:ea typeface="Calibri"/>
                <a:cs typeface="Times New Roman"/>
              </a:rPr>
              <a:t>	          </a:t>
            </a:r>
            <a:r>
              <a:rPr lang="en-US" sz="2000" dirty="0" err="1" smtClean="0">
                <a:ea typeface="Calibri"/>
                <a:cs typeface="Times New Roman"/>
              </a:rPr>
              <a:t>araştırma</a:t>
            </a:r>
            <a:r>
              <a:rPr lang="en-US" sz="2000" dirty="0" smtClean="0">
                <a:ea typeface="Calibri"/>
                <a:cs typeface="Times New Roman"/>
              </a:rPr>
              <a:t> </a:t>
            </a:r>
            <a:r>
              <a:rPr lang="en-US" sz="2000" dirty="0" err="1">
                <a:ea typeface="Calibri"/>
                <a:cs typeface="Times New Roman"/>
              </a:rPr>
              <a:t>yöntemleri</a:t>
            </a:r>
            <a:r>
              <a:rPr lang="en-US" sz="2000" dirty="0">
                <a:ea typeface="Calibri"/>
                <a:cs typeface="Times New Roman"/>
              </a:rPr>
              <a:t> </a:t>
            </a:r>
            <a:endParaRPr lang="en-US" sz="2000" dirty="0" smtClean="0"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1000"/>
              </a:spcAft>
              <a:buClr>
                <a:srgbClr val="3333CC"/>
              </a:buClr>
              <a:buNone/>
              <a:tabLst>
                <a:tab pos="457200" algn="l"/>
              </a:tabLst>
            </a:pPr>
            <a:endParaRPr lang="en-US" sz="2000" dirty="0" smtClean="0">
              <a:ea typeface="Calibri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buClr>
                <a:srgbClr val="3333CC"/>
              </a:buClr>
              <a:buNone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Bu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sunumda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 bu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boyutların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 sol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tarafındakileri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vurgulayacağım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.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8A7EA-3E81-409A-9D97-1D1861802F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ight Brace 1"/>
          <p:cNvSpPr/>
          <p:nvPr/>
        </p:nvSpPr>
        <p:spPr>
          <a:xfrm>
            <a:off x="4444082" y="1865501"/>
            <a:ext cx="228600" cy="68580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588" y="3048000"/>
            <a:ext cx="2492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267199"/>
            <a:ext cx="2492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>
            <a:endCxn id="2" idx="1"/>
          </p:cNvCxnSpPr>
          <p:nvPr/>
        </p:nvCxnSpPr>
        <p:spPr>
          <a:xfrm>
            <a:off x="2743200" y="2133600"/>
            <a:ext cx="1929482" cy="7480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2792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/>
            <a:r>
              <a:rPr lang="en-US" sz="2800" b="1" dirty="0" err="1"/>
              <a:t>Tümdengelimsel</a:t>
            </a:r>
            <a:r>
              <a:rPr lang="en-US" sz="2800" b="1" dirty="0"/>
              <a:t>  </a:t>
            </a:r>
            <a:r>
              <a:rPr lang="en-US" sz="2800" b="1" dirty="0" err="1" smtClean="0"/>
              <a:t>ve</a:t>
            </a:r>
            <a:r>
              <a:rPr lang="en-US" sz="2800" b="1" dirty="0" smtClean="0"/>
              <a:t>   </a:t>
            </a:r>
            <a:r>
              <a:rPr lang="en-US" sz="2800" b="1" dirty="0" err="1"/>
              <a:t>Tümevarımsal</a:t>
            </a:r>
            <a:r>
              <a:rPr lang="en-US" sz="2800" b="1" dirty="0"/>
              <a:t> </a:t>
            </a:r>
            <a:r>
              <a:rPr lang="en-US" sz="2800" b="1" dirty="0" err="1" smtClean="0"/>
              <a:t>Araştırma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Yaklaşımları</a:t>
            </a:r>
            <a:endParaRPr lang="en-US" sz="2800" b="1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7545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en-US" sz="2400" b="1" dirty="0" smtClean="0"/>
          </a:p>
          <a:p>
            <a:pPr marL="0" indent="0">
              <a:buNone/>
            </a:pPr>
            <a:r>
              <a:rPr lang="en-US" altLang="en-US" sz="2400" dirty="0" err="1" smtClean="0"/>
              <a:t>Tümdengelimsel</a:t>
            </a:r>
            <a:r>
              <a:rPr lang="en-US" altLang="en-US" sz="2400" dirty="0" smtClean="0"/>
              <a:t> </a:t>
            </a:r>
            <a:r>
              <a:rPr lang="en-US" sz="2400" dirty="0" err="1" smtClean="0"/>
              <a:t>Yaklaşım</a:t>
            </a:r>
            <a:endParaRPr lang="en-US" sz="2400" dirty="0" smtClean="0"/>
          </a:p>
          <a:p>
            <a:pPr marL="0" indent="0">
              <a:buNone/>
            </a:pPr>
            <a:endParaRPr lang="en-US" altLang="en-US" sz="2400" b="1" dirty="0" smtClean="0"/>
          </a:p>
          <a:p>
            <a:pPr marL="0" indent="0">
              <a:buNone/>
            </a:pPr>
            <a:endParaRPr lang="en-US" altLang="en-US" sz="2400" b="1" dirty="0"/>
          </a:p>
          <a:p>
            <a:pPr marL="0" indent="0">
              <a:buNone/>
            </a:pPr>
            <a:endParaRPr lang="en-US" altLang="en-US" sz="2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9E37C-4F95-4EA3-866B-281E6C5A5E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057400" y="4957763"/>
            <a:ext cx="5105400" cy="646331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3500000" scaled="1"/>
            <a:tileRect/>
          </a:gradFill>
          <a:ln w="9525">
            <a:solidFill>
              <a:srgbClr val="804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algn="ctr">
              <a:defRPr/>
            </a:pPr>
            <a:r>
              <a:rPr lang="tr-TR" sz="1800" kern="0" dirty="0" smtClean="0">
                <a:solidFill>
                  <a:srgbClr val="333333">
                    <a:lumMod val="75000"/>
                  </a:srgbClr>
                </a:solidFill>
              </a:rPr>
              <a:t>Soruları ve/veya hipotezleri görgül araştırma ile sınar. </a:t>
            </a:r>
            <a:endParaRPr lang="en-US" sz="1800" kern="0" dirty="0" smtClean="0">
              <a:solidFill>
                <a:srgbClr val="333333">
                  <a:lumMod val="75000"/>
                </a:srgbClr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057400" y="3962400"/>
            <a:ext cx="5105400" cy="646331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3500000" scaled="1"/>
            <a:tileRect/>
          </a:gradFill>
          <a:ln w="9525">
            <a:solidFill>
              <a:srgbClr val="804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1800" kern="0" dirty="0" smtClean="0">
                <a:solidFill>
                  <a:srgbClr val="333333">
                    <a:lumMod val="75000"/>
                  </a:srgbClr>
                </a:solidFill>
              </a:rPr>
              <a:t>Soruları ve/veya hipotezdeki değişkenleri tanımlar (</a:t>
            </a:r>
            <a:r>
              <a:rPr lang="tr-TR" sz="1800" i="1" kern="0" dirty="0" err="1" smtClean="0">
                <a:solidFill>
                  <a:srgbClr val="333333">
                    <a:lumMod val="75000"/>
                  </a:srgbClr>
                </a:solidFill>
              </a:rPr>
              <a:t>operationalization</a:t>
            </a:r>
            <a:r>
              <a:rPr lang="tr-TR" sz="1800" kern="0" dirty="0" smtClean="0">
                <a:solidFill>
                  <a:srgbClr val="333333">
                    <a:lumMod val="75000"/>
                  </a:srgbClr>
                </a:solidFill>
              </a:rPr>
              <a:t>).</a:t>
            </a:r>
            <a:endParaRPr lang="en-US" sz="1800" kern="0" dirty="0" smtClean="0">
              <a:solidFill>
                <a:srgbClr val="333333">
                  <a:lumMod val="75000"/>
                </a:srgbClr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057400" y="2971800"/>
            <a:ext cx="5105400" cy="646331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3500000" scaled="1"/>
            <a:tileRect/>
          </a:gradFill>
          <a:ln w="9525">
            <a:solidFill>
              <a:srgbClr val="804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algn="ctr">
              <a:defRPr/>
            </a:pPr>
            <a:r>
              <a:rPr lang="tr-TR" sz="1800" kern="0" dirty="0" smtClean="0">
                <a:solidFill>
                  <a:srgbClr val="000066">
                    <a:lumMod val="75000"/>
                  </a:srgbClr>
                </a:solidFill>
              </a:rPr>
              <a:t>Kuramsal çerçeveden araştırma sorularını ve hipotezleri çıkarsar. </a:t>
            </a:r>
            <a:endParaRPr lang="en-US" sz="1800" kern="0" dirty="0" smtClean="0">
              <a:solidFill>
                <a:srgbClr val="000066">
                  <a:lumMod val="75000"/>
                </a:srgbClr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057400" y="2286000"/>
            <a:ext cx="5105400" cy="376238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3500000" scaled="1"/>
            <a:tileRect/>
          </a:gradFill>
          <a:ln w="9525">
            <a:solidFill>
              <a:srgbClr val="804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800" kern="0" dirty="0" err="1" smtClean="0">
                <a:solidFill>
                  <a:srgbClr val="000066"/>
                </a:solidFill>
              </a:rPr>
              <a:t>Araştırmacı</a:t>
            </a:r>
            <a:r>
              <a:rPr lang="en-US" altLang="en-US" sz="1800" kern="0" dirty="0" smtClean="0">
                <a:solidFill>
                  <a:srgbClr val="000066"/>
                </a:solidFill>
              </a:rPr>
              <a:t> </a:t>
            </a:r>
            <a:r>
              <a:rPr lang="en-US" altLang="en-US" sz="1800" kern="0" dirty="0" err="1" smtClean="0">
                <a:solidFill>
                  <a:srgbClr val="000066"/>
                </a:solidFill>
              </a:rPr>
              <a:t>kuramsal</a:t>
            </a:r>
            <a:r>
              <a:rPr lang="en-US" altLang="en-US" sz="1800" kern="0" dirty="0" smtClean="0">
                <a:solidFill>
                  <a:srgbClr val="000066"/>
                </a:solidFill>
              </a:rPr>
              <a:t> </a:t>
            </a:r>
            <a:r>
              <a:rPr lang="en-US" altLang="en-US" sz="1800" kern="0" dirty="0" err="1" smtClean="0">
                <a:solidFill>
                  <a:srgbClr val="000066"/>
                </a:solidFill>
              </a:rPr>
              <a:t>çerçeveyi</a:t>
            </a:r>
            <a:r>
              <a:rPr lang="en-US" altLang="en-US" sz="1800" kern="0" dirty="0" smtClean="0">
                <a:solidFill>
                  <a:srgbClr val="000066"/>
                </a:solidFill>
              </a:rPr>
              <a:t> </a:t>
            </a:r>
            <a:r>
              <a:rPr lang="en-US" altLang="en-US" sz="1800" kern="0" dirty="0" err="1" smtClean="0">
                <a:solidFill>
                  <a:srgbClr val="000066"/>
                </a:solidFill>
              </a:rPr>
              <a:t>oluşturur</a:t>
            </a:r>
            <a:r>
              <a:rPr lang="en-US" altLang="en-US" sz="1800" kern="0" dirty="0" smtClean="0">
                <a:solidFill>
                  <a:srgbClr val="000066"/>
                </a:solidFill>
              </a:rPr>
              <a:t>.</a:t>
            </a:r>
          </a:p>
        </p:txBody>
      </p:sp>
      <p:cxnSp>
        <p:nvCxnSpPr>
          <p:cNvPr id="3" name="Straight Arrow Connector 2"/>
          <p:cNvCxnSpPr>
            <a:stCxn id="8" idx="2"/>
            <a:endCxn id="7" idx="0"/>
          </p:cNvCxnSpPr>
          <p:nvPr/>
        </p:nvCxnSpPr>
        <p:spPr>
          <a:xfrm>
            <a:off x="4610100" y="2662238"/>
            <a:ext cx="0" cy="309562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620491" y="3652838"/>
            <a:ext cx="0" cy="309562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620491" y="4648201"/>
            <a:ext cx="0" cy="309562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468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2800" b="1" dirty="0" smtClean="0"/>
              <a:t>Kamu politikaları çözümlemelerinde yöntem neden önemli</a:t>
            </a:r>
            <a:r>
              <a:rPr lang="en-US" sz="2800" b="1" dirty="0" smtClean="0"/>
              <a:t>?</a:t>
            </a:r>
            <a:endParaRPr lang="tr-TR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Clr>
                <a:srgbClr val="3628A0"/>
              </a:buClr>
              <a:buNone/>
            </a:pPr>
            <a:r>
              <a:rPr lang="tr-TR" sz="2400" dirty="0" smtClean="0"/>
              <a:t>Bu </a:t>
            </a:r>
            <a:r>
              <a:rPr lang="tr-TR" sz="2400" dirty="0"/>
              <a:t>sorular tarihin bir çok döneminde ve bir çok ülkede soruldu. </a:t>
            </a:r>
          </a:p>
          <a:p>
            <a:pPr>
              <a:buClr>
                <a:srgbClr val="3628A0"/>
              </a:buClr>
            </a:pPr>
            <a:endParaRPr lang="en-US" sz="2400" dirty="0" smtClean="0"/>
          </a:p>
          <a:p>
            <a:pPr>
              <a:buClr>
                <a:srgbClr val="3628A0"/>
              </a:buClr>
            </a:pPr>
            <a:r>
              <a:rPr lang="en-US" sz="2400" dirty="0" smtClean="0"/>
              <a:t>  </a:t>
            </a:r>
            <a:r>
              <a:rPr lang="tr-TR" sz="2400" dirty="0" smtClean="0"/>
              <a:t>Türkiye’de </a:t>
            </a:r>
            <a:r>
              <a:rPr lang="tr-TR" sz="2400" dirty="0"/>
              <a:t>bu sorular üzerine açık ya da zımni </a:t>
            </a:r>
            <a:r>
              <a:rPr lang="en-US" sz="2400" dirty="0" smtClean="0"/>
              <a:t> </a:t>
            </a:r>
          </a:p>
          <a:p>
            <a:pPr marL="0" indent="0">
              <a:buClr>
                <a:srgbClr val="3628A0"/>
              </a:buClr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</a:t>
            </a:r>
            <a:r>
              <a:rPr lang="tr-TR" sz="2400" dirty="0" smtClean="0"/>
              <a:t>varsayımlar </a:t>
            </a:r>
            <a:r>
              <a:rPr lang="tr-TR" sz="2400" dirty="0"/>
              <a:t>hep yapılageldi. </a:t>
            </a:r>
          </a:p>
          <a:p>
            <a:pPr>
              <a:buClr>
                <a:srgbClr val="3628A0"/>
              </a:buClr>
            </a:pPr>
            <a:endParaRPr lang="en-US" sz="2400" dirty="0" smtClean="0"/>
          </a:p>
          <a:p>
            <a:pPr>
              <a:buClr>
                <a:srgbClr val="3628A0"/>
              </a:buClr>
            </a:pPr>
            <a:r>
              <a:rPr lang="en-US" sz="2400" dirty="0" smtClean="0"/>
              <a:t>  </a:t>
            </a:r>
            <a:r>
              <a:rPr lang="tr-TR" sz="2400" dirty="0" smtClean="0"/>
              <a:t>Bu </a:t>
            </a:r>
            <a:r>
              <a:rPr lang="tr-TR" sz="2400" dirty="0"/>
              <a:t>sorular özellikle </a:t>
            </a:r>
            <a:r>
              <a:rPr lang="tr-TR" sz="2400" dirty="0" smtClean="0"/>
              <a:t>Türkiye’de </a:t>
            </a:r>
            <a:r>
              <a:rPr lang="tr-TR" sz="2400" dirty="0"/>
              <a:t>ve şimdi önemli. </a:t>
            </a:r>
          </a:p>
          <a:p>
            <a:pPr>
              <a:buClr>
                <a:srgbClr val="3628A0"/>
              </a:buClr>
            </a:pPr>
            <a:endParaRPr lang="en-US" sz="2400" dirty="0" smtClean="0"/>
          </a:p>
          <a:p>
            <a:pPr>
              <a:buClr>
                <a:srgbClr val="3628A0"/>
              </a:buClr>
            </a:pPr>
            <a:r>
              <a:rPr lang="en-US" sz="2400" dirty="0" smtClean="0"/>
              <a:t>  </a:t>
            </a:r>
            <a:r>
              <a:rPr lang="tr-TR" sz="2400" dirty="0" smtClean="0"/>
              <a:t>Türkiye’de </a:t>
            </a:r>
            <a:r>
              <a:rPr lang="tr-TR" sz="2400" i="1" dirty="0">
                <a:solidFill>
                  <a:schemeClr val="accent6">
                    <a:lumMod val="50000"/>
                  </a:schemeClr>
                </a:solidFill>
              </a:rPr>
              <a:t>kamu politikaları çözümlemeleri </a:t>
            </a:r>
            <a:r>
              <a:rPr lang="tr-TR" sz="2400" dirty="0"/>
              <a:t>(KPÇ) alanı </a:t>
            </a:r>
            <a:r>
              <a:rPr lang="en-US" sz="2400" dirty="0" smtClean="0"/>
              <a:t> </a:t>
            </a:r>
          </a:p>
          <a:p>
            <a:pPr marL="0" indent="0">
              <a:buClr>
                <a:srgbClr val="3628A0"/>
              </a:buClr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</a:t>
            </a:r>
            <a:r>
              <a:rPr lang="tr-TR" sz="2400" dirty="0" smtClean="0"/>
              <a:t>yeni </a:t>
            </a:r>
            <a:r>
              <a:rPr lang="tr-TR" sz="2400" dirty="0"/>
              <a:t>yeni oluşuyor. </a:t>
            </a:r>
            <a:endParaRPr lang="en-US" sz="2400" dirty="0" smtClean="0"/>
          </a:p>
          <a:p>
            <a:pPr lvl="2">
              <a:buClr>
                <a:srgbClr val="3628A0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sz="2400" dirty="0" smtClean="0"/>
              <a:t>   </a:t>
            </a:r>
            <a:r>
              <a:rPr lang="tr-TR" sz="2400" dirty="0" smtClean="0"/>
              <a:t>Şimdilerde </a:t>
            </a:r>
            <a:r>
              <a:rPr lang="tr-TR" sz="2400" dirty="0"/>
              <a:t>alınacak yön ilerideki gelişmeleri de </a:t>
            </a:r>
            <a:r>
              <a:rPr lang="en-US" sz="2400" dirty="0" smtClean="0"/>
              <a:t>  </a:t>
            </a:r>
          </a:p>
          <a:p>
            <a:pPr marL="411480" lvl="1" indent="0">
              <a:buClr>
                <a:srgbClr val="3628A0"/>
              </a:buClr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</a:t>
            </a:r>
            <a:r>
              <a:rPr lang="tr-TR" sz="2400" dirty="0" smtClean="0"/>
              <a:t>belirleyecek</a:t>
            </a:r>
            <a:r>
              <a:rPr lang="tr-TR" sz="2400" dirty="0"/>
              <a:t>. </a:t>
            </a:r>
          </a:p>
          <a:p>
            <a:pPr marL="0" indent="0">
              <a:buClr>
                <a:srgbClr val="3628A0"/>
              </a:buClr>
              <a:buNone/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006381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pPr lvl="0" algn="l"/>
            <a:r>
              <a:rPr lang="en-US" sz="2800" b="1" dirty="0" err="1"/>
              <a:t>Tümdengelimsel</a:t>
            </a:r>
            <a:r>
              <a:rPr lang="en-US" sz="2800" b="1" dirty="0"/>
              <a:t>  </a:t>
            </a:r>
            <a:r>
              <a:rPr lang="en-US" sz="2800" b="1" dirty="0" err="1" smtClean="0"/>
              <a:t>ve</a:t>
            </a:r>
            <a:r>
              <a:rPr lang="en-US" sz="2800" b="1" dirty="0" smtClean="0"/>
              <a:t>   </a:t>
            </a:r>
            <a:r>
              <a:rPr lang="en-US" sz="2800" b="1" dirty="0" err="1"/>
              <a:t>Tümevarımsal</a:t>
            </a:r>
            <a:r>
              <a:rPr lang="en-US" sz="2800" b="1" dirty="0"/>
              <a:t> </a:t>
            </a:r>
            <a:r>
              <a:rPr lang="en-US" sz="2800" b="1" dirty="0" err="1" smtClean="0"/>
              <a:t>Araştırma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Yaklaşımları</a:t>
            </a:r>
            <a:endParaRPr lang="en-US" sz="2800" b="1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05691" y="1585118"/>
            <a:ext cx="8229600" cy="475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/>
              <a:t>Tümevarımsal</a:t>
            </a:r>
            <a:r>
              <a:rPr lang="en-US" altLang="en-US" sz="2400" dirty="0" smtClean="0"/>
              <a:t> </a:t>
            </a:r>
            <a:r>
              <a:rPr lang="en-US" sz="2400" dirty="0" err="1" smtClean="0"/>
              <a:t>Yaklaşım</a:t>
            </a:r>
            <a:endParaRPr lang="en-US" sz="2400" dirty="0" smtClean="0"/>
          </a:p>
          <a:p>
            <a:pPr marL="0" indent="0">
              <a:buNone/>
            </a:pPr>
            <a:endParaRPr lang="en-US" altLang="en-US" sz="2400" b="1" dirty="0" smtClean="0"/>
          </a:p>
          <a:p>
            <a:pPr marL="0" indent="0">
              <a:buNone/>
            </a:pPr>
            <a:endParaRPr lang="en-US" altLang="en-US" sz="2400" b="1" dirty="0"/>
          </a:p>
          <a:p>
            <a:pPr marL="0" indent="0">
              <a:buNone/>
            </a:pPr>
            <a:endParaRPr lang="en-US" altLang="en-US" sz="2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9E37C-4F95-4EA3-866B-281E6C5A5E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067791" y="2423371"/>
            <a:ext cx="5105400" cy="3724387"/>
            <a:chOff x="2057400" y="1879707"/>
            <a:chExt cx="5105400" cy="3724387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2057400" y="4957763"/>
              <a:ext cx="5105400" cy="646331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 w="9525">
              <a:solidFill>
                <a:srgbClr val="804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9pPr>
            </a:lstStyle>
            <a:p>
              <a:pPr algn="ctr"/>
              <a:r>
                <a:rPr lang="tr-TR" sz="1800" kern="0" dirty="0">
                  <a:solidFill>
                    <a:srgbClr val="1F497D">
                      <a:lumMod val="50000"/>
                    </a:srgbClr>
                  </a:solidFill>
                </a:rPr>
                <a:t>Sonuçta bir kuram ya da kavramlaştırma çıkabilir.</a:t>
              </a:r>
              <a:endParaRPr lang="en-US" sz="1800" kern="0" dirty="0" smtClean="0">
                <a:solidFill>
                  <a:srgbClr val="1F497D">
                    <a:lumMod val="50000"/>
                  </a:srgbClr>
                </a:solidFill>
              </a:endParaRPr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2057400" y="3962400"/>
              <a:ext cx="5105400" cy="646331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 w="9525">
              <a:solidFill>
                <a:srgbClr val="804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tr-TR" sz="1800" kern="0" dirty="0">
                  <a:solidFill>
                    <a:srgbClr val="1F497D">
                      <a:lumMod val="50000"/>
                    </a:srgbClr>
                  </a:solidFill>
                </a:rPr>
                <a:t>Ya da sorular sorarak, aldığı cevaplara göre genellemeler yapabilir. </a:t>
              </a:r>
              <a:endParaRPr lang="en-US" sz="1800" kern="0" dirty="0" smtClean="0">
                <a:solidFill>
                  <a:srgbClr val="1F497D">
                    <a:lumMod val="50000"/>
                  </a:srgbClr>
                </a:solidFill>
              </a:endParaRP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2057400" y="2971800"/>
              <a:ext cx="5105400" cy="646331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 w="9525">
              <a:solidFill>
                <a:srgbClr val="804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9pPr>
            </a:lstStyle>
            <a:p>
              <a:pPr algn="ctr"/>
              <a:r>
                <a:rPr lang="en-US" sz="1800" kern="0" dirty="0">
                  <a:solidFill>
                    <a:srgbClr val="000066">
                      <a:lumMod val="75000"/>
                    </a:srgbClr>
                  </a:solidFill>
                </a:rPr>
                <a:t>Buna </a:t>
              </a:r>
              <a:r>
                <a:rPr lang="en-US" sz="1800" kern="0" dirty="0" err="1">
                  <a:solidFill>
                    <a:srgbClr val="000066">
                      <a:lumMod val="75000"/>
                    </a:srgbClr>
                  </a:solidFill>
                </a:rPr>
                <a:t>göre</a:t>
              </a:r>
              <a:r>
                <a:rPr lang="en-US" sz="1800" kern="0" dirty="0">
                  <a:solidFill>
                    <a:srgbClr val="000066">
                      <a:lumMod val="75000"/>
                    </a:srgbClr>
                  </a:solidFill>
                </a:rPr>
                <a:t> </a:t>
              </a:r>
              <a:r>
                <a:rPr lang="en-US" sz="1800" kern="0" dirty="0" err="1">
                  <a:solidFill>
                    <a:srgbClr val="000066">
                      <a:lumMod val="75000"/>
                    </a:srgbClr>
                  </a:solidFill>
                </a:rPr>
                <a:t>araştırmasında</a:t>
              </a:r>
              <a:r>
                <a:rPr lang="en-US" sz="1800" kern="0" dirty="0">
                  <a:solidFill>
                    <a:srgbClr val="000066">
                      <a:lumMod val="75000"/>
                    </a:srgbClr>
                  </a:solidFill>
                </a:rPr>
                <a:t> </a:t>
              </a:r>
              <a:r>
                <a:rPr lang="en-US" sz="1800" kern="0" dirty="0" err="1">
                  <a:solidFill>
                    <a:srgbClr val="000066">
                      <a:lumMod val="75000"/>
                    </a:srgbClr>
                  </a:solidFill>
                </a:rPr>
                <a:t>tanımlanmış</a:t>
              </a:r>
              <a:r>
                <a:rPr lang="en-US" sz="1800" kern="0" dirty="0">
                  <a:solidFill>
                    <a:srgbClr val="000066">
                      <a:lumMod val="75000"/>
                    </a:srgbClr>
                  </a:solidFill>
                </a:rPr>
                <a:t> </a:t>
              </a:r>
              <a:r>
                <a:rPr lang="en-US" sz="1800" kern="0" dirty="0" err="1">
                  <a:solidFill>
                    <a:srgbClr val="000066">
                      <a:lumMod val="75000"/>
                    </a:srgbClr>
                  </a:solidFill>
                </a:rPr>
                <a:t>biçimler</a:t>
              </a:r>
              <a:r>
                <a:rPr lang="en-US" sz="1800" kern="0" dirty="0">
                  <a:solidFill>
                    <a:srgbClr val="000066">
                      <a:lumMod val="75000"/>
                    </a:srgbClr>
                  </a:solidFill>
                </a:rPr>
                <a:t> </a:t>
              </a:r>
              <a:r>
                <a:rPr lang="en-US" sz="1800" kern="0" dirty="0" err="1">
                  <a:solidFill>
                    <a:srgbClr val="000066">
                      <a:lumMod val="75000"/>
                    </a:srgbClr>
                  </a:solidFill>
                </a:rPr>
                <a:t>ya</a:t>
              </a:r>
              <a:r>
                <a:rPr lang="en-US" sz="1800" kern="0" dirty="0">
                  <a:solidFill>
                    <a:srgbClr val="000066">
                      <a:lumMod val="75000"/>
                    </a:srgbClr>
                  </a:solidFill>
                </a:rPr>
                <a:t> da </a:t>
              </a:r>
              <a:r>
                <a:rPr lang="en-US" sz="1800" kern="0" dirty="0" err="1">
                  <a:solidFill>
                    <a:srgbClr val="000066">
                      <a:lumMod val="75000"/>
                    </a:srgbClr>
                  </a:solidFill>
                </a:rPr>
                <a:t>düzenlilikler</a:t>
              </a:r>
              <a:r>
                <a:rPr lang="en-US" sz="1800" kern="0" dirty="0">
                  <a:solidFill>
                    <a:srgbClr val="000066">
                      <a:lumMod val="75000"/>
                    </a:srgbClr>
                  </a:solidFill>
                </a:rPr>
                <a:t> </a:t>
              </a:r>
              <a:r>
                <a:rPr lang="en-US" sz="1800" kern="0" dirty="0" err="1">
                  <a:solidFill>
                    <a:srgbClr val="000066">
                      <a:lumMod val="75000"/>
                    </a:srgbClr>
                  </a:solidFill>
                </a:rPr>
                <a:t>araştırabilir</a:t>
              </a:r>
              <a:r>
                <a:rPr lang="en-US" sz="1800" kern="0" dirty="0">
                  <a:solidFill>
                    <a:srgbClr val="000066">
                      <a:lumMod val="75000"/>
                    </a:srgbClr>
                  </a:solidFill>
                </a:rPr>
                <a:t>. </a:t>
              </a:r>
              <a:endParaRPr lang="en-US" sz="1800" kern="0" dirty="0" smtClean="0">
                <a:solidFill>
                  <a:srgbClr val="000066">
                    <a:lumMod val="75000"/>
                  </a:srgbClr>
                </a:solidFill>
              </a:endParaRP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2057400" y="1879707"/>
              <a:ext cx="5105400" cy="646331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 w="9525">
              <a:solidFill>
                <a:srgbClr val="804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800" kern="0" dirty="0" err="1">
                  <a:solidFill>
                    <a:srgbClr val="000066"/>
                  </a:solidFill>
                </a:rPr>
                <a:t>Araştırmacı</a:t>
              </a:r>
              <a:r>
                <a:rPr lang="en-US" altLang="en-US" sz="1800" kern="0" dirty="0">
                  <a:solidFill>
                    <a:srgbClr val="000066"/>
                  </a:solidFill>
                </a:rPr>
                <a:t> </a:t>
              </a:r>
              <a:r>
                <a:rPr lang="en-US" altLang="en-US" sz="1800" kern="0" dirty="0" err="1">
                  <a:solidFill>
                    <a:srgbClr val="000066"/>
                  </a:solidFill>
                </a:rPr>
                <a:t>bir</a:t>
              </a:r>
              <a:r>
                <a:rPr lang="en-US" altLang="en-US" sz="1800" kern="0" dirty="0">
                  <a:solidFill>
                    <a:srgbClr val="000066"/>
                  </a:solidFill>
                </a:rPr>
                <a:t> </a:t>
              </a:r>
              <a:r>
                <a:rPr lang="en-US" altLang="en-US" sz="1800" kern="0" dirty="0" err="1">
                  <a:solidFill>
                    <a:srgbClr val="000066"/>
                  </a:solidFill>
                </a:rPr>
                <a:t>kuram</a:t>
              </a:r>
              <a:r>
                <a:rPr lang="en-US" altLang="en-US" sz="1800" kern="0" dirty="0">
                  <a:solidFill>
                    <a:srgbClr val="000066"/>
                  </a:solidFill>
                </a:rPr>
                <a:t> </a:t>
              </a:r>
              <a:r>
                <a:rPr lang="en-US" altLang="en-US" sz="1800" kern="0" dirty="0" err="1">
                  <a:solidFill>
                    <a:srgbClr val="000066"/>
                  </a:solidFill>
                </a:rPr>
                <a:t>ya</a:t>
              </a:r>
              <a:r>
                <a:rPr lang="en-US" altLang="en-US" sz="1800" kern="0" dirty="0">
                  <a:solidFill>
                    <a:srgbClr val="000066"/>
                  </a:solidFill>
                </a:rPr>
                <a:t> da </a:t>
              </a:r>
              <a:r>
                <a:rPr lang="en-US" altLang="en-US" sz="1800" kern="0" dirty="0" err="1">
                  <a:solidFill>
                    <a:srgbClr val="000066"/>
                  </a:solidFill>
                </a:rPr>
                <a:t>kavramlaştırma</a:t>
              </a:r>
              <a:r>
                <a:rPr lang="en-US" altLang="en-US" sz="1800" kern="0" dirty="0">
                  <a:solidFill>
                    <a:srgbClr val="000066"/>
                  </a:solidFill>
                </a:rPr>
                <a:t> </a:t>
              </a:r>
              <a:r>
                <a:rPr lang="en-US" altLang="en-US" sz="1800" kern="0" dirty="0" err="1">
                  <a:solidFill>
                    <a:srgbClr val="000066"/>
                  </a:solidFill>
                </a:rPr>
                <a:t>ile</a:t>
              </a:r>
              <a:r>
                <a:rPr lang="en-US" altLang="en-US" sz="1800" kern="0" dirty="0">
                  <a:solidFill>
                    <a:srgbClr val="000066"/>
                  </a:solidFill>
                </a:rPr>
                <a:t> </a:t>
              </a:r>
              <a:r>
                <a:rPr lang="en-US" altLang="en-US" sz="1800" kern="0" dirty="0" err="1">
                  <a:solidFill>
                    <a:srgbClr val="000066"/>
                  </a:solidFill>
                </a:rPr>
                <a:t>başlayabilir</a:t>
              </a:r>
              <a:r>
                <a:rPr lang="en-US" altLang="en-US" sz="1800" kern="0" dirty="0">
                  <a:solidFill>
                    <a:srgbClr val="000066"/>
                  </a:solidFill>
                </a:rPr>
                <a:t>.</a:t>
              </a:r>
              <a:endParaRPr lang="en-US" altLang="en-US" sz="1800" kern="0" dirty="0" smtClean="0">
                <a:solidFill>
                  <a:srgbClr val="000066"/>
                </a:solidFill>
              </a:endParaRPr>
            </a:p>
          </p:txBody>
        </p:sp>
      </p:grpSp>
      <p:cxnSp>
        <p:nvCxnSpPr>
          <p:cNvPr id="3" name="Straight Arrow Connector 2"/>
          <p:cNvCxnSpPr>
            <a:stCxn id="8" idx="2"/>
            <a:endCxn id="7" idx="0"/>
          </p:cNvCxnSpPr>
          <p:nvPr/>
        </p:nvCxnSpPr>
        <p:spPr>
          <a:xfrm>
            <a:off x="4620491" y="3069702"/>
            <a:ext cx="0" cy="445762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620491" y="3652838"/>
            <a:ext cx="0" cy="309562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620491" y="4648201"/>
            <a:ext cx="0" cy="309562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475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/>
            <a:r>
              <a:rPr lang="en-US" sz="2800" b="1" dirty="0" err="1"/>
              <a:t>Tümdengelimsel</a:t>
            </a:r>
            <a:r>
              <a:rPr lang="en-US" sz="2800" b="1" dirty="0"/>
              <a:t>  </a:t>
            </a:r>
            <a:r>
              <a:rPr lang="en-US" sz="2800" b="1" dirty="0" err="1" smtClean="0"/>
              <a:t>ve</a:t>
            </a:r>
            <a:r>
              <a:rPr lang="en-US" sz="2800" b="1" dirty="0" smtClean="0"/>
              <a:t>   </a:t>
            </a:r>
            <a:r>
              <a:rPr lang="en-US" sz="2800" b="1" dirty="0" err="1"/>
              <a:t>Tümevarımsal</a:t>
            </a:r>
            <a:r>
              <a:rPr lang="en-US" sz="2800" b="1" dirty="0"/>
              <a:t> </a:t>
            </a:r>
            <a:r>
              <a:rPr lang="en-US" sz="2800" b="1" dirty="0" err="1" smtClean="0"/>
              <a:t>Araştırma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Yaklaşımları</a:t>
            </a:r>
            <a:endParaRPr lang="en-US" sz="2800" b="1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54563"/>
          </a:xfrm>
        </p:spPr>
        <p:txBody>
          <a:bodyPr>
            <a:normAutofit/>
          </a:bodyPr>
          <a:lstStyle/>
          <a:p>
            <a:pPr>
              <a:buClr>
                <a:srgbClr val="3333CC"/>
              </a:buClr>
            </a:pPr>
            <a:endParaRPr lang="en-US" sz="2400" dirty="0" smtClean="0"/>
          </a:p>
          <a:p>
            <a:pPr>
              <a:buClr>
                <a:srgbClr val="3333CC"/>
              </a:buClr>
            </a:pPr>
            <a:r>
              <a:rPr lang="en-US" sz="2200" dirty="0" smtClean="0"/>
              <a:t>  </a:t>
            </a:r>
            <a:r>
              <a:rPr lang="tr-TR" sz="2200" dirty="0" smtClean="0"/>
              <a:t>Gerçek hayatt</a:t>
            </a:r>
            <a:r>
              <a:rPr lang="en-US" sz="2200" dirty="0" err="1" smtClean="0"/>
              <a:t>aki</a:t>
            </a:r>
            <a:r>
              <a:rPr lang="en-US" sz="2200" dirty="0" smtClean="0"/>
              <a:t>  </a:t>
            </a:r>
            <a:r>
              <a:rPr lang="tr-TR" sz="2200" dirty="0" smtClean="0"/>
              <a:t>araştırmalar </a:t>
            </a:r>
            <a:r>
              <a:rPr lang="tr-TR" sz="2200" i="1" dirty="0">
                <a:solidFill>
                  <a:schemeClr val="accent6">
                    <a:lumMod val="50000"/>
                  </a:schemeClr>
                </a:solidFill>
              </a:rPr>
              <a:t>bu iki yaklaşımın bileşimi</a:t>
            </a:r>
            <a:r>
              <a:rPr lang="tr-TR" sz="2200" dirty="0"/>
              <a:t>. </a:t>
            </a:r>
            <a:endParaRPr lang="en-US" sz="2200" dirty="0"/>
          </a:p>
          <a:p>
            <a:pPr>
              <a:buClr>
                <a:srgbClr val="3333CC"/>
              </a:buClr>
            </a:pPr>
            <a:endParaRPr lang="en-US" sz="2200" dirty="0" smtClean="0"/>
          </a:p>
          <a:p>
            <a:pPr>
              <a:buClr>
                <a:srgbClr val="3333CC"/>
              </a:buClr>
            </a:pPr>
            <a:r>
              <a:rPr lang="en-US" sz="2200" dirty="0" smtClean="0"/>
              <a:t>  </a:t>
            </a:r>
            <a:r>
              <a:rPr lang="tr-TR" sz="2200" dirty="0" smtClean="0"/>
              <a:t>Fakat</a:t>
            </a:r>
            <a:r>
              <a:rPr lang="tr-TR" sz="2200" dirty="0"/>
              <a:t>, her </a:t>
            </a:r>
            <a:r>
              <a:rPr lang="en-US" sz="2200" dirty="0" err="1" smtClean="0"/>
              <a:t>durumda</a:t>
            </a:r>
            <a:r>
              <a:rPr lang="en-US" sz="2200" dirty="0" smtClean="0"/>
              <a:t> </a:t>
            </a:r>
            <a:r>
              <a:rPr lang="tr-TR" sz="2200" i="1" dirty="0" smtClean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tr-TR" sz="2200" b="1" i="1" dirty="0" smtClean="0">
                <a:solidFill>
                  <a:schemeClr val="accent6">
                    <a:lumMod val="50000"/>
                  </a:schemeClr>
                </a:solidFill>
              </a:rPr>
              <a:t>ş</a:t>
            </a:r>
            <a:r>
              <a:rPr lang="tr-TR" sz="2200" i="1" dirty="0" smtClean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tr-TR" sz="2200" b="1" i="1" dirty="0" smtClean="0">
                <a:solidFill>
                  <a:schemeClr val="accent6">
                    <a:lumMod val="50000"/>
                  </a:schemeClr>
                </a:solidFill>
              </a:rPr>
              <a:t>ğ</a:t>
            </a:r>
            <a:r>
              <a:rPr lang="tr-TR" sz="2200" i="1" dirty="0" smtClean="0">
                <a:solidFill>
                  <a:schemeClr val="accent6">
                    <a:lumMod val="50000"/>
                  </a:schemeClr>
                </a:solidFill>
              </a:rPr>
              <a:t>ıdaki bileşenler </a:t>
            </a:r>
            <a:r>
              <a:rPr lang="tr-TR" sz="2200" i="1" dirty="0">
                <a:solidFill>
                  <a:schemeClr val="accent6">
                    <a:lumMod val="50000"/>
                  </a:schemeClr>
                </a:solidFill>
              </a:rPr>
              <a:t>uyumlu </a:t>
            </a:r>
            <a:r>
              <a:rPr lang="tr-TR" sz="2200" i="1" dirty="0" smtClean="0">
                <a:solidFill>
                  <a:schemeClr val="accent6">
                    <a:lumMod val="50000"/>
                  </a:schemeClr>
                </a:solidFill>
              </a:rPr>
              <a:t>olma</a:t>
            </a:r>
            <a:r>
              <a:rPr lang="en-US" sz="2200" i="1" dirty="0" smtClean="0">
                <a:solidFill>
                  <a:schemeClr val="accent6">
                    <a:lumMod val="50000"/>
                  </a:schemeClr>
                </a:solidFill>
              </a:rPr>
              <a:t>l</a:t>
            </a:r>
            <a:r>
              <a:rPr lang="tr-TR" sz="2200" i="1" dirty="0" smtClean="0">
                <a:solidFill>
                  <a:schemeClr val="accent6">
                    <a:lumMod val="50000"/>
                  </a:schemeClr>
                </a:solidFill>
              </a:rPr>
              <a:t>ı</a:t>
            </a:r>
            <a:r>
              <a:rPr lang="tr-TR" sz="2200" dirty="0" smtClean="0"/>
              <a:t>. </a:t>
            </a:r>
            <a:endParaRPr lang="en-US" sz="2200" dirty="0" smtClean="0"/>
          </a:p>
          <a:p>
            <a:pPr>
              <a:lnSpc>
                <a:spcPts val="1800"/>
              </a:lnSpc>
              <a:buClr>
                <a:srgbClr val="3333CC"/>
              </a:buClr>
            </a:pPr>
            <a:endParaRPr lang="en-US" sz="2200" dirty="0" smtClean="0"/>
          </a:p>
          <a:p>
            <a:pPr marL="1314450" lvl="2" indent="-282575">
              <a:lnSpc>
                <a:spcPts val="1800"/>
              </a:lnSpc>
              <a:spcBef>
                <a:spcPts val="0"/>
              </a:spcBef>
              <a:buClr>
                <a:srgbClr val="3333CC"/>
              </a:buClr>
              <a:buSzPct val="80000"/>
              <a:buFont typeface="+mj-lt"/>
              <a:buAutoNum type="arabicPeriod"/>
            </a:pPr>
            <a:r>
              <a:rPr lang="tr-TR" sz="2200" dirty="0"/>
              <a:t>Kavramlaştırma</a:t>
            </a:r>
            <a:endParaRPr lang="en-US" sz="2200" dirty="0"/>
          </a:p>
          <a:p>
            <a:pPr marL="1314450" lvl="3" indent="-282575">
              <a:lnSpc>
                <a:spcPts val="1800"/>
              </a:lnSpc>
              <a:spcBef>
                <a:spcPts val="0"/>
              </a:spcBef>
              <a:buClr>
                <a:srgbClr val="3333CC"/>
              </a:buClr>
              <a:buSzPct val="80000"/>
              <a:buFont typeface="+mj-lt"/>
              <a:buAutoNum type="arabicPeriod"/>
            </a:pPr>
            <a:endParaRPr lang="en-US" sz="2200" dirty="0"/>
          </a:p>
          <a:p>
            <a:pPr marL="1314450" lvl="2" indent="-282575">
              <a:lnSpc>
                <a:spcPts val="1800"/>
              </a:lnSpc>
              <a:spcBef>
                <a:spcPts val="0"/>
              </a:spcBef>
              <a:buClr>
                <a:srgbClr val="3333CC"/>
              </a:buClr>
              <a:buSzPct val="80000"/>
              <a:buFont typeface="+mj-lt"/>
              <a:buAutoNum type="arabicPeriod"/>
            </a:pPr>
            <a:r>
              <a:rPr lang="tr-TR" sz="2200" dirty="0"/>
              <a:t>Görgül araştırma</a:t>
            </a:r>
            <a:endParaRPr lang="en-US" sz="2200" dirty="0"/>
          </a:p>
          <a:p>
            <a:pPr marL="1314450" lvl="2" indent="-282575">
              <a:lnSpc>
                <a:spcPts val="1800"/>
              </a:lnSpc>
              <a:spcBef>
                <a:spcPts val="0"/>
              </a:spcBef>
              <a:buClr>
                <a:srgbClr val="3333CC"/>
              </a:buClr>
              <a:buSzPct val="80000"/>
              <a:buFont typeface="+mj-lt"/>
              <a:buAutoNum type="arabicPeriod"/>
            </a:pPr>
            <a:endParaRPr lang="en-US" sz="2200" dirty="0" smtClean="0"/>
          </a:p>
          <a:p>
            <a:pPr marL="1314450" lvl="2" indent="-282575">
              <a:lnSpc>
                <a:spcPts val="1800"/>
              </a:lnSpc>
              <a:spcBef>
                <a:spcPts val="0"/>
              </a:spcBef>
              <a:buClr>
                <a:srgbClr val="3333CC"/>
              </a:buClr>
              <a:buSzPct val="80000"/>
              <a:buFont typeface="+mj-lt"/>
              <a:buAutoNum type="arabicPeriod"/>
            </a:pPr>
            <a:r>
              <a:rPr lang="tr-TR" sz="2200" dirty="0" smtClean="0"/>
              <a:t>Sonuçları</a:t>
            </a:r>
            <a:r>
              <a:rPr lang="en-US" sz="2200" dirty="0" smtClean="0"/>
              <a:t>n </a:t>
            </a:r>
            <a:r>
              <a:rPr lang="en-US" sz="2200" dirty="0" err="1" smtClean="0"/>
              <a:t>sunumu</a:t>
            </a:r>
            <a:endParaRPr lang="en-US" sz="2200" dirty="0"/>
          </a:p>
          <a:p>
            <a:pPr marL="0" indent="0">
              <a:buClr>
                <a:srgbClr val="3333CC"/>
              </a:buClr>
              <a:buNone/>
            </a:pPr>
            <a:endParaRPr lang="en-US" alt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9E37C-4F95-4EA3-866B-281E6C5A5E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45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tr-TR" sz="2800" dirty="0"/>
              <a:t/>
            </a:r>
            <a:br>
              <a:rPr lang="tr-TR" sz="2800" dirty="0"/>
            </a:br>
            <a:r>
              <a:rPr lang="tr-TR" sz="2800" b="1" dirty="0"/>
              <a:t>Temel </a:t>
            </a:r>
            <a:r>
              <a:rPr lang="tr-TR" sz="2800" b="1" dirty="0" smtClean="0"/>
              <a:t>toplumsal bilim yöntemleri deyince </a:t>
            </a:r>
            <a:r>
              <a:rPr lang="tr-TR" sz="2800" b="1" dirty="0"/>
              <a:t>neleri kastediyorum?  </a:t>
            </a:r>
            <a:r>
              <a:rPr lang="tr-TR" sz="2800" dirty="0"/>
              <a:t/>
            </a:r>
            <a:br>
              <a:rPr lang="tr-TR" sz="2800" dirty="0"/>
            </a:br>
            <a:endParaRPr lang="tr-T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754563"/>
          </a:xfrm>
        </p:spPr>
        <p:txBody>
          <a:bodyPr>
            <a:normAutofit fontScale="55000" lnSpcReduction="20000"/>
          </a:bodyPr>
          <a:lstStyle/>
          <a:p>
            <a:pPr lvl="0">
              <a:spcBef>
                <a:spcPts val="0"/>
              </a:spcBef>
              <a:buClr>
                <a:srgbClr val="3333CC"/>
              </a:buClr>
              <a:buSzPct val="100000"/>
              <a:tabLst>
                <a:tab pos="457200" algn="l"/>
              </a:tabLst>
            </a:pPr>
            <a:r>
              <a:rPr lang="en-US" i="1" dirty="0" smtClean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tr-TR" i="1" dirty="0" smtClean="0">
                <a:solidFill>
                  <a:srgbClr val="000000"/>
                </a:solidFill>
                <a:ea typeface="Times New Roman"/>
                <a:cs typeface="Times New Roman"/>
              </a:rPr>
              <a:t>Kavramlaştırma</a:t>
            </a:r>
            <a:endParaRPr lang="tr-TR" sz="4800" i="1" dirty="0" smtClean="0">
              <a:effectLst/>
              <a:latin typeface="Times New Roman"/>
              <a:ea typeface="Times New Roman"/>
            </a:endParaRPr>
          </a:p>
          <a:p>
            <a:pPr marL="857250" lvl="1">
              <a:lnSpc>
                <a:spcPct val="120000"/>
              </a:lnSpc>
              <a:spcBef>
                <a:spcPts val="0"/>
              </a:spcBef>
              <a:buClr>
                <a:srgbClr val="3333CC"/>
              </a:buClr>
              <a:buFont typeface="Arial"/>
              <a:buChar char="–"/>
              <a:tabLst>
                <a:tab pos="914400" algn="l"/>
              </a:tabLst>
            </a:pPr>
            <a:r>
              <a:rPr lang="tr-TR" sz="2900" dirty="0">
                <a:solidFill>
                  <a:srgbClr val="000000"/>
                </a:solidFill>
                <a:ea typeface="Times New Roman"/>
                <a:cs typeface="Times New Roman"/>
              </a:rPr>
              <a:t>Kuram geliştirme ve sınama</a:t>
            </a:r>
            <a:endParaRPr lang="tr-TR" sz="2900" dirty="0" smtClean="0">
              <a:effectLst/>
              <a:latin typeface="Times New Roman"/>
              <a:ea typeface="Times New Roman"/>
              <a:cs typeface="Times New Roman"/>
            </a:endParaRPr>
          </a:p>
          <a:p>
            <a:pPr marL="857250" lvl="1">
              <a:lnSpc>
                <a:spcPct val="120000"/>
              </a:lnSpc>
              <a:spcBef>
                <a:spcPts val="0"/>
              </a:spcBef>
              <a:buClr>
                <a:srgbClr val="3333CC"/>
              </a:buClr>
              <a:buFont typeface="Arial"/>
              <a:buChar char="–"/>
              <a:tabLst>
                <a:tab pos="914400" algn="l"/>
              </a:tabLst>
            </a:pPr>
            <a:r>
              <a:rPr lang="tr-TR" sz="2900" dirty="0">
                <a:solidFill>
                  <a:srgbClr val="000000"/>
                </a:solidFill>
                <a:ea typeface="Times New Roman"/>
                <a:cs typeface="Times New Roman"/>
              </a:rPr>
              <a:t>Araştırmanın </a:t>
            </a:r>
            <a:r>
              <a:rPr lang="tr-TR" sz="2900" dirty="0" smtClean="0">
                <a:solidFill>
                  <a:srgbClr val="000000"/>
                </a:solidFill>
                <a:ea typeface="Times New Roman"/>
                <a:cs typeface="Times New Roman"/>
              </a:rPr>
              <a:t>amacını, sorularını, </a:t>
            </a:r>
            <a:r>
              <a:rPr lang="tr-TR" sz="2900" dirty="0">
                <a:solidFill>
                  <a:srgbClr val="000000"/>
                </a:solidFill>
                <a:ea typeface="Times New Roman"/>
                <a:cs typeface="Times New Roman"/>
              </a:rPr>
              <a:t>hipotezlerini ve modelini saptama</a:t>
            </a:r>
            <a:endParaRPr lang="tr-TR" sz="2900" dirty="0" smtClean="0">
              <a:effectLst/>
              <a:latin typeface="Times New Roman"/>
              <a:ea typeface="Times New Roman"/>
              <a:cs typeface="Times New Roman"/>
            </a:endParaRPr>
          </a:p>
          <a:p>
            <a:pPr marL="857250" lvl="1">
              <a:lnSpc>
                <a:spcPct val="120000"/>
              </a:lnSpc>
              <a:spcBef>
                <a:spcPts val="0"/>
              </a:spcBef>
              <a:buClr>
                <a:srgbClr val="3333CC"/>
              </a:buClr>
              <a:buFont typeface="Arial"/>
              <a:buChar char="–"/>
              <a:tabLst>
                <a:tab pos="914400" algn="l"/>
              </a:tabLst>
            </a:pPr>
            <a:r>
              <a:rPr lang="tr-TR" sz="2900" dirty="0">
                <a:solidFill>
                  <a:srgbClr val="000000"/>
                </a:solidFill>
                <a:ea typeface="Times New Roman"/>
                <a:cs typeface="Times New Roman"/>
              </a:rPr>
              <a:t>Kavramları (değişkenleri) tanımlama</a:t>
            </a:r>
            <a:endParaRPr lang="tr-TR" sz="2900" dirty="0" smtClean="0">
              <a:effectLst/>
              <a:latin typeface="Times New Roman"/>
              <a:ea typeface="Times New Roman"/>
              <a:cs typeface="Times New Roman"/>
            </a:endParaRPr>
          </a:p>
          <a:p>
            <a:pPr marL="857250" lvl="1">
              <a:lnSpc>
                <a:spcPct val="120000"/>
              </a:lnSpc>
              <a:spcBef>
                <a:spcPts val="0"/>
              </a:spcBef>
              <a:buClr>
                <a:srgbClr val="3333CC"/>
              </a:buClr>
              <a:buFont typeface="Arial"/>
              <a:buChar char="–"/>
              <a:tabLst>
                <a:tab pos="914400" algn="l"/>
              </a:tabLst>
            </a:pPr>
            <a:r>
              <a:rPr lang="tr-TR" sz="2900" dirty="0">
                <a:solidFill>
                  <a:srgbClr val="000000"/>
                </a:solidFill>
                <a:ea typeface="Times New Roman"/>
                <a:cs typeface="Times New Roman"/>
              </a:rPr>
              <a:t>Değişkenlerin ölçüm düzeylerini belirleme</a:t>
            </a:r>
            <a:endParaRPr lang="tr-TR" sz="2900" dirty="0" smtClean="0">
              <a:effectLst/>
              <a:latin typeface="Times New Roman"/>
              <a:ea typeface="Times New Roman"/>
              <a:cs typeface="Times New Roman"/>
            </a:endParaRPr>
          </a:p>
          <a:p>
            <a:pPr marL="857250" lvl="1">
              <a:lnSpc>
                <a:spcPct val="120000"/>
              </a:lnSpc>
              <a:spcBef>
                <a:spcPts val="0"/>
              </a:spcBef>
              <a:buClr>
                <a:srgbClr val="3333CC"/>
              </a:buClr>
              <a:buFont typeface="Arial"/>
              <a:buChar char="–"/>
              <a:tabLst>
                <a:tab pos="914400" algn="l"/>
              </a:tabLst>
            </a:pPr>
            <a:r>
              <a:rPr lang="tr-TR" sz="2900" dirty="0">
                <a:solidFill>
                  <a:srgbClr val="000000"/>
                </a:solidFill>
                <a:ea typeface="Times New Roman"/>
                <a:cs typeface="Times New Roman"/>
              </a:rPr>
              <a:t>Araştırma tasarımı</a:t>
            </a:r>
            <a:endParaRPr lang="tr-TR" sz="2900" dirty="0" smtClean="0">
              <a:effectLst/>
              <a:latin typeface="Times New Roman"/>
              <a:ea typeface="Times New Roman"/>
              <a:cs typeface="Times New Roman"/>
            </a:endParaRPr>
          </a:p>
          <a:p>
            <a:pPr marL="857250" lvl="1">
              <a:lnSpc>
                <a:spcPct val="120000"/>
              </a:lnSpc>
              <a:spcBef>
                <a:spcPts val="0"/>
              </a:spcBef>
              <a:buClr>
                <a:srgbClr val="3333CC"/>
              </a:buClr>
              <a:buFont typeface="Arial"/>
              <a:buChar char="–"/>
              <a:tabLst>
                <a:tab pos="914400" algn="l"/>
              </a:tabLst>
            </a:pPr>
            <a:r>
              <a:rPr lang="tr-TR" sz="2900" dirty="0">
                <a:solidFill>
                  <a:srgbClr val="000000"/>
                </a:solidFill>
                <a:ea typeface="Times New Roman"/>
                <a:cs typeface="Times New Roman"/>
              </a:rPr>
              <a:t>Geçerlilik (</a:t>
            </a:r>
            <a:r>
              <a:rPr lang="tr-TR" sz="2900" i="1" dirty="0" err="1">
                <a:solidFill>
                  <a:srgbClr val="000000"/>
                </a:solidFill>
                <a:ea typeface="Times New Roman"/>
                <a:cs typeface="Times New Roman"/>
              </a:rPr>
              <a:t>validity</a:t>
            </a:r>
            <a:r>
              <a:rPr lang="tr-TR" sz="2900" dirty="0">
                <a:solidFill>
                  <a:srgbClr val="000000"/>
                </a:solidFill>
                <a:ea typeface="Times New Roman"/>
                <a:cs typeface="Times New Roman"/>
              </a:rPr>
              <a:t>) ve güvenilirlik (</a:t>
            </a:r>
            <a:r>
              <a:rPr lang="tr-TR" sz="2900" i="1" dirty="0" err="1">
                <a:solidFill>
                  <a:srgbClr val="000000"/>
                </a:solidFill>
                <a:ea typeface="Times New Roman"/>
                <a:cs typeface="Times New Roman"/>
              </a:rPr>
              <a:t>reliability</a:t>
            </a:r>
            <a:r>
              <a:rPr lang="tr-TR" sz="2900" dirty="0">
                <a:solidFill>
                  <a:srgbClr val="000000"/>
                </a:solidFill>
                <a:ea typeface="Times New Roman"/>
                <a:cs typeface="Times New Roman"/>
              </a:rPr>
              <a:t>) sorunları</a:t>
            </a:r>
            <a:endParaRPr lang="tr-TR" sz="2900" dirty="0" smtClean="0">
              <a:effectLst/>
              <a:latin typeface="Times New Roman"/>
              <a:ea typeface="Times New Roman"/>
              <a:cs typeface="Times New Roman"/>
            </a:endParaRPr>
          </a:p>
          <a:p>
            <a:pPr marL="114300" marR="0" indent="0"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None/>
            </a:pPr>
            <a:r>
              <a:rPr lang="tr-TR" dirty="0" smtClean="0">
                <a:effectLst/>
                <a:latin typeface="Times New Roman"/>
                <a:ea typeface="Times New Roman"/>
              </a:rPr>
              <a:t> </a:t>
            </a:r>
            <a:endParaRPr lang="tr-TR" sz="4800" dirty="0" smtClean="0">
              <a:effectLst/>
              <a:latin typeface="Times New Roman"/>
              <a:ea typeface="Times New Roman"/>
            </a:endParaRPr>
          </a:p>
          <a:p>
            <a:pPr lvl="0">
              <a:spcBef>
                <a:spcPts val="0"/>
              </a:spcBef>
              <a:buClr>
                <a:srgbClr val="3333CC"/>
              </a:buClr>
              <a:buSzPct val="100000"/>
              <a:tabLst>
                <a:tab pos="457200" algn="l"/>
              </a:tabLst>
            </a:pPr>
            <a:r>
              <a:rPr lang="en-US" i="1" dirty="0" smtClean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tr-TR" i="1" dirty="0" smtClean="0">
                <a:solidFill>
                  <a:srgbClr val="000000"/>
                </a:solidFill>
                <a:ea typeface="Times New Roman"/>
                <a:cs typeface="Times New Roman"/>
              </a:rPr>
              <a:t>Görgül </a:t>
            </a:r>
            <a:r>
              <a:rPr lang="tr-TR" i="1" dirty="0">
                <a:solidFill>
                  <a:srgbClr val="000000"/>
                </a:solidFill>
                <a:ea typeface="Times New Roman"/>
                <a:cs typeface="Times New Roman"/>
              </a:rPr>
              <a:t>araştırma</a:t>
            </a:r>
            <a:endParaRPr lang="tr-TR" sz="4800" i="1" dirty="0" smtClean="0">
              <a:effectLst/>
              <a:latin typeface="Times New Roman"/>
              <a:ea typeface="Times New Roman"/>
            </a:endParaRPr>
          </a:p>
          <a:p>
            <a:pPr marL="857250" lvl="1">
              <a:lnSpc>
                <a:spcPct val="120000"/>
              </a:lnSpc>
              <a:spcBef>
                <a:spcPts val="0"/>
              </a:spcBef>
              <a:buClr>
                <a:srgbClr val="3333CC"/>
              </a:buClr>
              <a:buFont typeface="Arial"/>
              <a:buChar char="–"/>
              <a:tabLst>
                <a:tab pos="914400" algn="l"/>
              </a:tabLst>
            </a:pPr>
            <a:r>
              <a:rPr lang="tr-TR" sz="2900" dirty="0">
                <a:solidFill>
                  <a:srgbClr val="000000"/>
                </a:solidFill>
                <a:ea typeface="Times New Roman"/>
                <a:cs typeface="Times New Roman"/>
              </a:rPr>
              <a:t>Veri toplama </a:t>
            </a:r>
            <a:endParaRPr lang="tr-TR" sz="2900" dirty="0" smtClean="0">
              <a:effectLst/>
              <a:latin typeface="Times New Roman"/>
              <a:ea typeface="Times New Roman"/>
              <a:cs typeface="Times New Roman"/>
            </a:endParaRPr>
          </a:p>
          <a:p>
            <a:pPr marL="857250" lvl="1">
              <a:lnSpc>
                <a:spcPct val="120000"/>
              </a:lnSpc>
              <a:spcBef>
                <a:spcPts val="0"/>
              </a:spcBef>
              <a:buClr>
                <a:srgbClr val="3333CC"/>
              </a:buClr>
              <a:buFont typeface="Arial"/>
              <a:buChar char="–"/>
              <a:tabLst>
                <a:tab pos="914400" algn="l"/>
              </a:tabLst>
            </a:pPr>
            <a:r>
              <a:rPr lang="tr-TR" sz="2900" dirty="0">
                <a:solidFill>
                  <a:srgbClr val="000000"/>
                </a:solidFill>
                <a:ea typeface="Times New Roman"/>
                <a:cs typeface="Times New Roman"/>
              </a:rPr>
              <a:t>Verileri çözümleme</a:t>
            </a:r>
            <a:endParaRPr lang="tr-TR" sz="2900" dirty="0" smtClean="0">
              <a:effectLst/>
              <a:latin typeface="Times New Roman"/>
              <a:ea typeface="Times New Roman"/>
              <a:cs typeface="Times New Roman"/>
            </a:endParaRPr>
          </a:p>
          <a:p>
            <a:pPr marL="114300" marR="0" indent="0"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None/>
            </a:pPr>
            <a:r>
              <a:rPr lang="tr-TR" dirty="0" smtClean="0">
                <a:effectLst/>
                <a:latin typeface="Times New Roman"/>
                <a:ea typeface="Times New Roman"/>
              </a:rPr>
              <a:t> </a:t>
            </a:r>
            <a:endParaRPr lang="tr-TR" sz="4800" dirty="0" smtClean="0">
              <a:effectLst/>
              <a:latin typeface="Times New Roman"/>
              <a:ea typeface="Times New Roman"/>
            </a:endParaRPr>
          </a:p>
          <a:p>
            <a:pPr lvl="0">
              <a:spcBef>
                <a:spcPts val="0"/>
              </a:spcBef>
              <a:buClr>
                <a:srgbClr val="3333CC"/>
              </a:buClr>
              <a:buSzPct val="100000"/>
              <a:tabLst>
                <a:tab pos="457200" algn="l"/>
              </a:tabLst>
            </a:pPr>
            <a:r>
              <a:rPr lang="en-US" i="1" dirty="0" smtClean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tr-TR" i="1" dirty="0" smtClean="0">
                <a:solidFill>
                  <a:srgbClr val="000000"/>
                </a:solidFill>
                <a:ea typeface="Times New Roman"/>
                <a:cs typeface="Times New Roman"/>
              </a:rPr>
              <a:t>Sonuçların </a:t>
            </a:r>
            <a:r>
              <a:rPr lang="tr-TR" i="1" dirty="0">
                <a:solidFill>
                  <a:srgbClr val="000000"/>
                </a:solidFill>
                <a:ea typeface="Times New Roman"/>
                <a:cs typeface="Times New Roman"/>
              </a:rPr>
              <a:t>sunumu</a:t>
            </a:r>
            <a:endParaRPr lang="tr-TR" sz="4800" i="1" dirty="0" smtClean="0">
              <a:effectLst/>
              <a:latin typeface="Times New Roman"/>
              <a:ea typeface="Times New Roman"/>
            </a:endParaRPr>
          </a:p>
          <a:p>
            <a:pPr marL="857250" lvl="1">
              <a:lnSpc>
                <a:spcPct val="120000"/>
              </a:lnSpc>
              <a:spcBef>
                <a:spcPts val="0"/>
              </a:spcBef>
              <a:buClr>
                <a:srgbClr val="3333CC"/>
              </a:buClr>
              <a:buFont typeface="Arial"/>
              <a:buChar char="–"/>
              <a:tabLst>
                <a:tab pos="914400" algn="l"/>
              </a:tabLst>
            </a:pPr>
            <a:r>
              <a:rPr lang="tr-TR" sz="2900" dirty="0">
                <a:solidFill>
                  <a:srgbClr val="000000"/>
                </a:solidFill>
                <a:ea typeface="Times New Roman"/>
                <a:cs typeface="Times New Roman"/>
              </a:rPr>
              <a:t>Yayınlama: makale, kitap, rapor, vb.</a:t>
            </a:r>
            <a:endParaRPr lang="tr-TR" sz="2900" dirty="0" smtClean="0">
              <a:effectLst/>
              <a:latin typeface="Times New Roman"/>
              <a:ea typeface="Times New Roman"/>
              <a:cs typeface="Times New Roman"/>
            </a:endParaRPr>
          </a:p>
          <a:p>
            <a:pPr marL="857250" lvl="1">
              <a:lnSpc>
                <a:spcPct val="120000"/>
              </a:lnSpc>
              <a:spcBef>
                <a:spcPts val="0"/>
              </a:spcBef>
              <a:buClr>
                <a:srgbClr val="3333CC"/>
              </a:buClr>
              <a:buFont typeface="Arial"/>
              <a:buChar char="–"/>
              <a:tabLst>
                <a:tab pos="914400" algn="l"/>
              </a:tabLst>
            </a:pPr>
            <a:r>
              <a:rPr lang="tr-TR" sz="2900" dirty="0">
                <a:solidFill>
                  <a:srgbClr val="000000"/>
                </a:solidFill>
                <a:ea typeface="Times New Roman"/>
                <a:cs typeface="Times New Roman"/>
              </a:rPr>
              <a:t>Sözlü sunuşlar</a:t>
            </a:r>
            <a:endParaRPr lang="tr-TR" sz="2900" dirty="0" smtClean="0">
              <a:effectLst/>
              <a:latin typeface="Times New Roman"/>
              <a:ea typeface="Times New Roman"/>
              <a:cs typeface="Times New Roman"/>
            </a:endParaRPr>
          </a:p>
          <a:p>
            <a:pPr marL="857250" lvl="1">
              <a:lnSpc>
                <a:spcPct val="120000"/>
              </a:lnSpc>
              <a:spcBef>
                <a:spcPts val="0"/>
              </a:spcBef>
              <a:buClr>
                <a:srgbClr val="3333CC"/>
              </a:buClr>
              <a:buFont typeface="Arial"/>
              <a:buChar char="–"/>
              <a:tabLst>
                <a:tab pos="914400" algn="l"/>
              </a:tabLst>
            </a:pPr>
            <a:r>
              <a:rPr lang="tr-TR" sz="2900" dirty="0">
                <a:solidFill>
                  <a:srgbClr val="000000"/>
                </a:solidFill>
                <a:ea typeface="Times New Roman"/>
                <a:cs typeface="Times New Roman"/>
              </a:rPr>
              <a:t>İnternet’te sunuşlar</a:t>
            </a:r>
            <a:endParaRPr lang="tr-TR" sz="2900" dirty="0" smtClean="0">
              <a:effectLst/>
              <a:latin typeface="Times New Roman"/>
              <a:ea typeface="Times New Roman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3333CC"/>
              </a:buClr>
              <a:buNone/>
            </a:pPr>
            <a:endParaRPr lang="en-US" dirty="0">
              <a:ea typeface="Calibri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3333CC"/>
              </a:buClr>
              <a:buNone/>
            </a:pPr>
            <a:r>
              <a:rPr lang="tr-TR" dirty="0" smtClean="0">
                <a:ea typeface="Calibri"/>
                <a:cs typeface="Times New Roman"/>
              </a:rPr>
              <a:t>Özellikle </a:t>
            </a:r>
            <a:r>
              <a:rPr lang="tr-TR" i="1" dirty="0" smtClean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kavramlaştırma</a:t>
            </a:r>
            <a:r>
              <a:rPr lang="tr-TR" dirty="0" smtClean="0">
                <a:ea typeface="Calibri"/>
                <a:cs typeface="Times New Roman"/>
              </a:rPr>
              <a:t> üzerinde </a:t>
            </a:r>
            <a:r>
              <a:rPr lang="tr-TR" dirty="0">
                <a:ea typeface="Calibri"/>
                <a:cs typeface="Times New Roman"/>
              </a:rPr>
              <a:t>duracağım.</a:t>
            </a:r>
          </a:p>
          <a:p>
            <a:pPr marL="506730" lvl="1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3333CC"/>
              </a:buClr>
              <a:buNone/>
            </a:pPr>
            <a:endParaRPr lang="tr-TR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26523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algn="l"/>
            <a:r>
              <a:rPr lang="en-US" altLang="en-US" sz="2800" b="1" dirty="0" err="1"/>
              <a:t>Araştırmanın</a:t>
            </a:r>
            <a:r>
              <a:rPr lang="en-US" altLang="en-US" sz="2800" b="1" dirty="0"/>
              <a:t> </a:t>
            </a:r>
            <a:r>
              <a:rPr lang="en-US" altLang="en-US" sz="2800" b="1" dirty="0" err="1" smtClean="0"/>
              <a:t>amacı</a:t>
            </a:r>
            <a:r>
              <a:rPr lang="en-US" altLang="en-US" sz="2800" b="1" dirty="0" smtClean="0"/>
              <a:t> ve</a:t>
            </a:r>
            <a:r>
              <a:rPr lang="en-US" altLang="en-US" sz="2800" b="1" dirty="0"/>
              <a:t> </a:t>
            </a:r>
            <a:r>
              <a:rPr lang="en-US" altLang="en-US" sz="2800" b="1" dirty="0" err="1" smtClean="0"/>
              <a:t>soruları</a:t>
            </a:r>
            <a:endParaRPr lang="en-US" altLang="en-US" sz="2800" b="1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963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buClr>
                <a:srgbClr val="3333CC"/>
              </a:buClr>
              <a:buNone/>
            </a:pPr>
            <a:r>
              <a:rPr lang="tr-TR" sz="2000" dirty="0" smtClean="0"/>
              <a:t>Genel olarak iki tür amaç olabilir:</a:t>
            </a:r>
            <a:endParaRPr lang="tr-TR" sz="2000" dirty="0" smtClean="0">
              <a:ea typeface="Calibri"/>
              <a:cs typeface="Times New Roman"/>
            </a:endParaRPr>
          </a:p>
          <a:p>
            <a:pPr marL="457200" indent="-457200">
              <a:lnSpc>
                <a:spcPct val="115000"/>
              </a:lnSpc>
              <a:spcBef>
                <a:spcPts val="0"/>
              </a:spcBef>
              <a:buClr>
                <a:srgbClr val="3333CC"/>
              </a:buClr>
              <a:buSzPct val="90000"/>
              <a:buFont typeface="+mj-lt"/>
              <a:buAutoNum type="arabicPeriod"/>
            </a:pPr>
            <a:r>
              <a:rPr lang="en-US" sz="2000" i="1" dirty="0" smtClean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 </a:t>
            </a:r>
            <a:r>
              <a:rPr lang="tr-TR" sz="2000" i="1" dirty="0" smtClean="0">
                <a:solidFill>
                  <a:srgbClr val="3333CC"/>
                </a:solidFill>
                <a:ea typeface="Calibri"/>
                <a:cs typeface="Times New Roman"/>
              </a:rPr>
              <a:t>Temel araştırma</a:t>
            </a:r>
            <a:r>
              <a:rPr lang="tr-TR" sz="2000" dirty="0" smtClean="0">
                <a:ea typeface="Calibri"/>
                <a:cs typeface="Times New Roman"/>
              </a:rPr>
              <a:t>: Bir konudaki kuramlaştırmaya ya da literatüre katkıda bulunmak</a:t>
            </a:r>
          </a:p>
          <a:p>
            <a:pPr marL="914400" lvl="2" indent="0">
              <a:lnSpc>
                <a:spcPct val="115000"/>
              </a:lnSpc>
              <a:spcBef>
                <a:spcPts val="0"/>
              </a:spcBef>
              <a:buClr>
                <a:srgbClr val="3333CC"/>
              </a:buClr>
              <a:buNone/>
            </a:pPr>
            <a:r>
              <a:rPr lang="tr-TR" sz="2000" u="sng" dirty="0" smtClean="0">
                <a:ea typeface="Calibri"/>
                <a:cs typeface="Times New Roman"/>
              </a:rPr>
              <a:t>Örnek soru</a:t>
            </a:r>
            <a:r>
              <a:rPr lang="tr-TR" sz="2000" dirty="0" smtClean="0">
                <a:ea typeface="Calibri"/>
                <a:cs typeface="Times New Roman"/>
              </a:rPr>
              <a:t>: “Yoksulluğun nedenleri nelerdir?”</a:t>
            </a: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</a:pPr>
            <a:endParaRPr lang="tr-TR" sz="2000" dirty="0" smtClean="0"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rgbClr val="3333CC"/>
              </a:buClr>
              <a:buSzPct val="90000"/>
              <a:buNone/>
            </a:pPr>
            <a:r>
              <a:rPr lang="en-US" sz="2000" dirty="0" smtClean="0">
                <a:solidFill>
                  <a:srgbClr val="3333CC"/>
                </a:solidFill>
                <a:ea typeface="Calibri"/>
                <a:cs typeface="Times New Roman"/>
              </a:rPr>
              <a:t>2.     </a:t>
            </a:r>
            <a:r>
              <a:rPr lang="tr-TR" sz="2000" i="1" dirty="0" smtClean="0">
                <a:solidFill>
                  <a:srgbClr val="3333CC"/>
                </a:solidFill>
                <a:ea typeface="Calibri"/>
                <a:cs typeface="Times New Roman"/>
              </a:rPr>
              <a:t>Uygulamalı araştırma</a:t>
            </a:r>
            <a:r>
              <a:rPr lang="tr-TR" sz="2000" dirty="0" smtClean="0">
                <a:ea typeface="Calibri"/>
                <a:cs typeface="Times New Roman"/>
              </a:rPr>
              <a:t>: Bir sorunun çözümüne katkıda bulunmak</a:t>
            </a:r>
            <a:r>
              <a:rPr lang="tr-TR" sz="2000" dirty="0" smtClean="0">
                <a:solidFill>
                  <a:srgbClr val="C00000"/>
                </a:solidFill>
                <a:ea typeface="Calibri"/>
                <a:cs typeface="Times New Roman"/>
              </a:rPr>
              <a:t> </a:t>
            </a:r>
          </a:p>
          <a:p>
            <a:pPr marL="800100" lvl="2" indent="0">
              <a:lnSpc>
                <a:spcPct val="115000"/>
              </a:lnSpc>
              <a:spcBef>
                <a:spcPts val="0"/>
              </a:spcBef>
              <a:buClr>
                <a:srgbClr val="3333CC"/>
              </a:buClr>
              <a:buNone/>
            </a:pPr>
            <a:r>
              <a:rPr lang="tr-TR" sz="2000" u="sng" dirty="0" smtClean="0">
                <a:ea typeface="Calibri"/>
                <a:cs typeface="Times New Roman"/>
              </a:rPr>
              <a:t>Örnek soru</a:t>
            </a:r>
            <a:r>
              <a:rPr lang="tr-TR" sz="2000" dirty="0" smtClean="0">
                <a:ea typeface="Calibri"/>
                <a:cs typeface="Times New Roman"/>
              </a:rPr>
              <a:t>: “Bu kentteki yoksulluğun azaltması için hangi yöntemler en etkili olur?”</a:t>
            </a:r>
          </a:p>
          <a:p>
            <a:pPr marL="0" indent="0">
              <a:buClr>
                <a:srgbClr val="3333CC"/>
              </a:buClr>
              <a:buNone/>
            </a:pPr>
            <a:endParaRPr lang="tr-TR" sz="2000" dirty="0" smtClean="0"/>
          </a:p>
          <a:p>
            <a:pPr marL="0" indent="0">
              <a:buClr>
                <a:srgbClr val="3333CC"/>
              </a:buClr>
              <a:buSzPct val="90000"/>
              <a:buNone/>
            </a:pPr>
            <a:r>
              <a:rPr lang="en-US" sz="2800" b="1" dirty="0" smtClean="0">
                <a:solidFill>
                  <a:srgbClr val="3333CC"/>
                </a:solidFill>
              </a:rPr>
              <a:t>* </a:t>
            </a:r>
            <a:r>
              <a:rPr lang="en-US" sz="2000" b="1" dirty="0" smtClean="0">
                <a:solidFill>
                  <a:srgbClr val="3333CC"/>
                </a:solidFill>
              </a:rPr>
              <a:t>    </a:t>
            </a:r>
            <a:r>
              <a:rPr lang="tr-TR" sz="2000" dirty="0" smtClean="0"/>
              <a:t>Önceki sorumuz bir temel araştırma </a:t>
            </a:r>
            <a:r>
              <a:rPr lang="en-US" sz="2000" dirty="0" err="1" smtClean="0"/>
              <a:t>sorus</a:t>
            </a:r>
            <a:r>
              <a:rPr lang="tr-TR" sz="2000" dirty="0" smtClean="0"/>
              <a:t>u mu, uygulamalı </a:t>
            </a:r>
            <a:endParaRPr lang="en-US" sz="2000" dirty="0" smtClean="0"/>
          </a:p>
          <a:p>
            <a:pPr marL="0" indent="0">
              <a:buClr>
                <a:srgbClr val="3333CC"/>
              </a:buClr>
              <a:buSzPct val="90000"/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</a:t>
            </a:r>
            <a:r>
              <a:rPr lang="tr-TR" sz="2000" dirty="0" smtClean="0"/>
              <a:t>araştırma </a:t>
            </a:r>
            <a:r>
              <a:rPr lang="en-US" sz="2000" dirty="0" err="1" smtClean="0"/>
              <a:t>sorusu</a:t>
            </a:r>
            <a:r>
              <a:rPr lang="en-US" sz="2000" dirty="0" smtClean="0"/>
              <a:t> </a:t>
            </a:r>
            <a:r>
              <a:rPr lang="tr-TR" sz="2000" dirty="0" smtClean="0"/>
              <a:t>mu? : </a:t>
            </a:r>
          </a:p>
          <a:p>
            <a:pPr marL="857250" lvl="3" indent="0">
              <a:buClr>
                <a:srgbClr val="3333CC"/>
              </a:buClr>
              <a:buNone/>
            </a:pPr>
            <a:r>
              <a:rPr lang="tr-TR" i="1" dirty="0" smtClean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Hizmet iyileştirme bölgeleri </a:t>
            </a:r>
            <a:r>
              <a:rPr lang="tr-TR" dirty="0" smtClean="0">
                <a:ea typeface="Calibri"/>
                <a:cs typeface="Times New Roman"/>
              </a:rPr>
              <a:t>(</a:t>
            </a:r>
            <a:r>
              <a:rPr lang="tr-TR" i="1" dirty="0" smtClean="0">
                <a:ea typeface="Calibri"/>
                <a:cs typeface="Times New Roman"/>
              </a:rPr>
              <a:t>HİB</a:t>
            </a:r>
            <a:r>
              <a:rPr lang="tr-TR" dirty="0" smtClean="0">
                <a:ea typeface="Calibri"/>
                <a:cs typeface="Times New Roman"/>
              </a:rPr>
              <a:t>ler) kentsel alanlardaki </a:t>
            </a:r>
            <a:r>
              <a:rPr lang="en-US" dirty="0" smtClean="0">
                <a:ea typeface="Calibri"/>
                <a:cs typeface="Times New Roman"/>
              </a:rPr>
              <a:t> </a:t>
            </a:r>
            <a:r>
              <a:rPr lang="tr-TR" dirty="0" smtClean="0">
                <a:ea typeface="Calibri"/>
                <a:cs typeface="Times New Roman"/>
              </a:rPr>
              <a:t>suç oranlarının azaltılmasına katkıda bulunuyorlar mi? </a:t>
            </a:r>
          </a:p>
          <a:p>
            <a:pPr>
              <a:buClr>
                <a:srgbClr val="3333CC"/>
              </a:buClr>
            </a:pPr>
            <a:endParaRPr lang="tr-TR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E7BE69-7A67-42DD-8716-022F2FA07DFA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69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28800" y="4876800"/>
            <a:ext cx="5638800" cy="16002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508000" y="533400"/>
            <a:ext cx="8229600" cy="838200"/>
          </a:xfrm>
        </p:spPr>
        <p:txBody>
          <a:bodyPr/>
          <a:lstStyle/>
          <a:p>
            <a:pPr algn="l"/>
            <a:r>
              <a:rPr lang="en-US" altLang="en-US" sz="2800" b="1" dirty="0" err="1"/>
              <a:t>Araştırmanın</a:t>
            </a:r>
            <a:r>
              <a:rPr lang="en-US" altLang="en-US" sz="2800" b="1" dirty="0"/>
              <a:t> </a:t>
            </a:r>
            <a:r>
              <a:rPr lang="en-US" sz="2800" b="1" dirty="0" err="1" smtClean="0">
                <a:ea typeface="Calibri"/>
                <a:cs typeface="Times New Roman"/>
              </a:rPr>
              <a:t>Hipotezleri</a:t>
            </a:r>
            <a:endParaRPr lang="en-US" altLang="en-US" sz="2800" b="1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8000" y="1600200"/>
            <a:ext cx="8229600" cy="4983163"/>
          </a:xfrm>
        </p:spPr>
        <p:txBody>
          <a:bodyPr>
            <a:noAutofit/>
          </a:bodyPr>
          <a:lstStyle/>
          <a:p>
            <a:pPr>
              <a:buClr>
                <a:srgbClr val="3333CC"/>
              </a:buClr>
            </a:pPr>
            <a:r>
              <a:rPr lang="tr-TR" sz="2000" dirty="0" smtClean="0"/>
              <a:t>Hipotezler, </a:t>
            </a:r>
            <a:r>
              <a:rPr lang="tr-TR" sz="2000" i="1" dirty="0"/>
              <a:t>iki değişken arasındaki ilişkiyi tanımlamak </a:t>
            </a:r>
            <a:r>
              <a:rPr lang="tr-TR" sz="2000" dirty="0"/>
              <a:t>için kullanılır. </a:t>
            </a:r>
            <a:endParaRPr lang="en-US" sz="2000" dirty="0"/>
          </a:p>
          <a:p>
            <a:pPr>
              <a:buClr>
                <a:srgbClr val="3333CC"/>
              </a:buClr>
            </a:pPr>
            <a:endParaRPr lang="en-US" sz="2000" dirty="0" smtClean="0"/>
          </a:p>
          <a:p>
            <a:pPr>
              <a:buClr>
                <a:srgbClr val="3333CC"/>
              </a:buClr>
            </a:pPr>
            <a:r>
              <a:rPr lang="tr-TR" sz="2000" dirty="0" smtClean="0"/>
              <a:t>Hipotezler, </a:t>
            </a:r>
            <a:r>
              <a:rPr lang="tr-TR" sz="2000" dirty="0"/>
              <a:t>modeller ile ifade edilen ilişkilerin sözcükler ile ifade edilme biçimleridir. </a:t>
            </a:r>
            <a:endParaRPr lang="en-US" sz="2000" dirty="0"/>
          </a:p>
          <a:p>
            <a:pPr>
              <a:buClr>
                <a:srgbClr val="3333CC"/>
              </a:buClr>
            </a:pPr>
            <a:endParaRPr lang="en-US" sz="2000" dirty="0" smtClean="0"/>
          </a:p>
          <a:p>
            <a:pPr>
              <a:buClr>
                <a:srgbClr val="3333CC"/>
              </a:buClr>
            </a:pPr>
            <a:r>
              <a:rPr lang="tr-TR" sz="2000" dirty="0" smtClean="0"/>
              <a:t>Hipotezler </a:t>
            </a:r>
            <a:r>
              <a:rPr lang="tr-TR" sz="2000" i="1" dirty="0"/>
              <a:t>pozitivist, </a:t>
            </a:r>
            <a:r>
              <a:rPr lang="tr-TR" sz="2000" i="1" dirty="0" err="1"/>
              <a:t>tümdengelimsel</a:t>
            </a:r>
            <a:r>
              <a:rPr lang="tr-TR" sz="2000" i="1" dirty="0"/>
              <a:t> ve niceliksel araştırmalar </a:t>
            </a:r>
            <a:r>
              <a:rPr lang="tr-TR" sz="2000" dirty="0"/>
              <a:t>için </a:t>
            </a:r>
            <a:r>
              <a:rPr lang="tr-TR" sz="2000" dirty="0" smtClean="0"/>
              <a:t>gerekli</a:t>
            </a:r>
            <a:r>
              <a:rPr lang="en-US" sz="2000" dirty="0" err="1" smtClean="0"/>
              <a:t>dir</a:t>
            </a:r>
            <a:r>
              <a:rPr lang="tr-TR" sz="2000" dirty="0" smtClean="0"/>
              <a:t>.</a:t>
            </a:r>
            <a:endParaRPr lang="en-US" sz="2000" dirty="0"/>
          </a:p>
          <a:p>
            <a:pPr lvl="1">
              <a:buClr>
                <a:srgbClr val="3333CC"/>
              </a:buClr>
            </a:pPr>
            <a:r>
              <a:rPr lang="tr-TR" sz="1600" dirty="0" err="1"/>
              <a:t>Tümevarımsal</a:t>
            </a:r>
            <a:r>
              <a:rPr lang="tr-TR" sz="1600" dirty="0"/>
              <a:t> ve niteliksel araştırmalarda gerekli değiller; hatta yanıltıcı olabilirler. </a:t>
            </a:r>
            <a:endParaRPr lang="en-US" sz="1600" dirty="0"/>
          </a:p>
          <a:p>
            <a:pPr lvl="1">
              <a:buClr>
                <a:srgbClr val="3333CC"/>
              </a:buClr>
            </a:pPr>
            <a:r>
              <a:rPr lang="tr-TR" sz="1600" dirty="0"/>
              <a:t>Çünkü, hipotezler </a:t>
            </a:r>
            <a:r>
              <a:rPr lang="tr-TR" sz="1600" i="1" dirty="0" err="1"/>
              <a:t>precision</a:t>
            </a:r>
            <a:r>
              <a:rPr lang="tr-TR" sz="1600" dirty="0"/>
              <a:t> </a:t>
            </a:r>
            <a:r>
              <a:rPr lang="tr-TR" sz="1600" dirty="0" smtClean="0"/>
              <a:t>(kesinlik) gerektirir</a:t>
            </a:r>
            <a:r>
              <a:rPr lang="tr-TR" sz="1600" dirty="0"/>
              <a:t>. </a:t>
            </a:r>
            <a:endParaRPr lang="en-US" sz="1600" dirty="0"/>
          </a:p>
          <a:p>
            <a:pPr marL="0" indent="0">
              <a:buClr>
                <a:srgbClr val="3333CC"/>
              </a:buClr>
              <a:buNone/>
            </a:pPr>
            <a:endParaRPr lang="en-US" sz="2000" dirty="0" smtClean="0"/>
          </a:p>
          <a:p>
            <a:pPr marL="0" indent="0">
              <a:buClr>
                <a:srgbClr val="3333CC"/>
              </a:buClr>
              <a:buNone/>
            </a:pPr>
            <a:r>
              <a:rPr lang="tr-TR" sz="2000" u="sng" dirty="0" smtClean="0"/>
              <a:t>Örnek</a:t>
            </a:r>
            <a:r>
              <a:rPr lang="tr-TR" sz="2000" dirty="0" smtClean="0"/>
              <a:t>:</a:t>
            </a:r>
            <a:endParaRPr lang="en-US" sz="2000" dirty="0" smtClean="0"/>
          </a:p>
          <a:p>
            <a:pPr marL="0" indent="0">
              <a:buClr>
                <a:srgbClr val="3333CC"/>
              </a:buClr>
              <a:buNone/>
            </a:pPr>
            <a:endParaRPr lang="en-US" sz="2000" dirty="0"/>
          </a:p>
          <a:p>
            <a:pPr marL="0" indent="0">
              <a:buClr>
                <a:srgbClr val="3333CC"/>
              </a:buClr>
              <a:buNone/>
            </a:pPr>
            <a:endParaRPr lang="en-US" sz="2000" dirty="0" smtClean="0"/>
          </a:p>
          <a:p>
            <a:pPr marL="0" indent="0">
              <a:buClr>
                <a:srgbClr val="3333CC"/>
              </a:buClr>
              <a:buNone/>
            </a:pPr>
            <a:endParaRPr lang="en-US" sz="2000" dirty="0"/>
          </a:p>
          <a:p>
            <a:pPr marL="0" indent="0">
              <a:buClr>
                <a:srgbClr val="3333CC"/>
              </a:buClr>
              <a:buNone/>
            </a:pPr>
            <a:endParaRPr lang="en-US" sz="2000" dirty="0" smtClean="0"/>
          </a:p>
          <a:p>
            <a:pPr marL="0" indent="0">
              <a:buClr>
                <a:srgbClr val="3333CC"/>
              </a:buClr>
              <a:buNone/>
            </a:pPr>
            <a:endParaRPr lang="en-US" sz="2000" dirty="0" smtClean="0"/>
          </a:p>
          <a:p>
            <a:pPr marL="0" indent="0">
              <a:buClr>
                <a:srgbClr val="3333CC"/>
              </a:buClr>
              <a:buNone/>
            </a:pPr>
            <a:r>
              <a:rPr lang="tr-TR" sz="2000" dirty="0"/>
              <a:t> </a:t>
            </a:r>
            <a:endParaRPr lang="en-US" sz="2000" dirty="0"/>
          </a:p>
          <a:p>
            <a:pPr marL="0" indent="0">
              <a:buClr>
                <a:srgbClr val="3333CC"/>
              </a:buClr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E7BE69-7A67-42DD-8716-022F2FA07DFA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33394"/>
            <a:ext cx="5740400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9333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/>
          <a:lstStyle/>
          <a:p>
            <a:pPr algn="l"/>
            <a:r>
              <a:rPr lang="en-US" altLang="en-US" sz="2800" b="1" dirty="0" err="1"/>
              <a:t>Araştırmanın</a:t>
            </a:r>
            <a:r>
              <a:rPr lang="en-US" altLang="en-US" sz="2800" b="1" dirty="0"/>
              <a:t> </a:t>
            </a:r>
            <a:r>
              <a:rPr lang="en-US" altLang="en-US" sz="2800" b="1" dirty="0" err="1" smtClean="0">
                <a:cs typeface="Times New Roman"/>
              </a:rPr>
              <a:t>Modeli</a:t>
            </a:r>
            <a:endParaRPr lang="en-US" altLang="en-US" sz="2800" b="1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983163"/>
          </a:xfrm>
        </p:spPr>
        <p:txBody>
          <a:bodyPr>
            <a:noAutofit/>
          </a:bodyPr>
          <a:lstStyle/>
          <a:p>
            <a:pPr>
              <a:buClr>
                <a:srgbClr val="3333CC"/>
              </a:buClr>
            </a:pPr>
            <a:r>
              <a:rPr lang="en-US" sz="2000" dirty="0" smtClean="0"/>
              <a:t> </a:t>
            </a:r>
            <a:r>
              <a:rPr lang="en-US" sz="2000" dirty="0" err="1" smtClean="0"/>
              <a:t>Bir</a:t>
            </a:r>
            <a:r>
              <a:rPr lang="en-US" sz="2000" dirty="0" smtClean="0"/>
              <a:t> </a:t>
            </a:r>
            <a:r>
              <a:rPr lang="en-US" sz="2000" dirty="0" err="1"/>
              <a:t>araştırmanın</a:t>
            </a:r>
            <a:r>
              <a:rPr lang="en-US" sz="2000" dirty="0"/>
              <a:t> </a:t>
            </a:r>
            <a:r>
              <a:rPr lang="en-US" sz="2000" dirty="0" err="1"/>
              <a:t>modeli</a:t>
            </a:r>
            <a:r>
              <a:rPr lang="en-US" sz="2000" dirty="0"/>
              <a:t> </a:t>
            </a:r>
            <a:r>
              <a:rPr lang="en-US" sz="2000" dirty="0" err="1"/>
              <a:t>aşağıdaki</a:t>
            </a:r>
            <a:r>
              <a:rPr lang="en-US" sz="2000" dirty="0"/>
              <a:t> </a:t>
            </a:r>
            <a:r>
              <a:rPr lang="en-US" sz="2000" dirty="0" err="1"/>
              <a:t>gibi</a:t>
            </a:r>
            <a:r>
              <a:rPr lang="en-US" sz="2000" dirty="0"/>
              <a:t> </a:t>
            </a:r>
            <a:r>
              <a:rPr lang="en-US" sz="2000" i="1" dirty="0" err="1"/>
              <a:t>iki</a:t>
            </a:r>
            <a:r>
              <a:rPr lang="en-US" sz="2000" i="1" dirty="0"/>
              <a:t> </a:t>
            </a:r>
            <a:r>
              <a:rPr lang="en-US" sz="2000" i="1" dirty="0" err="1"/>
              <a:t>değişkenli</a:t>
            </a:r>
            <a:r>
              <a:rPr lang="en-US" sz="2000" i="1" dirty="0"/>
              <a:t> </a:t>
            </a:r>
            <a:r>
              <a:rPr lang="en-US" sz="2000" dirty="0" err="1"/>
              <a:t>olabilir</a:t>
            </a:r>
            <a:r>
              <a:rPr lang="en-US" sz="2000" dirty="0"/>
              <a:t>. </a:t>
            </a:r>
          </a:p>
          <a:p>
            <a:pPr>
              <a:buClr>
                <a:srgbClr val="3333CC"/>
              </a:buClr>
            </a:pPr>
            <a:endParaRPr lang="en-US" sz="2000" dirty="0" smtClean="0"/>
          </a:p>
          <a:p>
            <a:pPr>
              <a:buClr>
                <a:srgbClr val="3333CC"/>
              </a:buClr>
            </a:pPr>
            <a:endParaRPr lang="en-US" sz="2000" dirty="0"/>
          </a:p>
          <a:p>
            <a:pPr>
              <a:buClr>
                <a:srgbClr val="3333CC"/>
              </a:buClr>
            </a:pPr>
            <a:endParaRPr lang="en-US" sz="2000" dirty="0" smtClean="0"/>
          </a:p>
          <a:p>
            <a:pPr>
              <a:buClr>
                <a:srgbClr val="3333CC"/>
              </a:buClr>
            </a:pPr>
            <a:r>
              <a:rPr lang="en-US" sz="2000" dirty="0" smtClean="0"/>
              <a:t> </a:t>
            </a:r>
            <a:r>
              <a:rPr lang="en-US" sz="2000" dirty="0" err="1" smtClean="0"/>
              <a:t>Ya</a:t>
            </a:r>
            <a:r>
              <a:rPr lang="en-US" sz="2000" dirty="0" smtClean="0"/>
              <a:t> </a:t>
            </a:r>
            <a:r>
              <a:rPr lang="en-US" sz="2000" dirty="0"/>
              <a:t>da </a:t>
            </a:r>
            <a:r>
              <a:rPr lang="en-US" sz="2000" i="1" dirty="0" err="1"/>
              <a:t>çok</a:t>
            </a:r>
            <a:r>
              <a:rPr lang="en-US" sz="2000" i="1" dirty="0"/>
              <a:t> </a:t>
            </a:r>
            <a:r>
              <a:rPr lang="en-US" sz="2000" i="1" dirty="0" err="1"/>
              <a:t>değişkenli</a:t>
            </a:r>
            <a:r>
              <a:rPr lang="en-US" sz="2000" i="1" dirty="0"/>
              <a:t> </a:t>
            </a:r>
            <a:r>
              <a:rPr lang="en-US" sz="2000" dirty="0" err="1"/>
              <a:t>olabilir</a:t>
            </a:r>
            <a:r>
              <a:rPr lang="en-US" sz="2000" dirty="0" smtClean="0"/>
              <a:t>:</a:t>
            </a:r>
          </a:p>
          <a:p>
            <a:pPr>
              <a:buClr>
                <a:srgbClr val="3333CC"/>
              </a:buClr>
            </a:pPr>
            <a:endParaRPr lang="en-US" sz="2000" dirty="0"/>
          </a:p>
          <a:p>
            <a:pPr>
              <a:buClr>
                <a:srgbClr val="3333CC"/>
              </a:buClr>
            </a:pPr>
            <a:endParaRPr lang="en-US" sz="2000" dirty="0" smtClean="0"/>
          </a:p>
          <a:p>
            <a:pPr>
              <a:buClr>
                <a:srgbClr val="3333CC"/>
              </a:buClr>
            </a:pPr>
            <a:endParaRPr lang="en-US" sz="2000" dirty="0"/>
          </a:p>
          <a:p>
            <a:pPr>
              <a:buClr>
                <a:srgbClr val="3333CC"/>
              </a:buClr>
            </a:pPr>
            <a:endParaRPr lang="en-US" sz="2000" dirty="0" smtClean="0"/>
          </a:p>
          <a:p>
            <a:pPr>
              <a:buClr>
                <a:srgbClr val="3333CC"/>
              </a:buClr>
            </a:pPr>
            <a:endParaRPr lang="en-US" sz="2000" dirty="0"/>
          </a:p>
          <a:p>
            <a:pPr>
              <a:buClr>
                <a:srgbClr val="3333CC"/>
              </a:buClr>
            </a:pPr>
            <a:endParaRPr lang="en-US" sz="2000" dirty="0" smtClean="0"/>
          </a:p>
          <a:p>
            <a:pPr>
              <a:buClr>
                <a:srgbClr val="3333CC"/>
              </a:buClr>
            </a:pPr>
            <a:endParaRPr lang="en-US" sz="2000" dirty="0" smtClean="0"/>
          </a:p>
          <a:p>
            <a:pPr>
              <a:buClr>
                <a:srgbClr val="3333CC"/>
              </a:buClr>
            </a:pPr>
            <a:r>
              <a:rPr lang="en-US" sz="2000" dirty="0" smtClean="0"/>
              <a:t> </a:t>
            </a:r>
            <a:r>
              <a:rPr lang="tr-TR" sz="2000" dirty="0" smtClean="0"/>
              <a:t>Her model kendine göre çözümleme yöntemleri gerektirir</a:t>
            </a:r>
            <a:r>
              <a:rPr lang="en-US" sz="2000" dirty="0" smtClean="0"/>
              <a:t>. </a:t>
            </a:r>
            <a:r>
              <a:rPr lang="en-US" sz="2000" dirty="0" err="1"/>
              <a:t>Örneğin</a:t>
            </a:r>
            <a:r>
              <a:rPr lang="en-US" sz="2000" dirty="0"/>
              <a:t>:</a:t>
            </a:r>
          </a:p>
          <a:p>
            <a:pPr marL="1258888" lvl="1" indent="-285750">
              <a:buClr>
                <a:srgbClr val="3333CC"/>
              </a:buClr>
              <a:buFont typeface="Rockwell" panose="02060603020205020403" pitchFamily="18" charset="0"/>
              <a:buChar char="—"/>
            </a:pPr>
            <a:r>
              <a:rPr lang="en-US" sz="1600" dirty="0" smtClean="0"/>
              <a:t>  T-test</a:t>
            </a:r>
          </a:p>
          <a:p>
            <a:pPr marL="1258888" lvl="1" indent="-285750">
              <a:buClr>
                <a:srgbClr val="3333CC"/>
              </a:buClr>
              <a:buFont typeface="Rockwell" panose="02060603020205020403" pitchFamily="18" charset="0"/>
              <a:buChar char="—"/>
            </a:pPr>
            <a:r>
              <a:rPr lang="en-US" sz="1600" dirty="0" smtClean="0"/>
              <a:t>  Multiple </a:t>
            </a:r>
            <a:r>
              <a:rPr lang="en-US" sz="1600" dirty="0"/>
              <a:t>regression analysis</a:t>
            </a:r>
          </a:p>
          <a:p>
            <a:pPr>
              <a:buClr>
                <a:srgbClr val="3333CC"/>
              </a:buClr>
            </a:pPr>
            <a:endParaRPr lang="en-US" sz="2000" dirty="0"/>
          </a:p>
          <a:p>
            <a:pPr>
              <a:buClr>
                <a:srgbClr val="3333CC"/>
              </a:buClr>
            </a:pPr>
            <a:endParaRPr lang="en-US" sz="2000" dirty="0" smtClean="0"/>
          </a:p>
          <a:p>
            <a:pPr>
              <a:buClr>
                <a:srgbClr val="3333CC"/>
              </a:buClr>
            </a:pPr>
            <a:endParaRPr lang="en-US" sz="2000" dirty="0"/>
          </a:p>
          <a:p>
            <a:pPr>
              <a:buClr>
                <a:srgbClr val="3333CC"/>
              </a:buClr>
            </a:pPr>
            <a:endParaRPr lang="en-US" sz="2000" dirty="0"/>
          </a:p>
          <a:p>
            <a:pPr marL="0" indent="0">
              <a:buClr>
                <a:srgbClr val="3333CC"/>
              </a:buClr>
              <a:buNone/>
            </a:pPr>
            <a:endParaRPr lang="en-US" sz="2000" dirty="0" smtClean="0"/>
          </a:p>
          <a:p>
            <a:pPr marL="0" indent="0">
              <a:buClr>
                <a:srgbClr val="3333CC"/>
              </a:buClr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E7BE69-7A67-42DD-8716-022F2FA07DFA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359" y="2183235"/>
            <a:ext cx="5740400" cy="5270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  <a:ex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534" y="3273105"/>
            <a:ext cx="5737225" cy="19319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178584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838200"/>
          </a:xfrm>
        </p:spPr>
        <p:txBody>
          <a:bodyPr>
            <a:normAutofit fontScale="90000"/>
          </a:bodyPr>
          <a:lstStyle/>
          <a:p>
            <a:pPr algn="l"/>
            <a:r>
              <a:rPr lang="tr-TR" sz="2800" b="1" dirty="0"/>
              <a:t>Kavramları</a:t>
            </a:r>
            <a:r>
              <a:rPr lang="tr-TR" sz="2800" dirty="0"/>
              <a:t> </a:t>
            </a:r>
            <a:r>
              <a:rPr lang="tr-TR" sz="2800" b="1" dirty="0"/>
              <a:t>(Değişkenleri)</a:t>
            </a:r>
            <a:r>
              <a:rPr lang="tr-TR" sz="2800" dirty="0"/>
              <a:t> T</a:t>
            </a:r>
            <a:r>
              <a:rPr lang="tr-TR" sz="2800" b="1" dirty="0"/>
              <a:t>anımlama</a:t>
            </a:r>
            <a:r>
              <a:rPr lang="en-US" sz="2800" dirty="0"/>
              <a:t/>
            </a:r>
            <a:br>
              <a:rPr lang="en-US" sz="2800" dirty="0"/>
            </a:br>
            <a:endParaRPr lang="en-US" altLang="en-US" sz="2800" b="1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470040"/>
            <a:ext cx="8229600" cy="5211763"/>
          </a:xfrm>
        </p:spPr>
        <p:txBody>
          <a:bodyPr>
            <a:noAutofit/>
          </a:bodyPr>
          <a:lstStyle/>
          <a:p>
            <a:pPr>
              <a:buClr>
                <a:srgbClr val="3333CC"/>
              </a:buClr>
            </a:pPr>
            <a:endParaRPr lang="en-US" sz="2000" dirty="0" smtClean="0"/>
          </a:p>
          <a:p>
            <a:pPr>
              <a:buClr>
                <a:srgbClr val="3333CC"/>
              </a:buClr>
              <a:buSzPct val="100000"/>
            </a:pPr>
            <a:r>
              <a:rPr lang="en-US" sz="2000" dirty="0" smtClean="0"/>
              <a:t> </a:t>
            </a:r>
            <a:r>
              <a:rPr lang="en-US" sz="2000" dirty="0" err="1" smtClean="0"/>
              <a:t>Değişkenler</a:t>
            </a:r>
            <a:r>
              <a:rPr lang="en-US" sz="2000" dirty="0" smtClean="0"/>
              <a:t> </a:t>
            </a:r>
            <a:r>
              <a:rPr lang="en-US" sz="2000" dirty="0"/>
              <a:t>positivist ve </a:t>
            </a:r>
            <a:r>
              <a:rPr lang="en-US" sz="2000" dirty="0" err="1"/>
              <a:t>niceliksel</a:t>
            </a:r>
            <a:r>
              <a:rPr lang="en-US" sz="2000" dirty="0"/>
              <a:t> </a:t>
            </a:r>
            <a:r>
              <a:rPr lang="en-US" sz="2000" dirty="0" err="1"/>
              <a:t>araştırmanın</a:t>
            </a:r>
            <a:r>
              <a:rPr lang="en-US" sz="2000" dirty="0"/>
              <a:t> </a:t>
            </a:r>
            <a:r>
              <a:rPr lang="en-US" sz="2000" dirty="0" err="1"/>
              <a:t>temel</a:t>
            </a:r>
            <a:r>
              <a:rPr lang="en-US" sz="2000" dirty="0"/>
              <a:t> </a:t>
            </a:r>
            <a:r>
              <a:rPr lang="en-US" sz="2000" dirty="0" err="1" smtClean="0"/>
              <a:t>kavramları</a:t>
            </a:r>
            <a:r>
              <a:rPr lang="en-US" sz="2000" dirty="0" smtClean="0"/>
              <a:t>.</a:t>
            </a:r>
            <a:endParaRPr lang="en-US" sz="2000" dirty="0"/>
          </a:p>
          <a:p>
            <a:pPr>
              <a:buClr>
                <a:srgbClr val="3333CC"/>
              </a:buClr>
              <a:buSzPct val="100000"/>
            </a:pPr>
            <a:endParaRPr lang="en-US" sz="2000" dirty="0" smtClean="0"/>
          </a:p>
          <a:p>
            <a:pPr>
              <a:buClr>
                <a:srgbClr val="3333CC"/>
              </a:buClr>
              <a:buSzPct val="100000"/>
            </a:pPr>
            <a:r>
              <a:rPr lang="en-US" sz="2000" dirty="0" smtClean="0"/>
              <a:t> </a:t>
            </a:r>
            <a:r>
              <a:rPr lang="en-US" sz="2000" dirty="0" err="1" smtClean="0"/>
              <a:t>Ama</a:t>
            </a:r>
            <a:r>
              <a:rPr lang="en-US" sz="2000" dirty="0" smtClean="0"/>
              <a:t> </a:t>
            </a:r>
            <a:r>
              <a:rPr lang="en-US" sz="2000" dirty="0" err="1"/>
              <a:t>değişkenler</a:t>
            </a:r>
            <a:r>
              <a:rPr lang="en-US" sz="2000" dirty="0"/>
              <a:t> </a:t>
            </a:r>
            <a:r>
              <a:rPr lang="en-US" sz="2000" dirty="0" err="1"/>
              <a:t>ile</a:t>
            </a:r>
            <a:r>
              <a:rPr lang="en-US" sz="2000" dirty="0"/>
              <a:t> </a:t>
            </a:r>
            <a:r>
              <a:rPr lang="en-US" sz="2000" dirty="0" err="1"/>
              <a:t>düşünmek</a:t>
            </a:r>
            <a:r>
              <a:rPr lang="en-US" sz="2000" dirty="0"/>
              <a:t> </a:t>
            </a:r>
            <a:r>
              <a:rPr lang="en-US" sz="2000" dirty="0" err="1"/>
              <a:t>niteliksel</a:t>
            </a:r>
            <a:r>
              <a:rPr lang="en-US" sz="2000" dirty="0"/>
              <a:t> </a:t>
            </a:r>
            <a:r>
              <a:rPr lang="en-US" sz="2000" dirty="0" err="1" smtClean="0"/>
              <a:t>araştırmacılar</a:t>
            </a:r>
            <a:r>
              <a:rPr lang="en-US" sz="2000" dirty="0" smtClean="0"/>
              <a:t> </a:t>
            </a:r>
            <a:r>
              <a:rPr lang="en-US" sz="2000" dirty="0" err="1"/>
              <a:t>için</a:t>
            </a:r>
            <a:r>
              <a:rPr lang="en-US" sz="2000" dirty="0"/>
              <a:t> de </a:t>
            </a:r>
            <a:r>
              <a:rPr lang="en-US" sz="2000" dirty="0" err="1"/>
              <a:t>yararlı</a:t>
            </a:r>
            <a:r>
              <a:rPr lang="en-US" sz="2000" dirty="0"/>
              <a:t>.</a:t>
            </a:r>
          </a:p>
          <a:p>
            <a:pPr>
              <a:buClr>
                <a:srgbClr val="3333CC"/>
              </a:buClr>
              <a:buSzPct val="100000"/>
            </a:pPr>
            <a:endParaRPr lang="en-US" sz="2000" dirty="0" smtClean="0"/>
          </a:p>
          <a:p>
            <a:pPr>
              <a:buClr>
                <a:srgbClr val="3333CC"/>
              </a:buClr>
              <a:buSzPct val="100000"/>
            </a:pPr>
            <a:r>
              <a:rPr lang="en-US" sz="2000" i="1" dirty="0" smtClean="0"/>
              <a:t> </a:t>
            </a:r>
            <a:r>
              <a:rPr lang="en-US" sz="2000" i="1" dirty="0" err="1" smtClean="0"/>
              <a:t>Değişken</a:t>
            </a:r>
            <a:r>
              <a:rPr lang="en-US" sz="2000" i="1" dirty="0" smtClean="0"/>
              <a:t> </a:t>
            </a:r>
            <a:r>
              <a:rPr lang="en-US" sz="2000" i="1" dirty="0"/>
              <a:t>(variable) </a:t>
            </a:r>
            <a:r>
              <a:rPr lang="en-US" sz="2000" dirty="0" err="1"/>
              <a:t>matematiksel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kavram</a:t>
            </a:r>
            <a:r>
              <a:rPr lang="en-US" sz="2000" dirty="0"/>
              <a:t> ve </a:t>
            </a:r>
            <a:r>
              <a:rPr lang="en-US" sz="2000" i="1" dirty="0" err="1"/>
              <a:t>değişmez</a:t>
            </a:r>
            <a:r>
              <a:rPr lang="en-US" sz="2000" i="1" dirty="0"/>
              <a:t> </a:t>
            </a:r>
            <a:r>
              <a:rPr lang="en-US" sz="2000" i="1" dirty="0" err="1"/>
              <a:t>değerlerin</a:t>
            </a:r>
            <a:r>
              <a:rPr lang="en-US" sz="2000" i="1" dirty="0"/>
              <a:t> (constant)</a:t>
            </a:r>
            <a:r>
              <a:rPr lang="en-US" sz="2000" dirty="0"/>
              <a:t> </a:t>
            </a:r>
            <a:r>
              <a:rPr lang="en-US" sz="2000" dirty="0" err="1"/>
              <a:t>karşıtı</a:t>
            </a:r>
            <a:r>
              <a:rPr lang="en-US" sz="2000" dirty="0"/>
              <a:t>. </a:t>
            </a:r>
          </a:p>
          <a:p>
            <a:pPr>
              <a:buClr>
                <a:srgbClr val="3333CC"/>
              </a:buClr>
              <a:buSzPct val="100000"/>
            </a:pPr>
            <a:endParaRPr lang="en-US" sz="2000" dirty="0" smtClean="0"/>
          </a:p>
          <a:p>
            <a:pPr>
              <a:buClr>
                <a:srgbClr val="3333CC"/>
              </a:buClr>
              <a:buSzPct val="100000"/>
            </a:pPr>
            <a:r>
              <a:rPr lang="en-US" sz="2000" dirty="0" smtClean="0"/>
              <a:t> </a:t>
            </a:r>
            <a:r>
              <a:rPr lang="en-US" sz="2000" dirty="0" err="1" smtClean="0"/>
              <a:t>Örnek</a:t>
            </a:r>
            <a:r>
              <a:rPr lang="en-US" sz="2000" dirty="0" smtClean="0"/>
              <a:t>:        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3 +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5X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0" lvl="4" indent="0">
              <a:lnSpc>
                <a:spcPts val="1400"/>
              </a:lnSpc>
              <a:spcBef>
                <a:spcPts val="0"/>
              </a:spcBef>
              <a:buClr>
                <a:srgbClr val="3333CC"/>
              </a:buClr>
              <a:buNone/>
            </a:pPr>
            <a:endParaRPr lang="en-US" dirty="0" smtClean="0"/>
          </a:p>
          <a:p>
            <a:pPr marL="0" indent="0">
              <a:buClr>
                <a:srgbClr val="3333CC"/>
              </a:buClr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E7BE69-7A67-42DD-8716-022F2FA07DFA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962400" y="411728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X </a:t>
            </a:r>
            <a:r>
              <a:rPr lang="es-ES" dirty="0"/>
              <a:t>ve Y:   </a:t>
            </a:r>
            <a:r>
              <a:rPr lang="es-ES" dirty="0" err="1" smtClean="0"/>
              <a:t>değişkenler</a:t>
            </a:r>
            <a:endParaRPr lang="es-ES" dirty="0"/>
          </a:p>
          <a:p>
            <a:r>
              <a:rPr lang="es-ES" dirty="0" smtClean="0"/>
              <a:t>3 </a:t>
            </a:r>
            <a:r>
              <a:rPr lang="es-ES" dirty="0"/>
              <a:t>ve 5 :   </a:t>
            </a:r>
            <a:r>
              <a:rPr lang="es-ES" dirty="0" err="1" smtClean="0"/>
              <a:t>değişmezler</a:t>
            </a:r>
            <a:r>
              <a:rPr lang="es-ES" dirty="0" smtClean="0"/>
              <a:t>)</a:t>
            </a:r>
            <a:endParaRPr lang="es-ES" dirty="0"/>
          </a:p>
          <a:p>
            <a:endParaRPr lang="en-US" dirty="0"/>
          </a:p>
        </p:txBody>
      </p:sp>
      <p:sp>
        <p:nvSpPr>
          <p:cNvPr id="5" name="Right Brace 4"/>
          <p:cNvSpPr/>
          <p:nvPr/>
        </p:nvSpPr>
        <p:spPr>
          <a:xfrm>
            <a:off x="3591184" y="4143845"/>
            <a:ext cx="295013" cy="648478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89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541775" y="5791200"/>
            <a:ext cx="3925825" cy="5334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838200"/>
          </a:xfrm>
        </p:spPr>
        <p:txBody>
          <a:bodyPr>
            <a:normAutofit fontScale="90000"/>
          </a:bodyPr>
          <a:lstStyle/>
          <a:p>
            <a:pPr algn="l"/>
            <a:r>
              <a:rPr lang="tr-TR" sz="2800" b="1" dirty="0" smtClean="0"/>
              <a:t>Önceki örneğimiz:</a:t>
            </a:r>
            <a:r>
              <a:rPr lang="tr-TR" sz="2800" dirty="0" smtClean="0"/>
              <a:t/>
            </a:r>
            <a:br>
              <a:rPr lang="tr-TR" sz="2800" dirty="0" smtClean="0"/>
            </a:br>
            <a:endParaRPr lang="tr-TR" altLang="en-US" sz="2800" b="1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536692"/>
            <a:ext cx="8229600" cy="5211763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000" dirty="0">
                <a:ea typeface="Calibri"/>
                <a:cs typeface="Times New Roman"/>
              </a:rPr>
              <a:t>	</a:t>
            </a:r>
            <a:r>
              <a:rPr lang="en-US" sz="2000" dirty="0" err="1" smtClean="0">
                <a:ea typeface="Calibri"/>
                <a:cs typeface="Times New Roman"/>
              </a:rPr>
              <a:t>HİBin</a:t>
            </a:r>
            <a:r>
              <a:rPr lang="en-US" sz="2000" dirty="0" smtClean="0">
                <a:ea typeface="Calibri"/>
                <a:cs typeface="Times New Roman"/>
              </a:rPr>
              <a:t> </a:t>
            </a:r>
            <a:r>
              <a:rPr lang="tr-TR" sz="2000" dirty="0">
                <a:ea typeface="Calibri"/>
                <a:cs typeface="Times New Roman"/>
              </a:rPr>
              <a:t>varlığı </a:t>
            </a:r>
            <a:r>
              <a:rPr lang="en-US" sz="2000" dirty="0">
                <a:ea typeface="Calibri"/>
                <a:cs typeface="Times New Roman"/>
              </a:rPr>
              <a:t>		    </a:t>
            </a:r>
            <a:r>
              <a:rPr lang="tr-TR" sz="2000" dirty="0">
                <a:ea typeface="Calibri"/>
                <a:cs typeface="Times New Roman"/>
              </a:rPr>
              <a:t>Suç oranı </a:t>
            </a:r>
            <a:endParaRPr lang="en-US" sz="2000" dirty="0" smtClean="0">
              <a:ea typeface="Calibri"/>
              <a:cs typeface="Times New Roman"/>
            </a:endParaRPr>
          </a:p>
          <a:p>
            <a:pPr marL="1257300" lvl="3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>
                <a:ea typeface="Calibri"/>
                <a:cs typeface="Times New Roman"/>
              </a:rPr>
              <a:t>(X</a:t>
            </a:r>
            <a:r>
              <a:rPr lang="en-US" dirty="0">
                <a:ea typeface="Calibri"/>
                <a:cs typeface="Times New Roman"/>
              </a:rPr>
              <a:t>)		      	           (Y)</a:t>
            </a:r>
          </a:p>
          <a:p>
            <a:pPr marL="0" lvl="3" indent="0">
              <a:buNone/>
            </a:pPr>
            <a:r>
              <a:rPr lang="en-US" sz="2200" dirty="0" smtClean="0"/>
              <a:t>		    Y </a:t>
            </a:r>
            <a:r>
              <a:rPr lang="en-US" sz="2200" dirty="0"/>
              <a:t>= </a:t>
            </a:r>
            <a:r>
              <a:rPr lang="en-US" sz="2200" dirty="0" smtClean="0"/>
              <a:t>a </a:t>
            </a:r>
            <a:r>
              <a:rPr lang="en-US" sz="2200" dirty="0"/>
              <a:t>+ </a:t>
            </a:r>
            <a:r>
              <a:rPr lang="en-US" sz="2200" dirty="0" err="1" smtClean="0"/>
              <a:t>bX</a:t>
            </a:r>
            <a:endParaRPr lang="en-US" sz="2200" dirty="0" smtClean="0"/>
          </a:p>
          <a:p>
            <a:pPr marL="0" lvl="3" indent="0">
              <a:buNone/>
            </a:pPr>
            <a:r>
              <a:rPr lang="en-US" sz="2200" dirty="0" smtClean="0"/>
              <a:t>	</a:t>
            </a:r>
            <a:r>
              <a:rPr lang="en-US" sz="2200" dirty="0" err="1" smtClean="0"/>
              <a:t>Suç</a:t>
            </a:r>
            <a:r>
              <a:rPr lang="en-US" sz="2200" dirty="0" smtClean="0"/>
              <a:t> </a:t>
            </a:r>
            <a:r>
              <a:rPr lang="en-US" sz="2200" dirty="0" err="1" smtClean="0"/>
              <a:t>oranı</a:t>
            </a:r>
            <a:r>
              <a:rPr lang="en-US" sz="2200" dirty="0" smtClean="0"/>
              <a:t> </a:t>
            </a:r>
            <a:r>
              <a:rPr lang="en-US" sz="2200" dirty="0"/>
              <a:t>= </a:t>
            </a:r>
            <a:r>
              <a:rPr lang="en-US" sz="2200" dirty="0" smtClean="0"/>
              <a:t>a  + [b </a:t>
            </a:r>
            <a:r>
              <a:rPr lang="en-US" sz="1200" dirty="0" smtClean="0"/>
              <a:t>X </a:t>
            </a:r>
            <a:r>
              <a:rPr lang="en-US" sz="2200" dirty="0" smtClean="0"/>
              <a:t>(</a:t>
            </a:r>
            <a:r>
              <a:rPr lang="en-US" sz="2200" dirty="0" err="1" smtClean="0"/>
              <a:t>HİBin</a:t>
            </a:r>
            <a:r>
              <a:rPr lang="en-US" sz="2200" dirty="0" smtClean="0"/>
              <a:t> </a:t>
            </a:r>
            <a:r>
              <a:rPr lang="en-US" sz="2200" dirty="0" err="1" smtClean="0"/>
              <a:t>varlığı</a:t>
            </a:r>
            <a:r>
              <a:rPr lang="en-US" sz="2200" dirty="0" smtClean="0"/>
              <a:t>)] </a:t>
            </a:r>
            <a:endParaRPr lang="en-US" sz="2200" dirty="0"/>
          </a:p>
          <a:p>
            <a:pPr marL="0" lvl="3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000" dirty="0" smtClean="0"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en-US" sz="2000" dirty="0">
                <a:ea typeface="Calibri"/>
                <a:cs typeface="Times New Roman"/>
              </a:rPr>
              <a:t>	</a:t>
            </a:r>
            <a:r>
              <a:rPr lang="en-US" sz="2000" dirty="0" err="1" smtClean="0">
                <a:ea typeface="Calibri"/>
                <a:cs typeface="Times New Roman"/>
              </a:rPr>
              <a:t>HİBin</a:t>
            </a:r>
            <a:r>
              <a:rPr lang="en-US" sz="2000" dirty="0" smtClean="0">
                <a:ea typeface="Calibri"/>
                <a:cs typeface="Times New Roman"/>
              </a:rPr>
              <a:t> </a:t>
            </a:r>
            <a:r>
              <a:rPr lang="tr-TR" sz="2000" dirty="0">
                <a:ea typeface="Calibri"/>
                <a:cs typeface="Times New Roman"/>
              </a:rPr>
              <a:t>varlığı </a:t>
            </a:r>
            <a:r>
              <a:rPr lang="en-US" sz="2000" dirty="0">
                <a:ea typeface="Calibri"/>
                <a:cs typeface="Times New Roman"/>
              </a:rPr>
              <a:t>		    </a:t>
            </a:r>
            <a:r>
              <a:rPr lang="tr-TR" sz="2000" dirty="0">
                <a:ea typeface="Calibri"/>
                <a:cs typeface="Times New Roman"/>
              </a:rPr>
              <a:t>Suç oranı </a:t>
            </a:r>
            <a:endParaRPr lang="en-US" sz="20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?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		?</a:t>
            </a:r>
          </a:p>
          <a:p>
            <a:pPr marL="0" indent="0">
              <a:buNone/>
            </a:pPr>
            <a:endParaRPr lang="en-US" sz="2000" i="1" dirty="0" smtClean="0"/>
          </a:p>
          <a:p>
            <a:pPr marL="0" indent="0">
              <a:buNone/>
            </a:pPr>
            <a:r>
              <a:rPr lang="en-US" sz="2000" i="1" dirty="0"/>
              <a:t> </a:t>
            </a:r>
            <a:r>
              <a:rPr lang="en-US" sz="2000" i="1" dirty="0" smtClean="0"/>
              <a:t>     </a:t>
            </a:r>
            <a:r>
              <a:rPr lang="en-US" sz="2000" dirty="0" err="1" smtClean="0"/>
              <a:t>Temsili</a:t>
            </a:r>
            <a:r>
              <a:rPr lang="en-US" sz="2000" dirty="0" smtClean="0"/>
              <a:t> </a:t>
            </a:r>
            <a:r>
              <a:rPr lang="en-US" sz="2000" dirty="0" err="1" smtClean="0"/>
              <a:t>bir</a:t>
            </a:r>
            <a:r>
              <a:rPr lang="en-US" sz="2000" dirty="0" smtClean="0"/>
              <a:t> </a:t>
            </a:r>
            <a:r>
              <a:rPr lang="en-US" sz="2000" dirty="0" err="1" smtClean="0"/>
              <a:t>denklem</a:t>
            </a:r>
            <a:r>
              <a:rPr lang="en-US" sz="2000" dirty="0" smtClean="0"/>
              <a:t>:    </a:t>
            </a:r>
            <a:r>
              <a:rPr lang="tr-TR" sz="2000" i="1" dirty="0" smtClean="0"/>
              <a:t>Y</a:t>
            </a:r>
            <a:r>
              <a:rPr lang="tr-TR" sz="2000" dirty="0" smtClean="0"/>
              <a:t> </a:t>
            </a:r>
            <a:r>
              <a:rPr lang="tr-TR" sz="2000" dirty="0"/>
              <a:t>= 2</a:t>
            </a:r>
            <a:r>
              <a:rPr lang="tr-TR" sz="2000" i="1" dirty="0"/>
              <a:t>X</a:t>
            </a:r>
            <a:r>
              <a:rPr lang="tr-TR" sz="2000" baseline="-25000" dirty="0"/>
              <a:t>1</a:t>
            </a:r>
            <a:r>
              <a:rPr lang="tr-TR" sz="2000" dirty="0"/>
              <a:t> + 3</a:t>
            </a:r>
            <a:r>
              <a:rPr lang="tr-TR" sz="2000" i="1" dirty="0"/>
              <a:t>X</a:t>
            </a:r>
            <a:r>
              <a:rPr lang="tr-TR" sz="2000" baseline="-25000" dirty="0"/>
              <a:t>2 </a:t>
            </a:r>
            <a:r>
              <a:rPr lang="tr-TR" sz="2000" dirty="0"/>
              <a:t>+ 4</a:t>
            </a:r>
            <a:r>
              <a:rPr lang="tr-TR" sz="2000" i="1" dirty="0"/>
              <a:t>X</a:t>
            </a:r>
            <a:r>
              <a:rPr lang="tr-TR" sz="2000" baseline="-25000" dirty="0"/>
              <a:t>3 </a:t>
            </a:r>
            <a:r>
              <a:rPr lang="tr-TR" sz="2000" dirty="0"/>
              <a:t>+ … + c</a:t>
            </a:r>
            <a:r>
              <a:rPr lang="tr-TR" sz="2000" i="1" dirty="0"/>
              <a:t>X</a:t>
            </a:r>
            <a:r>
              <a:rPr lang="tr-TR" sz="2000" baseline="-25000" dirty="0"/>
              <a:t>n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E7BE69-7A67-42DD-8716-022F2FA07DFA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114172" y="2286000"/>
            <a:ext cx="12192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114172" y="1828800"/>
            <a:ext cx="12192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071757" y="4191000"/>
            <a:ext cx="12192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792594" y="4398628"/>
            <a:ext cx="1498363" cy="40197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673291" y="4599614"/>
            <a:ext cx="1574563" cy="838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967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57400" y="6019800"/>
            <a:ext cx="4343400" cy="4572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838200"/>
          </a:xfrm>
        </p:spPr>
        <p:txBody>
          <a:bodyPr>
            <a:normAutofit fontScale="90000"/>
          </a:bodyPr>
          <a:lstStyle/>
          <a:p>
            <a:pPr algn="l"/>
            <a:r>
              <a:rPr lang="tr-TR" sz="2800" b="1" dirty="0"/>
              <a:t>Kavramları</a:t>
            </a:r>
            <a:r>
              <a:rPr lang="tr-TR" sz="2800" dirty="0"/>
              <a:t> </a:t>
            </a:r>
            <a:r>
              <a:rPr lang="tr-TR" sz="2800" b="1" dirty="0"/>
              <a:t>(Değişkenleri)</a:t>
            </a:r>
            <a:r>
              <a:rPr lang="tr-TR" sz="2800" dirty="0"/>
              <a:t> T</a:t>
            </a:r>
            <a:r>
              <a:rPr lang="tr-TR" sz="2800" b="1" dirty="0"/>
              <a:t>anımlama</a:t>
            </a:r>
            <a:r>
              <a:rPr lang="en-US" sz="2800" dirty="0"/>
              <a:t/>
            </a:r>
            <a:br>
              <a:rPr lang="en-US" sz="2800" dirty="0"/>
            </a:br>
            <a:endParaRPr lang="en-US" altLang="en-US" sz="2800" b="1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21923"/>
            <a:ext cx="8534400" cy="5211763"/>
          </a:xfrm>
        </p:spPr>
        <p:txBody>
          <a:bodyPr>
            <a:noAutofit/>
          </a:bodyPr>
          <a:lstStyle/>
          <a:p>
            <a:pPr>
              <a:buClr>
                <a:srgbClr val="3333CC"/>
              </a:buClr>
              <a:buSzPct val="80000"/>
            </a:pPr>
            <a:r>
              <a:rPr lang="en-US" sz="2000" dirty="0" err="1"/>
              <a:t>Değişkenler</a:t>
            </a:r>
            <a:r>
              <a:rPr lang="en-US" sz="2000" dirty="0"/>
              <a:t> </a:t>
            </a:r>
            <a:r>
              <a:rPr lang="en-US" sz="2000" i="1" dirty="0" err="1"/>
              <a:t>soyut</a:t>
            </a:r>
            <a:r>
              <a:rPr lang="en-US" sz="2000" i="1" dirty="0"/>
              <a:t> </a:t>
            </a:r>
            <a:r>
              <a:rPr lang="en-US" sz="2000" i="1" dirty="0" err="1"/>
              <a:t>kavramlar</a:t>
            </a:r>
            <a:r>
              <a:rPr lang="en-US" sz="2000" dirty="0"/>
              <a:t>; </a:t>
            </a:r>
            <a:r>
              <a:rPr lang="en-US" sz="2000" dirty="0" err="1"/>
              <a:t>bunların</a:t>
            </a:r>
            <a:r>
              <a:rPr lang="en-US" sz="2000" dirty="0"/>
              <a:t> </a:t>
            </a:r>
            <a:r>
              <a:rPr lang="en-US" sz="2000" dirty="0" err="1"/>
              <a:t>somut</a:t>
            </a:r>
            <a:r>
              <a:rPr lang="en-US" sz="2000" dirty="0"/>
              <a:t> </a:t>
            </a:r>
            <a:r>
              <a:rPr lang="en-US" sz="2000" dirty="0" err="1"/>
              <a:t>olarak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özgül</a:t>
            </a:r>
            <a:r>
              <a:rPr lang="en-US" sz="2000" dirty="0"/>
              <a:t> </a:t>
            </a:r>
            <a:r>
              <a:rPr lang="en-US" sz="2000" dirty="0" err="1"/>
              <a:t>olarak</a:t>
            </a:r>
            <a:r>
              <a:rPr lang="en-US" sz="2000" dirty="0"/>
              <a:t> </a:t>
            </a:r>
            <a:r>
              <a:rPr lang="en-US" sz="2000" dirty="0" err="1"/>
              <a:t>tanımlanmaları</a:t>
            </a:r>
            <a:r>
              <a:rPr lang="en-US" sz="2000" dirty="0"/>
              <a:t> </a:t>
            </a:r>
            <a:r>
              <a:rPr lang="en-US" sz="2000" dirty="0" err="1"/>
              <a:t>gerekiyor</a:t>
            </a:r>
            <a:r>
              <a:rPr lang="en-US" sz="2000" dirty="0"/>
              <a:t>. </a:t>
            </a:r>
            <a:endParaRPr lang="en-US" sz="2000" dirty="0" smtClean="0"/>
          </a:p>
          <a:p>
            <a:pPr marL="0" indent="0">
              <a:buClr>
                <a:srgbClr val="3333CC"/>
              </a:buClr>
              <a:buSzPct val="80000"/>
              <a:buNone/>
            </a:pPr>
            <a:endParaRPr lang="en-US" sz="2000" dirty="0"/>
          </a:p>
          <a:p>
            <a:pPr>
              <a:buClr>
                <a:srgbClr val="3333CC"/>
              </a:buClr>
              <a:buSzPct val="80000"/>
            </a:pPr>
            <a:r>
              <a:rPr lang="en-US" sz="2000" dirty="0"/>
              <a:t>Bu </a:t>
            </a:r>
            <a:r>
              <a:rPr lang="en-US" sz="2000" dirty="0" err="1"/>
              <a:t>tanımlama</a:t>
            </a:r>
            <a:r>
              <a:rPr lang="en-US" sz="2000" dirty="0"/>
              <a:t> </a:t>
            </a:r>
            <a:r>
              <a:rPr lang="en-US" sz="2000" dirty="0" err="1"/>
              <a:t>süreci</a:t>
            </a:r>
            <a:r>
              <a:rPr lang="en-US" sz="2000" dirty="0"/>
              <a:t> </a:t>
            </a:r>
            <a:r>
              <a:rPr lang="en-US" sz="2000" i="1" dirty="0" err="1">
                <a:solidFill>
                  <a:schemeClr val="accent6">
                    <a:lumMod val="50000"/>
                  </a:schemeClr>
                </a:solidFill>
              </a:rPr>
              <a:t>kavramsal</a:t>
            </a:r>
            <a:r>
              <a:rPr lang="en-US" sz="2000" i="1" dirty="0">
                <a:solidFill>
                  <a:schemeClr val="accent6">
                    <a:lumMod val="50000"/>
                  </a:schemeClr>
                </a:solidFill>
              </a:rPr>
              <a:t> (conceptual)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i="1" dirty="0" err="1">
                <a:solidFill>
                  <a:schemeClr val="accent6">
                    <a:lumMod val="50000"/>
                  </a:schemeClr>
                </a:solidFill>
              </a:rPr>
              <a:t>işlemsel</a:t>
            </a:r>
            <a:r>
              <a:rPr lang="en-US" sz="2000" i="1" dirty="0">
                <a:solidFill>
                  <a:schemeClr val="accent6">
                    <a:lumMod val="50000"/>
                  </a:schemeClr>
                </a:solidFill>
              </a:rPr>
              <a:t> (operational) </a:t>
            </a:r>
            <a:r>
              <a:rPr lang="en-US" sz="2000" i="1" dirty="0" err="1">
                <a:solidFill>
                  <a:schemeClr val="accent6">
                    <a:lumMod val="50000"/>
                  </a:schemeClr>
                </a:solidFill>
              </a:rPr>
              <a:t>tanımlamalardan</a:t>
            </a:r>
            <a:r>
              <a:rPr lang="en-US" sz="2000" dirty="0"/>
              <a:t> </a:t>
            </a:r>
            <a:r>
              <a:rPr lang="en-US" sz="2000" dirty="0" err="1"/>
              <a:t>oluşuyor</a:t>
            </a:r>
            <a:r>
              <a:rPr lang="en-US" sz="2000" dirty="0"/>
              <a:t>. </a:t>
            </a:r>
            <a:r>
              <a:rPr lang="en-US" sz="2000" dirty="0" err="1"/>
              <a:t>Süreç</a:t>
            </a:r>
            <a:r>
              <a:rPr lang="en-US" sz="2000" dirty="0"/>
              <a:t> </a:t>
            </a:r>
            <a:r>
              <a:rPr lang="en-US" sz="2000" dirty="0" err="1"/>
              <a:t>şöyle</a:t>
            </a:r>
            <a:r>
              <a:rPr lang="en-US" sz="2000" dirty="0"/>
              <a:t> </a:t>
            </a:r>
            <a:r>
              <a:rPr lang="en-US" sz="2000" dirty="0" err="1"/>
              <a:t>betimlemebilir</a:t>
            </a:r>
            <a:r>
              <a:rPr lang="en-US" sz="2000" dirty="0" smtClean="0"/>
              <a:t>:</a:t>
            </a:r>
          </a:p>
          <a:p>
            <a:pPr marL="0" indent="0">
              <a:buClr>
                <a:srgbClr val="3333CC"/>
              </a:buClr>
              <a:buSzPct val="80000"/>
              <a:buNone/>
            </a:pPr>
            <a:endParaRPr lang="en-US" sz="2000" dirty="0" smtClean="0"/>
          </a:p>
          <a:p>
            <a:pPr marL="0" indent="0">
              <a:buClr>
                <a:srgbClr val="3333CC"/>
              </a:buClr>
              <a:buSzPct val="80000"/>
              <a:buNone/>
            </a:pPr>
            <a:endParaRPr lang="en-US" sz="2000" dirty="0"/>
          </a:p>
          <a:p>
            <a:pPr marL="0" indent="0">
              <a:buClr>
                <a:srgbClr val="3333CC"/>
              </a:buClr>
              <a:buSzPct val="80000"/>
              <a:buNone/>
            </a:pPr>
            <a:endParaRPr lang="en-US" sz="2000" dirty="0" smtClean="0"/>
          </a:p>
          <a:p>
            <a:pPr marL="0" indent="0">
              <a:buClr>
                <a:srgbClr val="3333CC"/>
              </a:buClr>
              <a:buSzPct val="80000"/>
              <a:buNone/>
            </a:pPr>
            <a:endParaRPr lang="en-US" sz="2000" dirty="0"/>
          </a:p>
          <a:p>
            <a:pPr marL="0" indent="0">
              <a:buClr>
                <a:srgbClr val="3333CC"/>
              </a:buClr>
              <a:buSzPct val="80000"/>
              <a:buNone/>
            </a:pPr>
            <a:endParaRPr lang="en-US" sz="2000" dirty="0" smtClean="0"/>
          </a:p>
          <a:p>
            <a:pPr marL="0" indent="0">
              <a:buClr>
                <a:srgbClr val="3333CC"/>
              </a:buClr>
              <a:buSzPct val="80000"/>
              <a:buNone/>
            </a:pPr>
            <a:endParaRPr lang="en-US" sz="2000" dirty="0" smtClean="0"/>
          </a:p>
          <a:p>
            <a:pPr marL="0" indent="0">
              <a:buClr>
                <a:srgbClr val="3333CC"/>
              </a:buClr>
              <a:buSzPct val="80000"/>
              <a:buNone/>
            </a:pPr>
            <a:endParaRPr lang="en-US" sz="2000" dirty="0"/>
          </a:p>
          <a:p>
            <a:pPr marL="0" indent="0">
              <a:buClr>
                <a:srgbClr val="3333CC"/>
              </a:buClr>
              <a:buSzPct val="80000"/>
              <a:buNone/>
            </a:pPr>
            <a:endParaRPr lang="en-US" sz="2000" dirty="0" smtClean="0"/>
          </a:p>
          <a:p>
            <a:pPr marL="0" indent="0">
              <a:buClr>
                <a:srgbClr val="3333CC"/>
              </a:buClr>
              <a:buSzPct val="80000"/>
              <a:buNone/>
            </a:pPr>
            <a:endParaRPr lang="en-US" sz="2000" dirty="0"/>
          </a:p>
          <a:p>
            <a:pPr>
              <a:buClr>
                <a:srgbClr val="3333CC"/>
              </a:buClr>
              <a:buSzPct val="80000"/>
            </a:pPr>
            <a:r>
              <a:rPr lang="tr-TR" sz="2000" dirty="0" smtClean="0"/>
              <a:t>Örneğimizde bunları nasıl uy</a:t>
            </a:r>
            <a:r>
              <a:rPr lang="en-US" sz="2000" dirty="0" smtClean="0"/>
              <a:t>g</a:t>
            </a:r>
            <a:r>
              <a:rPr lang="tr-TR" sz="2000" dirty="0" smtClean="0"/>
              <a:t>ula</a:t>
            </a:r>
            <a:r>
              <a:rPr lang="en-US" sz="2000" dirty="0" err="1" smtClean="0"/>
              <a:t>ya</a:t>
            </a:r>
            <a:r>
              <a:rPr lang="tr-TR" sz="2000" dirty="0" smtClean="0"/>
              <a:t>biliriz? </a:t>
            </a:r>
          </a:p>
          <a:p>
            <a:pPr marL="0" indent="0">
              <a:buClr>
                <a:srgbClr val="3333CC"/>
              </a:buClr>
              <a:buSzPct val="80000"/>
              <a:buNone/>
            </a:pPr>
            <a:r>
              <a:rPr lang="en-US" sz="2000" dirty="0" smtClean="0">
                <a:ea typeface="Calibri"/>
                <a:cs typeface="Times New Roman"/>
              </a:rPr>
              <a:t>		</a:t>
            </a:r>
            <a:r>
              <a:rPr lang="en-US" sz="2000" dirty="0" err="1" smtClean="0">
                <a:ea typeface="Calibri"/>
                <a:cs typeface="Times New Roman"/>
              </a:rPr>
              <a:t>HİBin</a:t>
            </a:r>
            <a:r>
              <a:rPr lang="en-US" sz="2000" dirty="0" smtClean="0">
                <a:ea typeface="Calibri"/>
                <a:cs typeface="Times New Roman"/>
              </a:rPr>
              <a:t> </a:t>
            </a:r>
            <a:r>
              <a:rPr lang="tr-TR" sz="2000" dirty="0">
                <a:ea typeface="Calibri"/>
                <a:cs typeface="Times New Roman"/>
              </a:rPr>
              <a:t>varlığı </a:t>
            </a:r>
            <a:r>
              <a:rPr lang="en-US" sz="2000" dirty="0">
                <a:ea typeface="Calibri"/>
                <a:cs typeface="Times New Roman"/>
              </a:rPr>
              <a:t>		    </a:t>
            </a:r>
            <a:r>
              <a:rPr lang="tr-TR" sz="2000" dirty="0">
                <a:ea typeface="Calibri"/>
                <a:cs typeface="Times New Roman"/>
              </a:rPr>
              <a:t>Suç oranı </a:t>
            </a:r>
            <a:endParaRPr lang="en-US" sz="2000" dirty="0">
              <a:ea typeface="Calibri"/>
              <a:cs typeface="Times New Roman"/>
            </a:endParaRPr>
          </a:p>
          <a:p>
            <a:pPr>
              <a:buClr>
                <a:srgbClr val="3333CC"/>
              </a:buClr>
              <a:buSzPct val="80000"/>
            </a:pPr>
            <a:endParaRPr lang="en-US" sz="2000" dirty="0"/>
          </a:p>
          <a:p>
            <a:pPr>
              <a:buClr>
                <a:srgbClr val="3333CC"/>
              </a:buClr>
              <a:buSzPct val="80000"/>
            </a:pPr>
            <a:endParaRPr lang="en-US" sz="2000" dirty="0"/>
          </a:p>
          <a:p>
            <a:pPr marL="0" indent="0">
              <a:buClr>
                <a:srgbClr val="3333CC"/>
              </a:buClr>
              <a:buSzPct val="80000"/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E7BE69-7A67-42DD-8716-022F2FA07DFA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355" y="3124200"/>
            <a:ext cx="5791200" cy="2514600"/>
          </a:xfrm>
          <a:prstGeom prst="rect">
            <a:avLst/>
          </a:prstGeom>
          <a:noFill/>
          <a:ln>
            <a:noFill/>
          </a:ln>
          <a:extLst/>
        </p:spPr>
      </p:pic>
      <p:cxnSp>
        <p:nvCxnSpPr>
          <p:cNvPr id="6" name="Straight Arrow Connector 5"/>
          <p:cNvCxnSpPr/>
          <p:nvPr/>
        </p:nvCxnSpPr>
        <p:spPr>
          <a:xfrm>
            <a:off x="3810000" y="6248400"/>
            <a:ext cx="12192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909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>
            <a:normAutofit/>
          </a:bodyPr>
          <a:lstStyle/>
          <a:p>
            <a:pPr algn="l"/>
            <a:r>
              <a:rPr lang="tr-TR" sz="2800" b="1" dirty="0"/>
              <a:t>Araştırma </a:t>
            </a:r>
            <a:r>
              <a:rPr lang="en-US" sz="2800" b="1" dirty="0" smtClean="0"/>
              <a:t>T</a:t>
            </a:r>
            <a:r>
              <a:rPr lang="tr-TR" sz="2800" b="1" dirty="0" smtClean="0"/>
              <a:t>asarımı</a:t>
            </a:r>
            <a:endParaRPr lang="tr-TR" sz="28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211763"/>
          </a:xfrm>
        </p:spPr>
        <p:txBody>
          <a:bodyPr>
            <a:noAutofit/>
          </a:bodyPr>
          <a:lstStyle/>
          <a:p>
            <a:pPr>
              <a:buClr>
                <a:srgbClr val="3333CC"/>
              </a:buClr>
            </a:pPr>
            <a:endParaRPr lang="en-US" sz="2000" dirty="0" smtClean="0"/>
          </a:p>
          <a:p>
            <a:pPr>
              <a:buClr>
                <a:srgbClr val="3333CC"/>
              </a:buClr>
            </a:pPr>
            <a:r>
              <a:rPr lang="en-US" sz="2000" dirty="0" smtClean="0"/>
              <a:t>  </a:t>
            </a:r>
            <a:r>
              <a:rPr lang="en-US" sz="2000" dirty="0" err="1" smtClean="0"/>
              <a:t>Genel</a:t>
            </a:r>
            <a:r>
              <a:rPr lang="en-US" sz="2000" dirty="0" smtClean="0"/>
              <a:t> </a:t>
            </a:r>
            <a:r>
              <a:rPr lang="en-US" sz="2000" dirty="0" err="1"/>
              <a:t>olarak</a:t>
            </a:r>
            <a:r>
              <a:rPr lang="en-US" sz="2000" dirty="0"/>
              <a:t> </a:t>
            </a:r>
            <a:r>
              <a:rPr lang="en-US" sz="2000" dirty="0" err="1"/>
              <a:t>tasarımlar</a:t>
            </a:r>
            <a:r>
              <a:rPr lang="en-US" sz="2000" dirty="0"/>
              <a:t> </a:t>
            </a:r>
            <a:r>
              <a:rPr lang="en-US" sz="2000" i="1" dirty="0" err="1"/>
              <a:t>betimsel</a:t>
            </a:r>
            <a:r>
              <a:rPr lang="en-US" sz="2000" i="1" dirty="0"/>
              <a:t> (descriptive) </a:t>
            </a:r>
            <a:r>
              <a:rPr lang="en-US" sz="2000" dirty="0"/>
              <a:t>ve </a:t>
            </a:r>
            <a:r>
              <a:rPr lang="en-US" sz="2000" i="1" dirty="0" err="1"/>
              <a:t>açıklama</a:t>
            </a:r>
            <a:r>
              <a:rPr lang="en-US" sz="2000" i="1" dirty="0"/>
              <a:t> </a:t>
            </a:r>
            <a:r>
              <a:rPr lang="en-US" sz="2000" i="1" dirty="0" err="1"/>
              <a:t>amaçlı</a:t>
            </a:r>
            <a:r>
              <a:rPr lang="en-US" sz="2000" i="1" dirty="0"/>
              <a:t> </a:t>
            </a:r>
            <a:r>
              <a:rPr lang="en-US" sz="2000" i="1" dirty="0" smtClean="0"/>
              <a:t> </a:t>
            </a:r>
          </a:p>
          <a:p>
            <a:pPr marL="0" indent="0">
              <a:buClr>
                <a:srgbClr val="3333CC"/>
              </a:buClr>
              <a:buNone/>
            </a:pPr>
            <a:r>
              <a:rPr lang="en-US" sz="2000" i="1" dirty="0"/>
              <a:t> </a:t>
            </a:r>
            <a:r>
              <a:rPr lang="en-US" sz="2000" i="1" dirty="0" smtClean="0"/>
              <a:t>     (</a:t>
            </a:r>
            <a:r>
              <a:rPr lang="en-US" sz="2000" i="1" dirty="0">
                <a:solidFill>
                  <a:schemeClr val="accent6">
                    <a:lumMod val="50000"/>
                  </a:schemeClr>
                </a:solidFill>
              </a:rPr>
              <a:t>explanatory</a:t>
            </a:r>
            <a:r>
              <a:rPr lang="en-US" sz="2000" i="1" dirty="0"/>
              <a:t>) </a:t>
            </a:r>
            <a:r>
              <a:rPr lang="en-US" sz="2000" dirty="0" err="1"/>
              <a:t>olarak</a:t>
            </a:r>
            <a:r>
              <a:rPr lang="en-US" sz="2000" dirty="0"/>
              <a:t> </a:t>
            </a:r>
            <a:r>
              <a:rPr lang="en-US" sz="2000" dirty="0" err="1"/>
              <a:t>sınıflandırılıyor</a:t>
            </a:r>
            <a:r>
              <a:rPr lang="en-US" sz="2000" dirty="0"/>
              <a:t>. </a:t>
            </a:r>
          </a:p>
          <a:p>
            <a:pPr>
              <a:buClr>
                <a:srgbClr val="3333CC"/>
              </a:buClr>
            </a:pPr>
            <a:endParaRPr lang="en-US" sz="2000" dirty="0" smtClean="0"/>
          </a:p>
          <a:p>
            <a:pPr>
              <a:buClr>
                <a:srgbClr val="3333CC"/>
              </a:buClr>
            </a:pPr>
            <a:r>
              <a:rPr lang="en-US" sz="2000" dirty="0" smtClean="0"/>
              <a:t>  </a:t>
            </a:r>
            <a:r>
              <a:rPr lang="en-US" sz="2000" dirty="0" err="1" smtClean="0"/>
              <a:t>Ancak</a:t>
            </a:r>
            <a:r>
              <a:rPr lang="en-US" sz="2000" dirty="0" smtClean="0"/>
              <a:t> </a:t>
            </a:r>
            <a:r>
              <a:rPr lang="en-US" sz="2000" dirty="0"/>
              <a:t>bu </a:t>
            </a:r>
            <a:r>
              <a:rPr lang="en-US" sz="2000" dirty="0" err="1"/>
              <a:t>sınıflamanın</a:t>
            </a:r>
            <a:r>
              <a:rPr lang="en-US" sz="2000" dirty="0"/>
              <a:t> </a:t>
            </a:r>
            <a:r>
              <a:rPr lang="en-US" sz="2000" dirty="0" err="1"/>
              <a:t>mutlak</a:t>
            </a:r>
            <a:r>
              <a:rPr lang="en-US" sz="2000" dirty="0"/>
              <a:t> </a:t>
            </a:r>
            <a:r>
              <a:rPr lang="en-US" sz="2000" dirty="0" err="1"/>
              <a:t>olmadığını</a:t>
            </a:r>
            <a:r>
              <a:rPr lang="en-US" sz="2000" dirty="0"/>
              <a:t> </a:t>
            </a:r>
            <a:r>
              <a:rPr lang="en-US" sz="2000" dirty="0" err="1"/>
              <a:t>hatırlamak</a:t>
            </a:r>
            <a:r>
              <a:rPr lang="en-US" sz="2000" dirty="0"/>
              <a:t> </a:t>
            </a:r>
            <a:r>
              <a:rPr lang="en-US" sz="2000" dirty="0" err="1"/>
              <a:t>gerekli</a:t>
            </a:r>
            <a:r>
              <a:rPr lang="en-US" sz="2000" dirty="0"/>
              <a:t>. </a:t>
            </a:r>
            <a:endParaRPr lang="en-US" sz="2000" dirty="0" smtClean="0"/>
          </a:p>
          <a:p>
            <a:pPr>
              <a:buClr>
                <a:srgbClr val="3333CC"/>
              </a:buClr>
            </a:pPr>
            <a:endParaRPr lang="en-US" sz="2000" dirty="0"/>
          </a:p>
          <a:p>
            <a:pPr>
              <a:buClr>
                <a:srgbClr val="3333CC"/>
              </a:buClr>
            </a:pPr>
            <a:r>
              <a:rPr lang="en-US" sz="2000" dirty="0" smtClean="0"/>
              <a:t>  Bu </a:t>
            </a:r>
            <a:r>
              <a:rPr lang="en-US" sz="2000" dirty="0" err="1"/>
              <a:t>tasarım</a:t>
            </a:r>
            <a:r>
              <a:rPr lang="en-US" sz="2000" dirty="0"/>
              <a:t> </a:t>
            </a:r>
            <a:r>
              <a:rPr lang="en-US" sz="2000" dirty="0" err="1" smtClean="0"/>
              <a:t>biçimlerini</a:t>
            </a:r>
            <a:r>
              <a:rPr lang="en-US" sz="2000" dirty="0" smtClean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 smtClean="0"/>
              <a:t>süreç</a:t>
            </a:r>
            <a:r>
              <a:rPr lang="en-US" sz="2000" dirty="0" smtClean="0"/>
              <a:t> </a:t>
            </a:r>
            <a:r>
              <a:rPr lang="en-US" sz="2000" dirty="0"/>
              <a:t>(</a:t>
            </a:r>
            <a:r>
              <a:rPr lang="en-US" sz="2000" dirty="0" err="1" smtClean="0"/>
              <a:t>sürekli</a:t>
            </a:r>
            <a:r>
              <a:rPr lang="en-US" sz="2000" dirty="0" smtClean="0"/>
              <a:t> </a:t>
            </a:r>
            <a:r>
              <a:rPr lang="en-US" sz="2000" dirty="0" err="1"/>
              <a:t>dizi</a:t>
            </a:r>
            <a:r>
              <a:rPr lang="en-US" sz="2000" dirty="0"/>
              <a:t>; </a:t>
            </a:r>
            <a:r>
              <a:rPr lang="en-US" sz="2000" i="1" dirty="0"/>
              <a:t>continuum</a:t>
            </a:r>
            <a:r>
              <a:rPr lang="en-US" sz="2000" dirty="0"/>
              <a:t>) </a:t>
            </a:r>
            <a:r>
              <a:rPr lang="en-US" sz="2000" dirty="0" err="1"/>
              <a:t>olarak</a:t>
            </a:r>
            <a:r>
              <a:rPr lang="en-US" sz="2000" dirty="0"/>
              <a:t> </a:t>
            </a:r>
            <a:endParaRPr lang="en-US" sz="2000" dirty="0" smtClean="0"/>
          </a:p>
          <a:p>
            <a:pPr marL="0" indent="0">
              <a:buClr>
                <a:srgbClr val="3333CC"/>
              </a:buClr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</a:t>
            </a:r>
            <a:r>
              <a:rPr lang="en-US" sz="2000" dirty="0" err="1" smtClean="0"/>
              <a:t>düşünmek</a:t>
            </a:r>
            <a:r>
              <a:rPr lang="en-US" sz="2000" dirty="0" smtClean="0"/>
              <a:t> </a:t>
            </a:r>
            <a:r>
              <a:rPr lang="en-US" sz="2000" dirty="0" err="1"/>
              <a:t>daha</a:t>
            </a:r>
            <a:r>
              <a:rPr lang="en-US" sz="2000" dirty="0"/>
              <a:t> </a:t>
            </a:r>
            <a:r>
              <a:rPr lang="en-US" sz="2000" dirty="0" err="1"/>
              <a:t>doğru</a:t>
            </a:r>
            <a:r>
              <a:rPr lang="en-US" sz="2000" dirty="0"/>
              <a:t>.</a:t>
            </a:r>
          </a:p>
          <a:p>
            <a:pPr>
              <a:buClr>
                <a:srgbClr val="3333CC"/>
              </a:buClr>
            </a:pPr>
            <a:endParaRPr lang="en-US" sz="2000" dirty="0"/>
          </a:p>
          <a:p>
            <a:pPr marL="400050" lvl="1" indent="0">
              <a:buClr>
                <a:srgbClr val="3333CC"/>
              </a:buClr>
              <a:buNone/>
            </a:pPr>
            <a:r>
              <a:rPr lang="en-US" sz="2000" dirty="0" smtClean="0"/>
              <a:t>       </a:t>
            </a:r>
            <a:r>
              <a:rPr lang="en-US" sz="2000" dirty="0" err="1" smtClean="0"/>
              <a:t>Açıklama</a:t>
            </a:r>
            <a:r>
              <a:rPr lang="en-US" sz="2000" dirty="0" smtClean="0"/>
              <a:t> </a:t>
            </a:r>
            <a:r>
              <a:rPr lang="en-US" sz="2000" dirty="0" err="1"/>
              <a:t>amaçlı</a:t>
            </a:r>
            <a:r>
              <a:rPr lang="en-US" sz="2000" dirty="0"/>
              <a:t> </a:t>
            </a:r>
            <a:r>
              <a:rPr lang="en-US" sz="2000" dirty="0" err="1" smtClean="0"/>
              <a:t>tasarımlar</a:t>
            </a:r>
            <a:r>
              <a:rPr lang="en-US" sz="2000" dirty="0" smtClean="0"/>
              <a:t>	      </a:t>
            </a:r>
            <a:r>
              <a:rPr lang="en-US" sz="2000" dirty="0"/>
              <a:t> </a:t>
            </a:r>
            <a:r>
              <a:rPr lang="en-US" sz="2000" dirty="0" smtClean="0"/>
              <a:t>     </a:t>
            </a:r>
            <a:r>
              <a:rPr lang="en-US" sz="2000" dirty="0" err="1" smtClean="0"/>
              <a:t>Betimsel</a:t>
            </a:r>
            <a:r>
              <a:rPr lang="en-US" sz="2000" dirty="0" smtClean="0"/>
              <a:t>  </a:t>
            </a:r>
            <a:r>
              <a:rPr lang="en-US" sz="2000" dirty="0" err="1" smtClean="0"/>
              <a:t>tasarımlar</a:t>
            </a:r>
            <a:r>
              <a:rPr lang="en-US" sz="2000" dirty="0" smtClean="0"/>
              <a:t> </a:t>
            </a:r>
            <a:r>
              <a:rPr lang="en-US" sz="2000" dirty="0"/>
              <a:t>	</a:t>
            </a:r>
            <a:endParaRPr lang="en-US" sz="2000" dirty="0" smtClean="0"/>
          </a:p>
          <a:p>
            <a:pPr marL="0" indent="0">
              <a:buClr>
                <a:srgbClr val="3333CC"/>
              </a:buClr>
              <a:buNone/>
            </a:pPr>
            <a:endParaRPr lang="en-US" sz="2000" dirty="0" smtClean="0"/>
          </a:p>
          <a:p>
            <a:pPr marL="0" indent="0">
              <a:buClr>
                <a:srgbClr val="3333CC"/>
              </a:buClr>
              <a:buNone/>
            </a:pPr>
            <a:r>
              <a:rPr lang="en-US" sz="2000" u="sng" dirty="0" err="1" smtClean="0"/>
              <a:t>Örnek</a:t>
            </a:r>
            <a:r>
              <a:rPr lang="en-US" sz="2000" dirty="0" smtClean="0"/>
              <a:t>:          </a:t>
            </a:r>
            <a:r>
              <a:rPr lang="en-US" sz="2000" dirty="0" err="1" smtClean="0"/>
              <a:t>Deneysel</a:t>
            </a:r>
            <a:r>
              <a:rPr lang="en-US" sz="2000" dirty="0" smtClean="0"/>
              <a:t> </a:t>
            </a:r>
            <a:r>
              <a:rPr lang="en-US" sz="2000" dirty="0" err="1" smtClean="0"/>
              <a:t>araştırmalar</a:t>
            </a:r>
            <a:r>
              <a:rPr lang="en-US" sz="2000" dirty="0" smtClean="0"/>
              <a:t> </a:t>
            </a:r>
            <a:r>
              <a:rPr lang="en-US" sz="2000" dirty="0"/>
              <a:t>  </a:t>
            </a:r>
            <a:r>
              <a:rPr lang="en-US" sz="2000" dirty="0" smtClean="0"/>
              <a:t>                  </a:t>
            </a:r>
            <a:r>
              <a:rPr lang="en-US" sz="2000" dirty="0" err="1" smtClean="0"/>
              <a:t>Anket</a:t>
            </a:r>
            <a:r>
              <a:rPr lang="en-US" sz="2000" dirty="0" smtClean="0"/>
              <a:t> </a:t>
            </a:r>
            <a:r>
              <a:rPr lang="en-US" sz="2000" dirty="0" err="1" smtClean="0"/>
              <a:t>araştırmaları</a:t>
            </a:r>
            <a:r>
              <a:rPr lang="en-US" sz="2000" dirty="0" smtClean="0"/>
              <a:t> </a:t>
            </a:r>
          </a:p>
          <a:p>
            <a:pPr marL="0" indent="0">
              <a:buClr>
                <a:srgbClr val="3333CC"/>
              </a:buClr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E7BE69-7A67-42DD-8716-022F2FA07DFA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724400" y="4572000"/>
            <a:ext cx="1047750" cy="0"/>
          </a:xfrm>
          <a:prstGeom prst="straightConnector1">
            <a:avLst/>
          </a:prstGeom>
          <a:ln w="38100" cmpd="dbl">
            <a:solidFill>
              <a:srgbClr val="3333C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717" y="5257800"/>
            <a:ext cx="1377950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87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2800" b="1" dirty="0"/>
              <a:t>“Tarafsız araştırma mı yapmalı, yoksa (taraflı) politika mı önermeli</a:t>
            </a:r>
            <a:r>
              <a:rPr lang="tr-TR" sz="2800" b="1" dirty="0" smtClean="0"/>
              <a:t>?”</a:t>
            </a:r>
            <a:endParaRPr lang="tr-TR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678363"/>
          </a:xfrm>
        </p:spPr>
        <p:txBody>
          <a:bodyPr>
            <a:normAutofit/>
          </a:bodyPr>
          <a:lstStyle/>
          <a:p>
            <a:pPr>
              <a:buClr>
                <a:srgbClr val="3333CC"/>
              </a:buClr>
            </a:pPr>
            <a:r>
              <a:rPr lang="tr-TR" sz="2200" dirty="0" smtClean="0"/>
              <a:t>Bu </a:t>
            </a:r>
            <a:r>
              <a:rPr lang="tr-TR" sz="2200" dirty="0" err="1"/>
              <a:t>KPÇ’nin</a:t>
            </a:r>
            <a:r>
              <a:rPr lang="tr-TR" sz="2200" dirty="0"/>
              <a:t> anavatanı diyebileceğimiz Amerika Birleşik Devletleri’nde </a:t>
            </a:r>
            <a:r>
              <a:rPr lang="tr-TR" sz="2200" dirty="0" smtClean="0"/>
              <a:t>temel </a:t>
            </a:r>
            <a:r>
              <a:rPr lang="tr-TR" sz="2200" dirty="0"/>
              <a:t>ders kitaplarında tartışılan bir konu.</a:t>
            </a:r>
          </a:p>
          <a:p>
            <a:pPr marL="800100" lvl="2" indent="0">
              <a:buClr>
                <a:srgbClr val="3333CC"/>
              </a:buClr>
              <a:buNone/>
            </a:pPr>
            <a:r>
              <a:rPr lang="tr-TR" sz="2200" dirty="0" smtClean="0"/>
              <a:t>Örneğin</a:t>
            </a:r>
            <a:r>
              <a:rPr lang="tr-TR" sz="2200" dirty="0"/>
              <a:t>: </a:t>
            </a:r>
            <a:r>
              <a:rPr lang="en-US" sz="2200" dirty="0" smtClean="0"/>
              <a:t>(</a:t>
            </a:r>
            <a:r>
              <a:rPr lang="en-US" sz="2200" dirty="0" err="1" smtClean="0"/>
              <a:t>Bardach</a:t>
            </a:r>
            <a:r>
              <a:rPr lang="en-US" sz="2200" dirty="0" smtClean="0"/>
              <a:t>, 2012; Dunn,  2012; </a:t>
            </a:r>
            <a:r>
              <a:rPr lang="tr-TR" sz="2200" dirty="0" err="1" smtClean="0"/>
              <a:t>Weimer</a:t>
            </a:r>
            <a:r>
              <a:rPr lang="tr-TR" sz="2200" dirty="0" smtClean="0"/>
              <a:t> </a:t>
            </a:r>
            <a:r>
              <a:rPr lang="tr-TR" sz="2200" dirty="0"/>
              <a:t>&amp; </a:t>
            </a:r>
            <a:r>
              <a:rPr lang="tr-TR" sz="2200" dirty="0" err="1" smtClean="0"/>
              <a:t>Vining</a:t>
            </a:r>
            <a:r>
              <a:rPr lang="en-US" sz="2200" dirty="0" smtClean="0"/>
              <a:t>, 2011) </a:t>
            </a:r>
            <a:endParaRPr lang="tr-TR" sz="2200" dirty="0"/>
          </a:p>
          <a:p>
            <a:pPr>
              <a:buClr>
                <a:srgbClr val="3333CC"/>
              </a:buClr>
            </a:pPr>
            <a:endParaRPr lang="en-US" sz="2200" dirty="0" smtClean="0"/>
          </a:p>
          <a:p>
            <a:pPr>
              <a:buClr>
                <a:srgbClr val="3333CC"/>
              </a:buClr>
            </a:pPr>
            <a:r>
              <a:rPr lang="tr-TR" sz="2200" dirty="0" smtClean="0"/>
              <a:t>Genel </a:t>
            </a:r>
            <a:r>
              <a:rPr lang="tr-TR" sz="2200" dirty="0"/>
              <a:t>olarak </a:t>
            </a:r>
            <a:r>
              <a:rPr lang="tr-TR" sz="2200" dirty="0" smtClean="0"/>
              <a:t>vurgulanan</a:t>
            </a:r>
            <a:r>
              <a:rPr lang="en-US" sz="2200" dirty="0" smtClean="0"/>
              <a:t> </a:t>
            </a:r>
            <a:r>
              <a:rPr lang="en-US" sz="2200" dirty="0" err="1" smtClean="0"/>
              <a:t>nokta</a:t>
            </a:r>
            <a:r>
              <a:rPr lang="en-US" sz="2200" dirty="0" smtClean="0"/>
              <a:t>:</a:t>
            </a:r>
          </a:p>
          <a:p>
            <a:pPr marL="457200" lvl="1" indent="0">
              <a:buClr>
                <a:srgbClr val="3333CC"/>
              </a:buClr>
              <a:buNone/>
            </a:pPr>
            <a:r>
              <a:rPr lang="en-US" sz="2200" dirty="0" smtClean="0"/>
              <a:t>K</a:t>
            </a:r>
            <a:r>
              <a:rPr lang="tr-TR" sz="2200" dirty="0" err="1" smtClean="0"/>
              <a:t>amu</a:t>
            </a:r>
            <a:r>
              <a:rPr lang="tr-TR" sz="2200" dirty="0" smtClean="0"/>
              <a:t> politikaları </a:t>
            </a:r>
            <a:r>
              <a:rPr lang="tr-TR" sz="2200" dirty="0"/>
              <a:t>(</a:t>
            </a:r>
            <a:r>
              <a:rPr lang="tr-TR" sz="2200" dirty="0" err="1"/>
              <a:t>public</a:t>
            </a:r>
            <a:r>
              <a:rPr lang="tr-TR" sz="2200" dirty="0"/>
              <a:t> </a:t>
            </a:r>
            <a:r>
              <a:rPr lang="tr-TR" sz="2200" dirty="0" err="1"/>
              <a:t>policy</a:t>
            </a:r>
            <a:r>
              <a:rPr lang="tr-TR" sz="2200" dirty="0"/>
              <a:t>) ister istemez </a:t>
            </a:r>
            <a:r>
              <a:rPr lang="tr-TR" sz="2200" i="1" dirty="0"/>
              <a:t>politik </a:t>
            </a:r>
            <a:r>
              <a:rPr lang="tr-TR" sz="2200" i="1" dirty="0" smtClean="0"/>
              <a:t>ortam</a:t>
            </a:r>
            <a:r>
              <a:rPr lang="en-US" sz="2200" i="1" dirty="0" err="1" smtClean="0"/>
              <a:t>larda</a:t>
            </a:r>
            <a:r>
              <a:rPr lang="en-US" sz="2200" i="1" dirty="0" smtClean="0"/>
              <a:t> </a:t>
            </a:r>
            <a:r>
              <a:rPr lang="tr-TR" sz="2200" i="1" dirty="0" smtClean="0"/>
              <a:t> </a:t>
            </a:r>
            <a:r>
              <a:rPr lang="tr-TR" sz="2200" dirty="0" smtClean="0"/>
              <a:t>çözümlen</a:t>
            </a:r>
            <a:r>
              <a:rPr lang="en-US" sz="2200" dirty="0" err="1" smtClean="0"/>
              <a:t>ir</a:t>
            </a:r>
            <a:r>
              <a:rPr lang="en-US" sz="2200" dirty="0" smtClean="0"/>
              <a:t>, </a:t>
            </a:r>
            <a:r>
              <a:rPr lang="tr-TR" sz="2200" dirty="0" smtClean="0"/>
              <a:t>yasalaştırılır</a:t>
            </a:r>
            <a:r>
              <a:rPr lang="en-US" sz="2200" dirty="0" smtClean="0"/>
              <a:t> </a:t>
            </a:r>
            <a:r>
              <a:rPr lang="tr-TR" sz="2200" dirty="0" smtClean="0"/>
              <a:t>ve </a:t>
            </a:r>
            <a:r>
              <a:rPr lang="tr-TR" sz="2200" dirty="0" err="1" smtClean="0"/>
              <a:t>uygulanı</a:t>
            </a:r>
            <a:r>
              <a:rPr lang="en-US" sz="2200" dirty="0" smtClean="0"/>
              <a:t>r. </a:t>
            </a:r>
            <a:r>
              <a:rPr lang="tr-TR" sz="2200" dirty="0" smtClean="0"/>
              <a:t> </a:t>
            </a:r>
            <a:endParaRPr lang="tr-TR" sz="2200" dirty="0"/>
          </a:p>
          <a:p>
            <a:pPr>
              <a:buClr>
                <a:srgbClr val="3333CC"/>
              </a:buClr>
            </a:pPr>
            <a:endParaRPr lang="en-US" sz="2200" dirty="0" smtClean="0"/>
          </a:p>
          <a:p>
            <a:pPr>
              <a:buClr>
                <a:srgbClr val="3333CC"/>
              </a:buClr>
            </a:pPr>
            <a:r>
              <a:rPr lang="tr-TR" sz="2200" dirty="0" smtClean="0"/>
              <a:t>B</a:t>
            </a:r>
            <a:r>
              <a:rPr lang="en-US" sz="2200" dirty="0" smtClean="0"/>
              <a:t>u </a:t>
            </a:r>
            <a:r>
              <a:rPr lang="en-US" sz="2200" dirty="0" err="1" smtClean="0"/>
              <a:t>durumda</a:t>
            </a:r>
            <a:r>
              <a:rPr lang="en-US" sz="2200" dirty="0" smtClean="0"/>
              <a:t>:</a:t>
            </a:r>
          </a:p>
          <a:p>
            <a:pPr marL="457200" lvl="1" indent="0">
              <a:buClr>
                <a:srgbClr val="3333CC"/>
              </a:buClr>
              <a:buNone/>
            </a:pPr>
            <a:r>
              <a:rPr lang="tr-TR" sz="2200" dirty="0" smtClean="0"/>
              <a:t>“</a:t>
            </a:r>
            <a:r>
              <a:rPr lang="en-US" sz="2200" dirty="0" smtClean="0"/>
              <a:t>B</a:t>
            </a:r>
            <a:r>
              <a:rPr lang="tr-TR" sz="2200" dirty="0" err="1" smtClean="0"/>
              <a:t>ilimsel</a:t>
            </a:r>
            <a:r>
              <a:rPr lang="tr-TR" sz="2200" dirty="0" smtClean="0"/>
              <a:t> çözümlemelere</a:t>
            </a:r>
            <a:r>
              <a:rPr lang="en-US" sz="2200" dirty="0" smtClean="0"/>
              <a:t>” </a:t>
            </a:r>
            <a:r>
              <a:rPr lang="tr-TR" sz="2200" dirty="0" smtClean="0"/>
              <a:t>(tarafsız </a:t>
            </a:r>
            <a:r>
              <a:rPr lang="tr-TR" sz="2200" dirty="0"/>
              <a:t>ve bilgili bilim insanları tarafından </a:t>
            </a:r>
            <a:r>
              <a:rPr lang="tr-TR" sz="2200" dirty="0" smtClean="0"/>
              <a:t>yapılan</a:t>
            </a:r>
            <a:r>
              <a:rPr lang="en-US" sz="2200" dirty="0" smtClean="0"/>
              <a:t> </a:t>
            </a:r>
            <a:r>
              <a:rPr lang="en-US" sz="2200" dirty="0" err="1" smtClean="0"/>
              <a:t>çözümlemelere</a:t>
            </a:r>
            <a:r>
              <a:rPr lang="tr-TR" sz="2200" dirty="0" smtClean="0"/>
              <a:t>) </a:t>
            </a:r>
            <a:r>
              <a:rPr lang="tr-TR" sz="2200" dirty="0"/>
              <a:t>“politikanın kirinin bulaşması” kaçınılmaz görülüyor. </a:t>
            </a:r>
          </a:p>
          <a:p>
            <a:pPr marL="0" indent="0">
              <a:buClr>
                <a:srgbClr val="3333CC"/>
              </a:buClr>
              <a:buNone/>
            </a:pP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741915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868362"/>
          </a:xfrm>
        </p:spPr>
        <p:txBody>
          <a:bodyPr rtlCol="0">
            <a:normAutofit fontScale="90000"/>
          </a:bodyPr>
          <a:lstStyle/>
          <a:p>
            <a:pPr algn="l">
              <a:defRPr/>
            </a:pP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100" b="1" dirty="0"/>
              <a:t> </a:t>
            </a:r>
            <a:r>
              <a:rPr lang="en-US" sz="3100" b="1" dirty="0" err="1"/>
              <a:t>Açıklama</a:t>
            </a:r>
            <a:r>
              <a:rPr lang="en-US" sz="3100" b="1" dirty="0"/>
              <a:t> </a:t>
            </a:r>
            <a:r>
              <a:rPr lang="en-US" sz="3100" b="1" dirty="0" err="1" smtClean="0"/>
              <a:t>Amaçlı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Tasarımlar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endParaRPr lang="en-US" sz="3600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830763"/>
          </a:xfrm>
        </p:spPr>
        <p:txBody>
          <a:bodyPr>
            <a:normAutofit fontScale="92500"/>
          </a:bodyPr>
          <a:lstStyle/>
          <a:p>
            <a:pPr>
              <a:buClr>
                <a:srgbClr val="3333CC"/>
              </a:buClr>
            </a:pPr>
            <a:r>
              <a:rPr lang="en-US" sz="2400" dirty="0" smtClean="0"/>
              <a:t>  </a:t>
            </a:r>
            <a:r>
              <a:rPr lang="en-US" sz="2400" dirty="0" err="1" smtClean="0"/>
              <a:t>Bunlar</a:t>
            </a:r>
            <a:r>
              <a:rPr lang="en-US" sz="2400" dirty="0" smtClean="0"/>
              <a:t> </a:t>
            </a:r>
            <a:r>
              <a:rPr lang="en-US" sz="2400" dirty="0" err="1"/>
              <a:t>değişkenler</a:t>
            </a:r>
            <a:r>
              <a:rPr lang="en-US" sz="2400" dirty="0"/>
              <a:t> </a:t>
            </a:r>
            <a:r>
              <a:rPr lang="en-US" sz="2400" dirty="0" err="1"/>
              <a:t>arasındaki</a:t>
            </a:r>
            <a:r>
              <a:rPr lang="en-US" sz="2400" dirty="0"/>
              <a:t> </a:t>
            </a:r>
            <a:r>
              <a:rPr lang="en-US" sz="2400" i="1" dirty="0" err="1"/>
              <a:t>nedensel</a:t>
            </a:r>
            <a:r>
              <a:rPr lang="en-US" sz="2400" i="1" dirty="0"/>
              <a:t> </a:t>
            </a:r>
            <a:r>
              <a:rPr lang="en-US" sz="2400" i="1" dirty="0" err="1"/>
              <a:t>ilişkileri</a:t>
            </a:r>
            <a:r>
              <a:rPr lang="en-US" sz="2400" i="1" dirty="0"/>
              <a:t> </a:t>
            </a:r>
            <a:r>
              <a:rPr lang="en-US" sz="2400" dirty="0" err="1"/>
              <a:t>saptamak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</a:p>
          <a:p>
            <a:pPr marL="0" indent="0">
              <a:buClr>
                <a:srgbClr val="3333CC"/>
              </a:buClr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</a:t>
            </a:r>
            <a:r>
              <a:rPr lang="en-US" sz="2400" dirty="0" err="1" smtClean="0"/>
              <a:t>amacı</a:t>
            </a:r>
            <a:r>
              <a:rPr lang="en-US" sz="2400" dirty="0" smtClean="0"/>
              <a:t> </a:t>
            </a:r>
            <a:r>
              <a:rPr lang="en-US" sz="2400" dirty="0" err="1"/>
              <a:t>ile</a:t>
            </a:r>
            <a:r>
              <a:rPr lang="en-US" sz="2400" dirty="0"/>
              <a:t> </a:t>
            </a:r>
            <a:r>
              <a:rPr lang="en-US" sz="2400" dirty="0" err="1"/>
              <a:t>kullanılıyor</a:t>
            </a:r>
            <a:r>
              <a:rPr lang="en-US" sz="2400" dirty="0"/>
              <a:t>. </a:t>
            </a:r>
            <a:endParaRPr lang="en-US" sz="2400" dirty="0" smtClean="0"/>
          </a:p>
          <a:p>
            <a:pPr>
              <a:buClr>
                <a:srgbClr val="3333CC"/>
              </a:buClr>
            </a:pPr>
            <a:endParaRPr lang="en-US" sz="2400" dirty="0"/>
          </a:p>
          <a:p>
            <a:pPr>
              <a:buClr>
                <a:srgbClr val="3333CC"/>
              </a:buClr>
            </a:pPr>
            <a:r>
              <a:rPr lang="en-US" sz="2400" dirty="0" smtClean="0"/>
              <a:t>  </a:t>
            </a:r>
            <a:r>
              <a:rPr lang="en-US" sz="2400" dirty="0" err="1" smtClean="0"/>
              <a:t>Bunların</a:t>
            </a:r>
            <a:r>
              <a:rPr lang="en-US" sz="2400" dirty="0" smtClean="0"/>
              <a:t> </a:t>
            </a:r>
            <a:r>
              <a:rPr lang="en-US" sz="2400" dirty="0" err="1"/>
              <a:t>nedenselliği</a:t>
            </a:r>
            <a:r>
              <a:rPr lang="en-US" sz="2400" dirty="0"/>
              <a:t> </a:t>
            </a:r>
            <a:r>
              <a:rPr lang="en-US" sz="2400" dirty="0" err="1"/>
              <a:t>saptamada</a:t>
            </a:r>
            <a:r>
              <a:rPr lang="en-US" sz="2400" dirty="0"/>
              <a:t> </a:t>
            </a:r>
            <a:r>
              <a:rPr lang="en-US" sz="2400" i="1" dirty="0"/>
              <a:t>en </a:t>
            </a:r>
            <a:r>
              <a:rPr lang="en-US" sz="2400" i="1" dirty="0" err="1"/>
              <a:t>güçlü</a:t>
            </a:r>
            <a:r>
              <a:rPr lang="en-US" sz="2400" i="1" dirty="0"/>
              <a:t> </a:t>
            </a:r>
            <a:r>
              <a:rPr lang="en-US" sz="2400" i="1" dirty="0" err="1"/>
              <a:t>tasarımlar</a:t>
            </a:r>
            <a:r>
              <a:rPr lang="en-US" sz="2400" i="1" dirty="0"/>
              <a:t> </a:t>
            </a:r>
            <a:r>
              <a:rPr lang="en-US" sz="2400" dirty="0" err="1"/>
              <a:t>olduğu</a:t>
            </a:r>
            <a:r>
              <a:rPr lang="en-US" sz="2400" dirty="0"/>
              <a:t> </a:t>
            </a:r>
            <a:endParaRPr lang="en-US" sz="2400" dirty="0" smtClean="0"/>
          </a:p>
          <a:p>
            <a:pPr marL="0" indent="0">
              <a:buClr>
                <a:srgbClr val="3333CC"/>
              </a:buClr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</a:t>
            </a:r>
            <a:r>
              <a:rPr lang="en-US" sz="2400" dirty="0" err="1" smtClean="0"/>
              <a:t>düşünüluyor</a:t>
            </a:r>
            <a:r>
              <a:rPr lang="en-US" sz="2400" dirty="0"/>
              <a:t>. </a:t>
            </a:r>
            <a:endParaRPr lang="en-US" sz="2400" dirty="0" smtClean="0"/>
          </a:p>
          <a:p>
            <a:pPr>
              <a:buClr>
                <a:srgbClr val="3333CC"/>
              </a:buClr>
            </a:pPr>
            <a:endParaRPr lang="en-US" sz="2400" dirty="0"/>
          </a:p>
          <a:p>
            <a:pPr>
              <a:buClr>
                <a:srgbClr val="3333CC"/>
              </a:buClr>
            </a:pPr>
            <a:r>
              <a:rPr lang="en-US" sz="2400" dirty="0" smtClean="0"/>
              <a:t>  </a:t>
            </a:r>
            <a:r>
              <a:rPr lang="en-US" sz="2400" dirty="0" err="1" smtClean="0"/>
              <a:t>Açıklama</a:t>
            </a:r>
            <a:r>
              <a:rPr lang="en-US" sz="2400" dirty="0" smtClean="0"/>
              <a:t> </a:t>
            </a:r>
            <a:r>
              <a:rPr lang="en-US" sz="2400" dirty="0" err="1"/>
              <a:t>amaçlı</a:t>
            </a:r>
            <a:r>
              <a:rPr lang="en-US" sz="2400" dirty="0"/>
              <a:t> </a:t>
            </a:r>
            <a:r>
              <a:rPr lang="en-US" sz="2400" dirty="0" err="1"/>
              <a:t>tasarımların</a:t>
            </a:r>
            <a:r>
              <a:rPr lang="en-US" sz="2400" dirty="0"/>
              <a:t> </a:t>
            </a:r>
            <a:r>
              <a:rPr lang="en-US" sz="2400" dirty="0" err="1"/>
              <a:t>iki</a:t>
            </a:r>
            <a:r>
              <a:rPr lang="en-US" sz="2400" dirty="0"/>
              <a:t> </a:t>
            </a:r>
            <a:r>
              <a:rPr lang="en-US" sz="2400" dirty="0" err="1"/>
              <a:t>türünden</a:t>
            </a:r>
            <a:r>
              <a:rPr lang="en-US" sz="2400" dirty="0"/>
              <a:t> </a:t>
            </a:r>
            <a:r>
              <a:rPr lang="en-US" sz="2400" dirty="0" err="1"/>
              <a:t>söz</a:t>
            </a:r>
            <a:r>
              <a:rPr lang="en-US" sz="2400" dirty="0"/>
              <a:t> </a:t>
            </a:r>
            <a:r>
              <a:rPr lang="en-US" sz="2400" dirty="0" err="1"/>
              <a:t>edebiliriz</a:t>
            </a:r>
            <a:r>
              <a:rPr lang="en-US" sz="2400" dirty="0"/>
              <a:t>: </a:t>
            </a:r>
            <a:endParaRPr lang="en-US" sz="2400" dirty="0" smtClean="0"/>
          </a:p>
          <a:p>
            <a:pPr>
              <a:buClr>
                <a:srgbClr val="3333CC"/>
              </a:buClr>
            </a:pPr>
            <a:endParaRPr lang="en-US" sz="2400" dirty="0"/>
          </a:p>
          <a:p>
            <a:pPr lvl="1">
              <a:buClr>
                <a:srgbClr val="3333CC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sz="2400" i="1" dirty="0" smtClean="0"/>
              <a:t>  </a:t>
            </a:r>
            <a:r>
              <a:rPr lang="en-US" sz="2400" i="1" dirty="0" err="1" smtClean="0">
                <a:solidFill>
                  <a:schemeClr val="accent6">
                    <a:lumMod val="50000"/>
                  </a:schemeClr>
                </a:solidFill>
              </a:rPr>
              <a:t>Klasik</a:t>
            </a:r>
            <a:r>
              <a:rPr lang="en-US" sz="24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accent6">
                    <a:lumMod val="50000"/>
                  </a:schemeClr>
                </a:solidFill>
              </a:rPr>
              <a:t>deneyler</a:t>
            </a:r>
            <a:r>
              <a:rPr lang="en-US" sz="2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/>
              <a:t>(true (classical) experiments)</a:t>
            </a:r>
          </a:p>
          <a:p>
            <a:pPr lvl="1">
              <a:buClr>
                <a:srgbClr val="3333CC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sz="2400" i="1" dirty="0" smtClean="0"/>
              <a:t> </a:t>
            </a:r>
            <a:r>
              <a:rPr lang="en-US" sz="2400" i="1" dirty="0" smtClean="0">
                <a:solidFill>
                  <a:schemeClr val="accent6">
                    <a:lumMod val="50000"/>
                  </a:schemeClr>
                </a:solidFill>
              </a:rPr>
              <a:t>“</a:t>
            </a:r>
            <a:r>
              <a:rPr lang="en-US" sz="2400" i="1" dirty="0" err="1">
                <a:solidFill>
                  <a:schemeClr val="accent6">
                    <a:lumMod val="50000"/>
                  </a:schemeClr>
                </a:solidFill>
              </a:rPr>
              <a:t>Sözde</a:t>
            </a:r>
            <a:r>
              <a:rPr lang="en-US" sz="2400" i="1" dirty="0">
                <a:solidFill>
                  <a:schemeClr val="accent6">
                    <a:lumMod val="50000"/>
                  </a:schemeClr>
                </a:solidFill>
              </a:rPr>
              <a:t>” </a:t>
            </a:r>
            <a:r>
              <a:rPr lang="en-US" sz="2400" i="1" dirty="0" err="1">
                <a:solidFill>
                  <a:schemeClr val="accent6">
                    <a:lumMod val="50000"/>
                  </a:schemeClr>
                </a:solidFill>
              </a:rPr>
              <a:t>deneyler</a:t>
            </a:r>
            <a:r>
              <a:rPr lang="en-US" sz="2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smtClean="0"/>
              <a:t>(quasi-experiments)</a:t>
            </a:r>
          </a:p>
          <a:p>
            <a:pPr marL="411480" lvl="1" indent="0">
              <a:buClr>
                <a:srgbClr val="3333CC"/>
              </a:buClr>
              <a:buNone/>
            </a:pPr>
            <a:endParaRPr lang="en-US" sz="2400" dirty="0"/>
          </a:p>
          <a:p>
            <a:pPr>
              <a:buClr>
                <a:srgbClr val="3333CC"/>
              </a:buClr>
            </a:pPr>
            <a:r>
              <a:rPr lang="en-US" sz="2400" dirty="0" smtClean="0"/>
              <a:t>   </a:t>
            </a:r>
            <a:r>
              <a:rPr lang="en-US" sz="2400" dirty="0" err="1" smtClean="0"/>
              <a:t>Klasik</a:t>
            </a:r>
            <a:r>
              <a:rPr lang="en-US" sz="2400" dirty="0" smtClean="0"/>
              <a:t> </a:t>
            </a:r>
            <a:r>
              <a:rPr lang="en-US" sz="2400" dirty="0" err="1"/>
              <a:t>deneyler</a:t>
            </a:r>
            <a:r>
              <a:rPr lang="en-US" sz="2400" dirty="0"/>
              <a:t> </a:t>
            </a:r>
            <a:r>
              <a:rPr lang="en-US" sz="2400" dirty="0" err="1"/>
              <a:t>sözde</a:t>
            </a:r>
            <a:r>
              <a:rPr lang="en-US" sz="2400" dirty="0"/>
              <a:t> </a:t>
            </a:r>
            <a:r>
              <a:rPr lang="en-US" sz="2400" dirty="0" err="1"/>
              <a:t>deneylere</a:t>
            </a:r>
            <a:r>
              <a:rPr lang="en-US" sz="2400" dirty="0"/>
              <a:t> </a:t>
            </a:r>
            <a:r>
              <a:rPr lang="en-US" sz="2400" dirty="0" err="1" smtClean="0"/>
              <a:t>göre</a:t>
            </a:r>
            <a:r>
              <a:rPr lang="en-US" sz="2400" dirty="0" smtClean="0"/>
              <a:t> </a:t>
            </a:r>
            <a:r>
              <a:rPr lang="en-US" sz="2400" dirty="0" err="1"/>
              <a:t>daha</a:t>
            </a:r>
            <a:r>
              <a:rPr lang="en-US" sz="2400" dirty="0"/>
              <a:t> </a:t>
            </a:r>
            <a:r>
              <a:rPr lang="en-US" sz="2400" dirty="0" err="1"/>
              <a:t>güçlü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</a:p>
          <a:p>
            <a:pPr marL="0" indent="0">
              <a:buClr>
                <a:srgbClr val="3333CC"/>
              </a:buClr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</a:t>
            </a:r>
            <a:r>
              <a:rPr lang="en-US" sz="2400" dirty="0" err="1" smtClean="0"/>
              <a:t>kabul</a:t>
            </a:r>
            <a:r>
              <a:rPr lang="en-US" sz="2400" dirty="0" smtClean="0"/>
              <a:t> </a:t>
            </a:r>
            <a:r>
              <a:rPr lang="en-US" sz="2400" dirty="0" err="1"/>
              <a:t>ediliyor</a:t>
            </a:r>
            <a:r>
              <a:rPr lang="en-US" sz="2400" dirty="0"/>
              <a:t>.</a:t>
            </a:r>
          </a:p>
          <a:p>
            <a:pPr marL="0" indent="0" eaLnBrk="1" hangingPunct="1">
              <a:buClr>
                <a:srgbClr val="3333CC"/>
              </a:buClr>
              <a:buNone/>
              <a:defRPr/>
            </a:pPr>
            <a:endParaRPr lang="en-US" altLang="en-US" sz="2000" dirty="0" smtClean="0"/>
          </a:p>
          <a:p>
            <a:pPr eaLnBrk="1" hangingPunct="1">
              <a:buClr>
                <a:srgbClr val="3333CC"/>
              </a:buClr>
              <a:buFont typeface="Arial" charset="0"/>
              <a:buNone/>
              <a:defRPr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1E1742-92D3-47DF-9E4C-53876E11C8C7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346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0" y="5562600"/>
            <a:ext cx="4267200" cy="5334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868362"/>
          </a:xfrm>
        </p:spPr>
        <p:txBody>
          <a:bodyPr>
            <a:noAutofit/>
          </a:bodyPr>
          <a:lstStyle/>
          <a:p>
            <a:pPr algn="l"/>
            <a:r>
              <a:rPr lang="en-US" sz="2800" b="1" dirty="0" err="1"/>
              <a:t>Açıklama</a:t>
            </a:r>
            <a:r>
              <a:rPr lang="en-US" sz="2800" b="1" dirty="0"/>
              <a:t> </a:t>
            </a:r>
            <a:r>
              <a:rPr lang="en-US" sz="2800" b="1" dirty="0" err="1" smtClean="0"/>
              <a:t>amaçlı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tasarımlarda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nedensellik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ilişkisini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saptamanın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koşulları</a:t>
            </a:r>
            <a:r>
              <a:rPr lang="en-US" sz="2800" b="1" dirty="0" smtClean="0"/>
              <a:t>:</a:t>
            </a:r>
            <a:r>
              <a:rPr lang="en-US" sz="2800" b="1" dirty="0"/>
              <a:t/>
            </a:r>
            <a:br>
              <a:rPr lang="en-US" sz="2800" b="1" dirty="0"/>
            </a:br>
            <a:endParaRPr lang="en-US" altLang="en-US" sz="2800" b="1" dirty="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11763"/>
          </a:xfrm>
        </p:spPr>
        <p:txBody>
          <a:bodyPr>
            <a:normAutofit/>
          </a:bodyPr>
          <a:lstStyle/>
          <a:p>
            <a:pPr marL="0" indent="0">
              <a:buClr>
                <a:srgbClr val="3333CC"/>
              </a:buClr>
              <a:buNone/>
            </a:pPr>
            <a:endParaRPr lang="en-US" sz="2200" dirty="0"/>
          </a:p>
          <a:p>
            <a:pPr marL="457200" indent="-457200">
              <a:buClr>
                <a:srgbClr val="3333CC"/>
              </a:buClr>
              <a:buSzPct val="110000"/>
              <a:buFont typeface="+mj-lt"/>
              <a:buAutoNum type="arabicPeriod"/>
            </a:pPr>
            <a:r>
              <a:rPr lang="en-US" sz="2000" dirty="0" err="1"/>
              <a:t>Değişkenler</a:t>
            </a:r>
            <a:r>
              <a:rPr lang="en-US" sz="2000" dirty="0"/>
              <a:t> </a:t>
            </a:r>
            <a:r>
              <a:rPr lang="en-US" sz="2000" dirty="0" err="1"/>
              <a:t>arasında</a:t>
            </a:r>
            <a:r>
              <a:rPr lang="en-US" sz="2000" dirty="0"/>
              <a:t> </a:t>
            </a:r>
            <a:r>
              <a:rPr lang="en-US" sz="2000" i="1" dirty="0" err="1">
                <a:solidFill>
                  <a:schemeClr val="accent6">
                    <a:lumMod val="50000"/>
                  </a:schemeClr>
                </a:solidFill>
              </a:rPr>
              <a:t>istatistiksel</a:t>
            </a:r>
            <a:r>
              <a:rPr lang="en-US" sz="20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6">
                    <a:lumMod val="50000"/>
                  </a:schemeClr>
                </a:solidFill>
              </a:rPr>
              <a:t>ilişki</a:t>
            </a:r>
            <a:r>
              <a:rPr lang="en-US" sz="20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 smtClean="0"/>
              <a:t>olmal</a:t>
            </a:r>
            <a:r>
              <a:rPr lang="en-US" sz="2000" dirty="0" err="1"/>
              <a:t>ı</a:t>
            </a:r>
            <a:r>
              <a:rPr lang="en-US" sz="2000" dirty="0" smtClean="0"/>
              <a:t>.</a:t>
            </a:r>
          </a:p>
          <a:p>
            <a:pPr marL="457200" indent="-457200">
              <a:buClr>
                <a:srgbClr val="3333CC"/>
              </a:buClr>
              <a:buSzPct val="110000"/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Clr>
                <a:srgbClr val="3333CC"/>
              </a:buClr>
              <a:buSzPct val="110000"/>
              <a:buFont typeface="+mj-lt"/>
              <a:buAutoNum type="arabicPeriod"/>
            </a:pPr>
            <a:r>
              <a:rPr lang="en-US" sz="2000" dirty="0" err="1"/>
              <a:t>Değişkenler</a:t>
            </a:r>
            <a:r>
              <a:rPr lang="en-US" sz="2000" dirty="0"/>
              <a:t> </a:t>
            </a:r>
            <a:r>
              <a:rPr lang="en-US" sz="2000" dirty="0" err="1"/>
              <a:t>arasında</a:t>
            </a:r>
            <a:r>
              <a:rPr lang="en-US" sz="2000" dirty="0"/>
              <a:t> </a:t>
            </a:r>
            <a:r>
              <a:rPr lang="en-US" sz="2000" i="1" dirty="0" err="1">
                <a:solidFill>
                  <a:schemeClr val="accent6">
                    <a:lumMod val="50000"/>
                  </a:schemeClr>
                </a:solidFill>
              </a:rPr>
              <a:t>zaman</a:t>
            </a:r>
            <a:r>
              <a:rPr lang="en-US" sz="20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6">
                    <a:lumMod val="50000"/>
                  </a:schemeClr>
                </a:solidFill>
              </a:rPr>
              <a:t>ilişkis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/>
              <a:t>(chronology) </a:t>
            </a:r>
            <a:r>
              <a:rPr lang="en-US" sz="2000" dirty="0" err="1"/>
              <a:t>olmalı</a:t>
            </a:r>
            <a:r>
              <a:rPr lang="en-US" sz="2000" dirty="0"/>
              <a:t>:</a:t>
            </a:r>
          </a:p>
          <a:p>
            <a:pPr marL="857250" lvl="2" indent="0">
              <a:buClr>
                <a:srgbClr val="3333CC"/>
              </a:buClr>
              <a:buSzPct val="110000"/>
              <a:buNone/>
            </a:pPr>
            <a:r>
              <a:rPr lang="en-US" sz="2000" dirty="0" err="1"/>
              <a:t>Bağımsız</a:t>
            </a:r>
            <a:r>
              <a:rPr lang="en-US" sz="2000" dirty="0"/>
              <a:t> </a:t>
            </a:r>
            <a:r>
              <a:rPr lang="en-US" sz="2000" dirty="0" err="1"/>
              <a:t>değişken</a:t>
            </a:r>
            <a:r>
              <a:rPr lang="en-US" sz="2000" dirty="0"/>
              <a:t> </a:t>
            </a:r>
            <a:r>
              <a:rPr lang="en-US" sz="2000" dirty="0" err="1"/>
              <a:t>bağımlı</a:t>
            </a:r>
            <a:r>
              <a:rPr lang="en-US" sz="2000" dirty="0"/>
              <a:t> </a:t>
            </a:r>
            <a:r>
              <a:rPr lang="en-US" sz="2000" dirty="0" err="1"/>
              <a:t>değişkenden</a:t>
            </a:r>
            <a:r>
              <a:rPr lang="en-US" sz="2000" dirty="0"/>
              <a:t> </a:t>
            </a:r>
            <a:r>
              <a:rPr lang="en-US" sz="2000" dirty="0" err="1" smtClean="0"/>
              <a:t>önce</a:t>
            </a:r>
            <a:r>
              <a:rPr lang="en-US" sz="2000" dirty="0" smtClean="0"/>
              <a:t> </a:t>
            </a:r>
            <a:r>
              <a:rPr lang="en-US" sz="2000" dirty="0" err="1"/>
              <a:t>gelmeli</a:t>
            </a:r>
            <a:r>
              <a:rPr lang="en-US" sz="2000" dirty="0" smtClean="0"/>
              <a:t>.</a:t>
            </a:r>
          </a:p>
          <a:p>
            <a:pPr marL="914400" lvl="1" indent="-457200">
              <a:buClr>
                <a:srgbClr val="3333CC"/>
              </a:buClr>
              <a:buSzPct val="110000"/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Clr>
                <a:srgbClr val="3333CC"/>
              </a:buClr>
              <a:buSzPct val="110000"/>
              <a:buFont typeface="+mj-lt"/>
              <a:buAutoNum type="arabicPeriod"/>
            </a:pPr>
            <a:r>
              <a:rPr lang="en-US" sz="2000" dirty="0" err="1"/>
              <a:t>Başka</a:t>
            </a:r>
            <a:r>
              <a:rPr lang="en-US" sz="2000" dirty="0"/>
              <a:t> </a:t>
            </a:r>
            <a:r>
              <a:rPr lang="en-US" sz="2000" i="1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n-US" sz="2000" i="1" dirty="0" err="1">
                <a:solidFill>
                  <a:schemeClr val="accent6">
                    <a:lumMod val="50000"/>
                  </a:schemeClr>
                </a:solidFill>
              </a:rPr>
              <a:t>rakip</a:t>
            </a:r>
            <a:r>
              <a:rPr lang="en-US" sz="2000" i="1" dirty="0">
                <a:solidFill>
                  <a:schemeClr val="accent6">
                    <a:lumMod val="50000"/>
                  </a:schemeClr>
                </a:solidFill>
              </a:rPr>
              <a:t>) </a:t>
            </a:r>
            <a:r>
              <a:rPr lang="en-US" sz="2000" i="1" dirty="0" err="1">
                <a:solidFill>
                  <a:schemeClr val="accent6">
                    <a:lumMod val="50000"/>
                  </a:schemeClr>
                </a:solidFill>
              </a:rPr>
              <a:t>açıklamaların</a:t>
            </a:r>
            <a:r>
              <a:rPr lang="en-US" sz="20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/>
              <a:t>geçerli</a:t>
            </a:r>
            <a:r>
              <a:rPr lang="en-US" sz="2000" dirty="0"/>
              <a:t> </a:t>
            </a:r>
            <a:r>
              <a:rPr lang="en-US" sz="2000" dirty="0" err="1"/>
              <a:t>olmadığı</a:t>
            </a:r>
            <a:r>
              <a:rPr lang="en-US" sz="2000" dirty="0"/>
              <a:t> </a:t>
            </a:r>
            <a:r>
              <a:rPr lang="en-US" sz="2000" dirty="0" err="1"/>
              <a:t>gösterilebilmeli</a:t>
            </a:r>
            <a:r>
              <a:rPr lang="en-US" sz="2000" dirty="0" smtClean="0"/>
              <a:t>.</a:t>
            </a:r>
          </a:p>
          <a:p>
            <a:pPr marL="457200" indent="-457200">
              <a:buClr>
                <a:srgbClr val="3333CC"/>
              </a:buClr>
              <a:buSzPct val="110000"/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Clr>
                <a:srgbClr val="3333CC"/>
              </a:buClr>
              <a:buSzPct val="110000"/>
              <a:buFont typeface="+mj-lt"/>
              <a:buAutoNum type="arabicPeriod"/>
            </a:pPr>
            <a:r>
              <a:rPr lang="en-US" sz="2000" dirty="0" err="1"/>
              <a:t>Bağımsız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bağımlı</a:t>
            </a:r>
            <a:r>
              <a:rPr lang="en-US" sz="2000" dirty="0"/>
              <a:t> </a:t>
            </a:r>
            <a:r>
              <a:rPr lang="en-US" sz="2000" dirty="0" err="1"/>
              <a:t>değişkenler</a:t>
            </a:r>
            <a:r>
              <a:rPr lang="en-US" sz="2000" dirty="0"/>
              <a:t> </a:t>
            </a:r>
            <a:r>
              <a:rPr lang="en-US" sz="2000" dirty="0" err="1"/>
              <a:t>arasında</a:t>
            </a:r>
            <a:r>
              <a:rPr lang="en-US" sz="2000" dirty="0"/>
              <a:t> </a:t>
            </a:r>
            <a:r>
              <a:rPr lang="en-US" sz="2000" i="1" dirty="0" err="1">
                <a:solidFill>
                  <a:schemeClr val="accent6">
                    <a:lumMod val="50000"/>
                  </a:schemeClr>
                </a:solidFill>
              </a:rPr>
              <a:t>kuramsal</a:t>
            </a:r>
            <a:r>
              <a:rPr lang="en-US" sz="20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6">
                    <a:lumMod val="50000"/>
                  </a:schemeClr>
                </a:solidFill>
              </a:rPr>
              <a:t>bir</a:t>
            </a:r>
            <a:r>
              <a:rPr lang="en-US" sz="20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6">
                    <a:lumMod val="50000"/>
                  </a:schemeClr>
                </a:solidFill>
              </a:rPr>
              <a:t>bağlantı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/>
              <a:t>olmalı</a:t>
            </a:r>
            <a:r>
              <a:rPr lang="en-US" sz="2000" dirty="0"/>
              <a:t>. </a:t>
            </a:r>
          </a:p>
          <a:p>
            <a:pPr marL="0" indent="0">
              <a:lnSpc>
                <a:spcPct val="150000"/>
              </a:lnSpc>
              <a:buClr>
                <a:srgbClr val="3333CC"/>
              </a:buClr>
              <a:buNone/>
            </a:pPr>
            <a:endParaRPr lang="en-US" altLang="en-US" sz="2000" dirty="0" smtClean="0"/>
          </a:p>
          <a:p>
            <a:pPr marL="0" indent="0">
              <a:lnSpc>
                <a:spcPct val="150000"/>
              </a:lnSpc>
              <a:buClr>
                <a:srgbClr val="3333CC"/>
              </a:buClr>
              <a:buNone/>
            </a:pPr>
            <a:r>
              <a:rPr lang="en-US" altLang="en-US" sz="2000" dirty="0" smtClean="0"/>
              <a:t>        </a:t>
            </a:r>
            <a:r>
              <a:rPr lang="tr-TR" altLang="en-US" sz="2000" dirty="0" smtClean="0"/>
              <a:t>Bu koşulları aşağıdaki model için yerine getirebilir miyiz? </a:t>
            </a:r>
          </a:p>
          <a:p>
            <a:pPr marL="0" indent="0">
              <a:lnSpc>
                <a:spcPct val="150000"/>
              </a:lnSpc>
              <a:buClr>
                <a:srgbClr val="3333CC"/>
              </a:buClr>
              <a:buNone/>
            </a:pPr>
            <a:r>
              <a:rPr lang="tr-TR" sz="2000" dirty="0" smtClean="0">
                <a:ea typeface="Calibri"/>
                <a:cs typeface="Times New Roman"/>
              </a:rPr>
              <a:t>		</a:t>
            </a:r>
            <a:r>
              <a:rPr lang="tr-TR" sz="2000" dirty="0" err="1" smtClean="0">
                <a:ea typeface="Calibri"/>
                <a:cs typeface="Times New Roman"/>
              </a:rPr>
              <a:t>HİBin</a:t>
            </a:r>
            <a:r>
              <a:rPr lang="tr-TR" sz="2000" dirty="0" smtClean="0">
                <a:ea typeface="Calibri"/>
                <a:cs typeface="Times New Roman"/>
              </a:rPr>
              <a:t> varlığı </a:t>
            </a:r>
            <a:r>
              <a:rPr lang="tr-TR" sz="2000" i="1" dirty="0" smtClean="0">
                <a:ea typeface="Calibri"/>
                <a:cs typeface="Times New Roman"/>
              </a:rPr>
              <a:t>	</a:t>
            </a:r>
            <a:r>
              <a:rPr lang="tr-TR" sz="2000" dirty="0" smtClean="0">
                <a:ea typeface="Calibri"/>
                <a:cs typeface="Times New Roman"/>
              </a:rPr>
              <a:t>	    Suç oranı </a:t>
            </a:r>
          </a:p>
          <a:p>
            <a:pPr marL="0" indent="0">
              <a:lnSpc>
                <a:spcPct val="150000"/>
              </a:lnSpc>
              <a:buClr>
                <a:srgbClr val="3333CC"/>
              </a:buClr>
              <a:buNone/>
            </a:pPr>
            <a:endParaRPr lang="en-US" altLang="en-US" sz="2200" dirty="0" smtClean="0"/>
          </a:p>
          <a:p>
            <a:pPr eaLnBrk="1" hangingPunct="1">
              <a:buClr>
                <a:srgbClr val="3333CC"/>
              </a:buClr>
              <a:buFont typeface="Arial" charset="0"/>
              <a:buNone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18EF9C-2AF2-4091-B1C3-2ED7D76B16FE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962400" y="5791200"/>
            <a:ext cx="1219200" cy="0"/>
          </a:xfrm>
          <a:prstGeom prst="straightConnector1">
            <a:avLst/>
          </a:prstGeom>
          <a:ln w="25400">
            <a:solidFill>
              <a:srgbClr val="33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6024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792162"/>
          </a:xfrm>
        </p:spPr>
        <p:txBody>
          <a:bodyPr>
            <a:noAutofit/>
          </a:bodyPr>
          <a:lstStyle/>
          <a:p>
            <a:pPr algn="l"/>
            <a:r>
              <a:rPr lang="en-US" altLang="en-US" sz="3200" b="1" dirty="0" smtClean="0"/>
              <a:t/>
            </a:r>
            <a:br>
              <a:rPr lang="en-US" altLang="en-US" sz="3200" b="1" dirty="0" smtClean="0"/>
            </a:br>
            <a:r>
              <a:rPr lang="en-US" altLang="en-US" sz="3200" b="1" dirty="0" err="1"/>
              <a:t>Klasik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Deneyler</a:t>
            </a:r>
            <a:r>
              <a:rPr lang="en-US" altLang="en-US" sz="3200" b="1" dirty="0"/>
              <a:t> </a:t>
            </a:r>
            <a:r>
              <a:rPr lang="en-US" altLang="en-US" sz="3200" b="1" dirty="0" smtClean="0"/>
              <a:t/>
            </a:r>
            <a:br>
              <a:rPr lang="en-US" altLang="en-US" sz="3200" b="1" dirty="0" smtClean="0"/>
            </a:br>
            <a:endParaRPr lang="en-US" altLang="en-US" sz="3200" dirty="0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280318"/>
            <a:ext cx="8229600" cy="5059363"/>
          </a:xfrm>
        </p:spPr>
        <p:txBody>
          <a:bodyPr/>
          <a:lstStyle/>
          <a:p>
            <a:pPr marL="0" indent="0">
              <a:buNone/>
            </a:pPr>
            <a:endParaRPr lang="en-US" altLang="en-US" sz="2400" dirty="0" smtClean="0"/>
          </a:p>
          <a:p>
            <a:pPr marL="0" indent="0">
              <a:buNone/>
            </a:pPr>
            <a:r>
              <a:rPr lang="en-US" altLang="en-US" sz="2400" u="sng" dirty="0" err="1" smtClean="0"/>
              <a:t>Genel</a:t>
            </a:r>
            <a:r>
              <a:rPr lang="en-US" altLang="en-US" sz="2400" u="sng" dirty="0" smtClean="0"/>
              <a:t> model:</a:t>
            </a:r>
            <a:r>
              <a:rPr lang="en-US" altLang="en-US" b="1" dirty="0" smtClean="0"/>
              <a:t>	</a:t>
            </a:r>
          </a:p>
          <a:p>
            <a:pPr>
              <a:buFont typeface="Arial" charset="0"/>
              <a:buNone/>
            </a:pPr>
            <a:r>
              <a:rPr lang="en-US" altLang="en-US" dirty="0" smtClean="0"/>
              <a:t>	 </a:t>
            </a:r>
          </a:p>
          <a:p>
            <a:pPr>
              <a:buFont typeface="Arial" charset="0"/>
              <a:buNone/>
            </a:pPr>
            <a:endParaRPr lang="en-US" altLang="en-US" dirty="0" smtClean="0"/>
          </a:p>
          <a:p>
            <a:pPr>
              <a:buFont typeface="Arial" charset="0"/>
              <a:buNone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62F1D-D989-40D8-8CA5-CAA6C2A6867D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graphicFrame>
        <p:nvGraphicFramePr>
          <p:cNvPr id="1024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8587879"/>
              </p:ext>
            </p:extLst>
          </p:nvPr>
        </p:nvGraphicFramePr>
        <p:xfrm>
          <a:off x="527843" y="2590800"/>
          <a:ext cx="7783513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" name="Document" r:id="rId4" imgW="5961278" imgH="1690815" progId="Word.Document.12">
                  <p:embed/>
                </p:oleObj>
              </mc:Choice>
              <mc:Fallback>
                <p:oleObj name="Document" r:id="rId4" imgW="5961278" imgH="1690815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843" y="2590800"/>
                        <a:ext cx="7783513" cy="2438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/>
          <p:cNvSpPr/>
          <p:nvPr/>
        </p:nvSpPr>
        <p:spPr>
          <a:xfrm>
            <a:off x="3352800" y="2895600"/>
            <a:ext cx="1676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25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944562"/>
          </a:xfrm>
        </p:spPr>
        <p:txBody>
          <a:bodyPr>
            <a:noAutofit/>
          </a:bodyPr>
          <a:lstStyle/>
          <a:p>
            <a:pPr algn="l"/>
            <a:r>
              <a:rPr lang="en-US" sz="3200" b="1" dirty="0" err="1"/>
              <a:t>Etki</a:t>
            </a:r>
            <a:r>
              <a:rPr lang="en-US" sz="3200" b="1" dirty="0"/>
              <a:t> </a:t>
            </a:r>
            <a:r>
              <a:rPr lang="en-US" sz="3200" b="1" dirty="0" err="1"/>
              <a:t>değerlendirmesinin</a:t>
            </a:r>
            <a:r>
              <a:rPr lang="en-US" sz="3200" b="1" dirty="0"/>
              <a:t> (impact evaluation) </a:t>
            </a:r>
            <a:r>
              <a:rPr lang="en-US" sz="3200" b="1" dirty="0" err="1"/>
              <a:t>genel</a:t>
            </a:r>
            <a:r>
              <a:rPr lang="en-US" sz="3200" b="1" dirty="0"/>
              <a:t> </a:t>
            </a:r>
            <a:r>
              <a:rPr lang="en-US" sz="3200" b="1" dirty="0" err="1" smtClean="0"/>
              <a:t>modeli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Autofit/>
          </a:bodyPr>
          <a:lstStyle/>
          <a:p>
            <a:pPr marL="57150" indent="0">
              <a:buNone/>
              <a:defRPr/>
            </a:pPr>
            <a:endParaRPr lang="en-US" sz="2200" b="1" dirty="0" smtClean="0"/>
          </a:p>
          <a:p>
            <a:pPr marL="57150" indent="0">
              <a:buNone/>
              <a:defRPr/>
            </a:pPr>
            <a:endParaRPr lang="en-US" sz="2200" b="1" dirty="0"/>
          </a:p>
          <a:p>
            <a:pPr marL="57150" indent="0">
              <a:buNone/>
              <a:defRPr/>
            </a:pPr>
            <a:endParaRPr lang="en-US" sz="2200" dirty="0" smtClean="0"/>
          </a:p>
          <a:p>
            <a:pPr marL="57150" indent="0">
              <a:buNone/>
              <a:defRPr/>
            </a:pPr>
            <a:endParaRPr lang="en-US" sz="2200" dirty="0"/>
          </a:p>
          <a:p>
            <a:pPr marL="57150" indent="0">
              <a:buNone/>
              <a:defRPr/>
            </a:pPr>
            <a:endParaRPr lang="en-US" sz="2200" dirty="0" smtClean="0"/>
          </a:p>
          <a:p>
            <a:pPr marL="57150" indent="0">
              <a:buNone/>
              <a:defRPr/>
            </a:pPr>
            <a:endParaRPr lang="en-US" sz="2200" dirty="0"/>
          </a:p>
          <a:p>
            <a:pPr marL="457200" lvl="1" indent="0">
              <a:buNone/>
              <a:defRPr/>
            </a:pPr>
            <a:endParaRPr lang="en-US" sz="1800" dirty="0"/>
          </a:p>
          <a:p>
            <a:pPr marL="57150" indent="0">
              <a:buNone/>
              <a:defRPr/>
            </a:pPr>
            <a:endParaRPr lang="en-US" sz="2200" dirty="0"/>
          </a:p>
          <a:p>
            <a:pPr marL="57150" indent="0">
              <a:buNone/>
              <a:defRPr/>
            </a:pPr>
            <a:r>
              <a:rPr lang="en-US" sz="2200" dirty="0" smtClean="0"/>
              <a:t> </a:t>
            </a:r>
          </a:p>
          <a:p>
            <a:pPr marL="57150" indent="0">
              <a:buNone/>
              <a:defRPr/>
            </a:pPr>
            <a:endParaRPr lang="en-US" sz="2400" b="1" dirty="0" smtClean="0"/>
          </a:p>
          <a:p>
            <a:pPr marL="57150" indent="0">
              <a:buNone/>
              <a:defRPr/>
            </a:pPr>
            <a:endParaRPr lang="en-US" sz="2400" b="1" dirty="0"/>
          </a:p>
          <a:p>
            <a:pPr marL="57150" indent="0">
              <a:buNone/>
              <a:defRPr/>
            </a:pPr>
            <a:endParaRPr lang="en-US" sz="2400" b="1" dirty="0" smtClean="0"/>
          </a:p>
          <a:p>
            <a:pPr marL="57150" indent="0">
              <a:buNone/>
              <a:defRPr/>
            </a:pPr>
            <a:endParaRPr lang="en-US" sz="2400" b="1" dirty="0"/>
          </a:p>
          <a:p>
            <a:pPr marL="57150" indent="0">
              <a:buNone/>
              <a:defRPr/>
            </a:pPr>
            <a:endParaRPr lang="en-US" sz="2200" dirty="0" smtClean="0"/>
          </a:p>
          <a:p>
            <a:pPr marL="57150" indent="0">
              <a:buNone/>
              <a:defRPr/>
            </a:pPr>
            <a:endParaRPr lang="en-US" sz="2200" b="1" dirty="0" smtClean="0"/>
          </a:p>
          <a:p>
            <a:pPr marL="57150" indent="0">
              <a:buNone/>
              <a:defRPr/>
            </a:pPr>
            <a:endParaRPr lang="en-US" sz="2400" b="1" dirty="0" smtClean="0"/>
          </a:p>
          <a:p>
            <a:pPr marL="57150" indent="0">
              <a:buNone/>
              <a:defRPr/>
            </a:pPr>
            <a:endParaRPr lang="en-US" sz="2400" dirty="0" smtClean="0"/>
          </a:p>
          <a:p>
            <a:pPr marL="57150" indent="0">
              <a:buNone/>
              <a:defRPr/>
            </a:pPr>
            <a:endParaRPr lang="en-US" sz="2400" dirty="0" smtClean="0"/>
          </a:p>
          <a:p>
            <a:pPr marL="57150" indent="0">
              <a:buNone/>
              <a:defRPr/>
            </a:pPr>
            <a:endParaRPr lang="en-US" sz="2400" dirty="0"/>
          </a:p>
          <a:p>
            <a:pPr marL="457200" lvl="1" indent="0">
              <a:buNone/>
              <a:defRPr/>
            </a:pPr>
            <a:endParaRPr lang="en-US" sz="2000" dirty="0" smtClean="0"/>
          </a:p>
          <a:p>
            <a:pPr marL="457200" lvl="1" indent="0">
              <a:buNone/>
              <a:defRPr/>
            </a:pPr>
            <a:r>
              <a:rPr lang="en-US" sz="2000" dirty="0" smtClean="0"/>
              <a:t> </a:t>
            </a:r>
          </a:p>
          <a:p>
            <a:pPr marL="57150" indent="0">
              <a:buNone/>
              <a:defRPr/>
            </a:pPr>
            <a:endParaRPr lang="en-US" sz="2400" dirty="0"/>
          </a:p>
          <a:p>
            <a:pPr marL="57150" indent="0">
              <a:buNone/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4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1940525" y="2021578"/>
            <a:ext cx="5085482" cy="3702187"/>
            <a:chOff x="2503" y="2205"/>
            <a:chExt cx="9480" cy="4240"/>
          </a:xfrm>
          <a:solidFill>
            <a:schemeClr val="bg1"/>
          </a:solidFill>
        </p:grpSpPr>
        <p:sp>
          <p:nvSpPr>
            <p:cNvPr id="7" name="AutoShape 30"/>
            <p:cNvSpPr>
              <a:spLocks noChangeArrowheads="1" noTextEdit="1"/>
            </p:cNvSpPr>
            <p:nvPr/>
          </p:nvSpPr>
          <p:spPr bwMode="auto">
            <a:xfrm>
              <a:off x="2503" y="2205"/>
              <a:ext cx="9480" cy="4240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29"/>
            <p:cNvSpPr>
              <a:spLocks/>
            </p:cNvSpPr>
            <p:nvPr/>
          </p:nvSpPr>
          <p:spPr bwMode="auto">
            <a:xfrm>
              <a:off x="2963" y="2670"/>
              <a:ext cx="6245" cy="1492"/>
            </a:xfrm>
            <a:custGeom>
              <a:avLst/>
              <a:gdLst>
                <a:gd name="T0" fmla="*/ 345 w 8145"/>
                <a:gd name="T1" fmla="*/ 484 h 1939"/>
                <a:gd name="T2" fmla="*/ 2955 w 8145"/>
                <a:gd name="T3" fmla="*/ 289 h 1939"/>
                <a:gd name="T4" fmla="*/ 6180 w 8145"/>
                <a:gd name="T5" fmla="*/ 274 h 1939"/>
                <a:gd name="T6" fmla="*/ 6990 w 8145"/>
                <a:gd name="T7" fmla="*/ 439 h 1939"/>
                <a:gd name="T8" fmla="*/ 7785 w 8145"/>
                <a:gd name="T9" fmla="*/ 454 h 1939"/>
                <a:gd name="T10" fmla="*/ 7875 w 8145"/>
                <a:gd name="T11" fmla="*/ 469 h 1939"/>
                <a:gd name="T12" fmla="*/ 7965 w 8145"/>
                <a:gd name="T13" fmla="*/ 499 h 1939"/>
                <a:gd name="T14" fmla="*/ 8070 w 8145"/>
                <a:gd name="T15" fmla="*/ 619 h 1939"/>
                <a:gd name="T16" fmla="*/ 8085 w 8145"/>
                <a:gd name="T17" fmla="*/ 664 h 1939"/>
                <a:gd name="T18" fmla="*/ 8115 w 8145"/>
                <a:gd name="T19" fmla="*/ 709 h 1939"/>
                <a:gd name="T20" fmla="*/ 8145 w 8145"/>
                <a:gd name="T21" fmla="*/ 799 h 1939"/>
                <a:gd name="T22" fmla="*/ 7980 w 8145"/>
                <a:gd name="T23" fmla="*/ 1444 h 1939"/>
                <a:gd name="T24" fmla="*/ 7875 w 8145"/>
                <a:gd name="T25" fmla="*/ 1579 h 1939"/>
                <a:gd name="T26" fmla="*/ 7800 w 8145"/>
                <a:gd name="T27" fmla="*/ 1669 h 1939"/>
                <a:gd name="T28" fmla="*/ 7605 w 8145"/>
                <a:gd name="T29" fmla="*/ 1759 h 1939"/>
                <a:gd name="T30" fmla="*/ 7455 w 8145"/>
                <a:gd name="T31" fmla="*/ 1849 h 1939"/>
                <a:gd name="T32" fmla="*/ 6975 w 8145"/>
                <a:gd name="T33" fmla="*/ 1939 h 1939"/>
                <a:gd name="T34" fmla="*/ 6705 w 8145"/>
                <a:gd name="T35" fmla="*/ 1924 h 1939"/>
                <a:gd name="T36" fmla="*/ 6660 w 8145"/>
                <a:gd name="T37" fmla="*/ 1894 h 1939"/>
                <a:gd name="T38" fmla="*/ 6555 w 8145"/>
                <a:gd name="T39" fmla="*/ 1864 h 1939"/>
                <a:gd name="T40" fmla="*/ 6225 w 8145"/>
                <a:gd name="T41" fmla="*/ 1669 h 1939"/>
                <a:gd name="T42" fmla="*/ 6135 w 8145"/>
                <a:gd name="T43" fmla="*/ 1639 h 1939"/>
                <a:gd name="T44" fmla="*/ 5775 w 8145"/>
                <a:gd name="T45" fmla="*/ 1489 h 1939"/>
                <a:gd name="T46" fmla="*/ 5625 w 8145"/>
                <a:gd name="T47" fmla="*/ 1429 h 1939"/>
                <a:gd name="T48" fmla="*/ 5145 w 8145"/>
                <a:gd name="T49" fmla="*/ 1204 h 1939"/>
                <a:gd name="T50" fmla="*/ 4725 w 8145"/>
                <a:gd name="T51" fmla="*/ 1219 h 1939"/>
                <a:gd name="T52" fmla="*/ 4305 w 8145"/>
                <a:gd name="T53" fmla="*/ 1279 h 1939"/>
                <a:gd name="T54" fmla="*/ 3210 w 8145"/>
                <a:gd name="T55" fmla="*/ 1429 h 1939"/>
                <a:gd name="T56" fmla="*/ 2550 w 8145"/>
                <a:gd name="T57" fmla="*/ 1459 h 1939"/>
                <a:gd name="T58" fmla="*/ 1845 w 8145"/>
                <a:gd name="T59" fmla="*/ 1504 h 1939"/>
                <a:gd name="T60" fmla="*/ 1155 w 8145"/>
                <a:gd name="T61" fmla="*/ 1579 h 1939"/>
                <a:gd name="T62" fmla="*/ 870 w 8145"/>
                <a:gd name="T63" fmla="*/ 1624 h 1939"/>
                <a:gd name="T64" fmla="*/ 405 w 8145"/>
                <a:gd name="T65" fmla="*/ 1609 h 1939"/>
                <a:gd name="T66" fmla="*/ 285 w 8145"/>
                <a:gd name="T67" fmla="*/ 1579 h 1939"/>
                <a:gd name="T68" fmla="*/ 195 w 8145"/>
                <a:gd name="T69" fmla="*/ 1519 h 1939"/>
                <a:gd name="T70" fmla="*/ 90 w 8145"/>
                <a:gd name="T71" fmla="*/ 1384 h 1939"/>
                <a:gd name="T72" fmla="*/ 75 w 8145"/>
                <a:gd name="T73" fmla="*/ 1339 h 1939"/>
                <a:gd name="T74" fmla="*/ 45 w 8145"/>
                <a:gd name="T75" fmla="*/ 1294 h 1939"/>
                <a:gd name="T76" fmla="*/ 30 w 8145"/>
                <a:gd name="T77" fmla="*/ 1234 h 1939"/>
                <a:gd name="T78" fmla="*/ 0 w 8145"/>
                <a:gd name="T79" fmla="*/ 1144 h 1939"/>
                <a:gd name="T80" fmla="*/ 15 w 8145"/>
                <a:gd name="T81" fmla="*/ 934 h 1939"/>
                <a:gd name="T82" fmla="*/ 120 w 8145"/>
                <a:gd name="T83" fmla="*/ 754 h 1939"/>
                <a:gd name="T84" fmla="*/ 150 w 8145"/>
                <a:gd name="T85" fmla="*/ 709 h 1939"/>
                <a:gd name="T86" fmla="*/ 240 w 8145"/>
                <a:gd name="T87" fmla="*/ 649 h 1939"/>
                <a:gd name="T88" fmla="*/ 330 w 8145"/>
                <a:gd name="T89" fmla="*/ 574 h 1939"/>
                <a:gd name="T90" fmla="*/ 405 w 8145"/>
                <a:gd name="T91" fmla="*/ 499 h 1939"/>
                <a:gd name="T92" fmla="*/ 435 w 8145"/>
                <a:gd name="T93" fmla="*/ 454 h 1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145" h="1939">
                  <a:moveTo>
                    <a:pt x="345" y="484"/>
                  </a:moveTo>
                  <a:cubicBezTo>
                    <a:pt x="1071" y="0"/>
                    <a:pt x="2285" y="294"/>
                    <a:pt x="2955" y="289"/>
                  </a:cubicBezTo>
                  <a:cubicBezTo>
                    <a:pt x="4016" y="156"/>
                    <a:pt x="5183" y="269"/>
                    <a:pt x="6180" y="274"/>
                  </a:cubicBezTo>
                  <a:cubicBezTo>
                    <a:pt x="6450" y="328"/>
                    <a:pt x="6710" y="430"/>
                    <a:pt x="6990" y="439"/>
                  </a:cubicBezTo>
                  <a:cubicBezTo>
                    <a:pt x="7255" y="448"/>
                    <a:pt x="7520" y="449"/>
                    <a:pt x="7785" y="454"/>
                  </a:cubicBezTo>
                  <a:cubicBezTo>
                    <a:pt x="7815" y="459"/>
                    <a:pt x="7845" y="462"/>
                    <a:pt x="7875" y="469"/>
                  </a:cubicBezTo>
                  <a:cubicBezTo>
                    <a:pt x="7906" y="477"/>
                    <a:pt x="7965" y="499"/>
                    <a:pt x="7965" y="499"/>
                  </a:cubicBezTo>
                  <a:cubicBezTo>
                    <a:pt x="8035" y="604"/>
                    <a:pt x="7995" y="569"/>
                    <a:pt x="8070" y="619"/>
                  </a:cubicBezTo>
                  <a:cubicBezTo>
                    <a:pt x="8075" y="634"/>
                    <a:pt x="8078" y="650"/>
                    <a:pt x="8085" y="664"/>
                  </a:cubicBezTo>
                  <a:cubicBezTo>
                    <a:pt x="8093" y="680"/>
                    <a:pt x="8108" y="693"/>
                    <a:pt x="8115" y="709"/>
                  </a:cubicBezTo>
                  <a:cubicBezTo>
                    <a:pt x="8128" y="738"/>
                    <a:pt x="8145" y="799"/>
                    <a:pt x="8145" y="799"/>
                  </a:cubicBezTo>
                  <a:cubicBezTo>
                    <a:pt x="8134" y="1013"/>
                    <a:pt x="8145" y="1279"/>
                    <a:pt x="7980" y="1444"/>
                  </a:cubicBezTo>
                  <a:cubicBezTo>
                    <a:pt x="7952" y="1529"/>
                    <a:pt x="7976" y="1478"/>
                    <a:pt x="7875" y="1579"/>
                  </a:cubicBezTo>
                  <a:cubicBezTo>
                    <a:pt x="7788" y="1666"/>
                    <a:pt x="7911" y="1583"/>
                    <a:pt x="7800" y="1669"/>
                  </a:cubicBezTo>
                  <a:cubicBezTo>
                    <a:pt x="7717" y="1734"/>
                    <a:pt x="7695" y="1725"/>
                    <a:pt x="7605" y="1759"/>
                  </a:cubicBezTo>
                  <a:cubicBezTo>
                    <a:pt x="7550" y="1779"/>
                    <a:pt x="7510" y="1831"/>
                    <a:pt x="7455" y="1849"/>
                  </a:cubicBezTo>
                  <a:cubicBezTo>
                    <a:pt x="7289" y="1904"/>
                    <a:pt x="7154" y="1924"/>
                    <a:pt x="6975" y="1939"/>
                  </a:cubicBezTo>
                  <a:cubicBezTo>
                    <a:pt x="6885" y="1934"/>
                    <a:pt x="6794" y="1937"/>
                    <a:pt x="6705" y="1924"/>
                  </a:cubicBezTo>
                  <a:cubicBezTo>
                    <a:pt x="6687" y="1921"/>
                    <a:pt x="6677" y="1901"/>
                    <a:pt x="6660" y="1894"/>
                  </a:cubicBezTo>
                  <a:cubicBezTo>
                    <a:pt x="6593" y="1865"/>
                    <a:pt x="6613" y="1893"/>
                    <a:pt x="6555" y="1864"/>
                  </a:cubicBezTo>
                  <a:cubicBezTo>
                    <a:pt x="6440" y="1807"/>
                    <a:pt x="6333" y="1741"/>
                    <a:pt x="6225" y="1669"/>
                  </a:cubicBezTo>
                  <a:cubicBezTo>
                    <a:pt x="6199" y="1651"/>
                    <a:pt x="6161" y="1657"/>
                    <a:pt x="6135" y="1639"/>
                  </a:cubicBezTo>
                  <a:cubicBezTo>
                    <a:pt x="6024" y="1565"/>
                    <a:pt x="5906" y="1515"/>
                    <a:pt x="5775" y="1489"/>
                  </a:cubicBezTo>
                  <a:cubicBezTo>
                    <a:pt x="5724" y="1455"/>
                    <a:pt x="5685" y="1444"/>
                    <a:pt x="5625" y="1429"/>
                  </a:cubicBezTo>
                  <a:cubicBezTo>
                    <a:pt x="5476" y="1329"/>
                    <a:pt x="5323" y="1240"/>
                    <a:pt x="5145" y="1204"/>
                  </a:cubicBezTo>
                  <a:cubicBezTo>
                    <a:pt x="5005" y="1209"/>
                    <a:pt x="4865" y="1211"/>
                    <a:pt x="4725" y="1219"/>
                  </a:cubicBezTo>
                  <a:cubicBezTo>
                    <a:pt x="4587" y="1227"/>
                    <a:pt x="4442" y="1264"/>
                    <a:pt x="4305" y="1279"/>
                  </a:cubicBezTo>
                  <a:cubicBezTo>
                    <a:pt x="3939" y="1320"/>
                    <a:pt x="3577" y="1397"/>
                    <a:pt x="3210" y="1429"/>
                  </a:cubicBezTo>
                  <a:cubicBezTo>
                    <a:pt x="2954" y="1451"/>
                    <a:pt x="2847" y="1449"/>
                    <a:pt x="2550" y="1459"/>
                  </a:cubicBezTo>
                  <a:cubicBezTo>
                    <a:pt x="2200" y="1529"/>
                    <a:pt x="2519" y="1474"/>
                    <a:pt x="1845" y="1504"/>
                  </a:cubicBezTo>
                  <a:cubicBezTo>
                    <a:pt x="1615" y="1514"/>
                    <a:pt x="1383" y="1550"/>
                    <a:pt x="1155" y="1579"/>
                  </a:cubicBezTo>
                  <a:cubicBezTo>
                    <a:pt x="1064" y="1609"/>
                    <a:pt x="870" y="1624"/>
                    <a:pt x="870" y="1624"/>
                  </a:cubicBezTo>
                  <a:cubicBezTo>
                    <a:pt x="715" y="1619"/>
                    <a:pt x="560" y="1618"/>
                    <a:pt x="405" y="1609"/>
                  </a:cubicBezTo>
                  <a:cubicBezTo>
                    <a:pt x="390" y="1608"/>
                    <a:pt x="307" y="1591"/>
                    <a:pt x="285" y="1579"/>
                  </a:cubicBezTo>
                  <a:cubicBezTo>
                    <a:pt x="253" y="1561"/>
                    <a:pt x="195" y="1519"/>
                    <a:pt x="195" y="1519"/>
                  </a:cubicBezTo>
                  <a:cubicBezTo>
                    <a:pt x="123" y="1411"/>
                    <a:pt x="160" y="1454"/>
                    <a:pt x="90" y="1384"/>
                  </a:cubicBezTo>
                  <a:cubicBezTo>
                    <a:pt x="85" y="1369"/>
                    <a:pt x="82" y="1353"/>
                    <a:pt x="75" y="1339"/>
                  </a:cubicBezTo>
                  <a:cubicBezTo>
                    <a:pt x="67" y="1323"/>
                    <a:pt x="52" y="1311"/>
                    <a:pt x="45" y="1294"/>
                  </a:cubicBezTo>
                  <a:cubicBezTo>
                    <a:pt x="37" y="1275"/>
                    <a:pt x="36" y="1254"/>
                    <a:pt x="30" y="1234"/>
                  </a:cubicBezTo>
                  <a:cubicBezTo>
                    <a:pt x="21" y="1204"/>
                    <a:pt x="0" y="1144"/>
                    <a:pt x="0" y="1144"/>
                  </a:cubicBezTo>
                  <a:cubicBezTo>
                    <a:pt x="5" y="1074"/>
                    <a:pt x="5" y="1003"/>
                    <a:pt x="15" y="934"/>
                  </a:cubicBezTo>
                  <a:cubicBezTo>
                    <a:pt x="28" y="846"/>
                    <a:pt x="67" y="817"/>
                    <a:pt x="120" y="754"/>
                  </a:cubicBezTo>
                  <a:cubicBezTo>
                    <a:pt x="132" y="740"/>
                    <a:pt x="136" y="721"/>
                    <a:pt x="150" y="709"/>
                  </a:cubicBezTo>
                  <a:cubicBezTo>
                    <a:pt x="177" y="685"/>
                    <a:pt x="215" y="674"/>
                    <a:pt x="240" y="649"/>
                  </a:cubicBezTo>
                  <a:cubicBezTo>
                    <a:pt x="298" y="591"/>
                    <a:pt x="267" y="616"/>
                    <a:pt x="330" y="574"/>
                  </a:cubicBezTo>
                  <a:cubicBezTo>
                    <a:pt x="410" y="454"/>
                    <a:pt x="305" y="599"/>
                    <a:pt x="405" y="499"/>
                  </a:cubicBezTo>
                  <a:cubicBezTo>
                    <a:pt x="418" y="486"/>
                    <a:pt x="435" y="454"/>
                    <a:pt x="435" y="454"/>
                  </a:cubicBezTo>
                </a:path>
              </a:pathLst>
            </a:custGeom>
            <a:solidFill>
              <a:srgbClr val="FFC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28"/>
            <p:cNvSpPr>
              <a:spLocks noChangeArrowheads="1"/>
            </p:cNvSpPr>
            <p:nvPr/>
          </p:nvSpPr>
          <p:spPr bwMode="auto">
            <a:xfrm>
              <a:off x="3400" y="3183"/>
              <a:ext cx="1734" cy="490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57607" tIns="28804" rIns="57607" bIns="2880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Program (X</a:t>
              </a:r>
              <a:r>
                <a:rPr kumimoji="0" lang="en-US" altLang="en-US" sz="700" b="0" i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1</a:t>
              </a:r>
              <a:r>
                <a:rPr kumimoji="0" lang="en-US" altLang="en-US" sz="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Line 27"/>
            <p:cNvSpPr>
              <a:spLocks noChangeShapeType="1"/>
            </p:cNvSpPr>
            <p:nvPr/>
          </p:nvSpPr>
          <p:spPr bwMode="auto">
            <a:xfrm>
              <a:off x="5314" y="3428"/>
              <a:ext cx="1674" cy="0"/>
            </a:xfrm>
            <a:prstGeom prst="line">
              <a:avLst/>
            </a:prstGeom>
            <a:grp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26"/>
            <p:cNvSpPr>
              <a:spLocks noChangeShapeType="1"/>
            </p:cNvSpPr>
            <p:nvPr/>
          </p:nvSpPr>
          <p:spPr bwMode="auto">
            <a:xfrm flipV="1">
              <a:off x="4656" y="3673"/>
              <a:ext cx="2272" cy="106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25"/>
            <p:cNvSpPr>
              <a:spLocks noChangeShapeType="1"/>
            </p:cNvSpPr>
            <p:nvPr/>
          </p:nvSpPr>
          <p:spPr bwMode="auto">
            <a:xfrm flipV="1">
              <a:off x="5194" y="3836"/>
              <a:ext cx="1854" cy="1712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Oval 24"/>
            <p:cNvSpPr>
              <a:spLocks noChangeArrowheads="1"/>
            </p:cNvSpPr>
            <p:nvPr/>
          </p:nvSpPr>
          <p:spPr bwMode="auto">
            <a:xfrm>
              <a:off x="7167" y="3183"/>
              <a:ext cx="1983" cy="571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57607" tIns="28804" rIns="57607" bIns="2880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Outcome (Y)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 Box 23"/>
            <p:cNvSpPr txBox="1">
              <a:spLocks noChangeArrowheads="1"/>
            </p:cNvSpPr>
            <p:nvPr/>
          </p:nvSpPr>
          <p:spPr bwMode="auto">
            <a:xfrm>
              <a:off x="3161" y="4651"/>
              <a:ext cx="1375" cy="672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57607" tIns="28804" rIns="57607" bIns="2880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External Variable (X</a:t>
              </a:r>
              <a:r>
                <a:rPr kumimoji="0" lang="en-US" altLang="en-US" sz="700" b="0" i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2</a:t>
              </a:r>
              <a:r>
                <a:rPr kumimoji="0" lang="en-US" altLang="en-US" sz="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 Box 22"/>
            <p:cNvSpPr txBox="1">
              <a:spLocks noChangeArrowheads="1"/>
            </p:cNvSpPr>
            <p:nvPr/>
          </p:nvSpPr>
          <p:spPr bwMode="auto">
            <a:xfrm>
              <a:off x="3639" y="5544"/>
              <a:ext cx="1437" cy="738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57607" tIns="28804" rIns="57607" bIns="2880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External Variable (X</a:t>
              </a:r>
              <a:r>
                <a:rPr kumimoji="0" lang="en-US" altLang="en-US" sz="700" b="0" i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3</a:t>
              </a:r>
              <a:r>
                <a:rPr kumimoji="0" lang="en-US" altLang="en-US" sz="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)</a:t>
              </a:r>
              <a:endPara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5413" y="3034"/>
              <a:ext cx="1391" cy="232"/>
            </a:xfrm>
            <a:prstGeom prst="rect">
              <a:avLst/>
            </a:prstGeom>
            <a:grpFill/>
            <a:extLst>
              <a:ext uri="{91240B29-F687-4f45-9708-019B960494DF}">
                <a14:hiddenLine xmlns:a14="http://schemas.microsoft.com/office/drawing/2010/main" w="19050">
                  <a:solidFill>
                    <a:srgbClr val="99CCFF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1200" b="1" kern="10" spc="0" smtClean="0">
                  <a:ln>
                    <a:noFill/>
                  </a:ln>
                  <a:solidFill>
                    <a:srgbClr val="00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Impact Assesment</a:t>
              </a:r>
              <a:endParaRPr lang="en-US" sz="1200" b="1" kern="10" spc="0">
                <a:ln>
                  <a:noFill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7450" y="4659"/>
              <a:ext cx="2153" cy="774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Unintended Outcome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5297" y="3552"/>
              <a:ext cx="2040" cy="1217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" name="Rectangle 37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85215" y="2646656"/>
            <a:ext cx="978911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Impact Assessment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062035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44562"/>
          </a:xfrm>
        </p:spPr>
        <p:txBody>
          <a:bodyPr>
            <a:noAutofit/>
          </a:bodyPr>
          <a:lstStyle/>
          <a:p>
            <a:pPr algn="l"/>
            <a:r>
              <a:rPr lang="tr-TR" sz="3200" b="1" dirty="0"/>
              <a:t>Etki değerlendirmesine (</a:t>
            </a:r>
            <a:r>
              <a:rPr lang="tr-TR" sz="3200" b="1" dirty="0" err="1"/>
              <a:t>impact</a:t>
            </a:r>
            <a:r>
              <a:rPr lang="tr-TR" sz="3200" b="1" dirty="0"/>
              <a:t> </a:t>
            </a:r>
            <a:r>
              <a:rPr lang="en-US" sz="3200" b="1" dirty="0" err="1"/>
              <a:t>evlauation</a:t>
            </a:r>
            <a:r>
              <a:rPr lang="tr-TR" sz="3200" b="1" dirty="0"/>
              <a:t>) bir başka bakış </a:t>
            </a:r>
            <a:r>
              <a:rPr lang="tr-TR" sz="3200" b="1" dirty="0" smtClean="0"/>
              <a:t>açısı</a:t>
            </a:r>
            <a:endParaRPr lang="tr-T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Autofit/>
          </a:bodyPr>
          <a:lstStyle/>
          <a:p>
            <a:pPr marL="457200" lvl="1" indent="0">
              <a:buNone/>
              <a:defRPr/>
            </a:pPr>
            <a:endParaRPr lang="tr-TR" sz="2200" dirty="0" smtClean="0"/>
          </a:p>
          <a:p>
            <a:pPr marL="457200" lvl="1" indent="0">
              <a:buNone/>
              <a:defRPr/>
            </a:pPr>
            <a:r>
              <a:rPr lang="tr-TR" sz="2200" b="1" dirty="0" smtClean="0"/>
              <a:t>	</a:t>
            </a:r>
            <a:r>
              <a:rPr lang="en-US" sz="2200" b="1" dirty="0" smtClean="0"/>
              <a:t>         </a:t>
            </a:r>
            <a:r>
              <a:rPr lang="tr-TR" sz="2200" dirty="0" smtClean="0"/>
              <a:t>Programın etkisi </a:t>
            </a:r>
            <a:r>
              <a:rPr lang="tr-TR" sz="2200" i="1" dirty="0" smtClean="0"/>
              <a:t>(</a:t>
            </a:r>
            <a:r>
              <a:rPr lang="tr-TR" sz="2200" i="1" dirty="0" smtClean="0">
                <a:solidFill>
                  <a:schemeClr val="accent6">
                    <a:lumMod val="50000"/>
                  </a:schemeClr>
                </a:solidFill>
              </a:rPr>
              <a:t>actual program effect</a:t>
            </a:r>
            <a:r>
              <a:rPr lang="tr-TR" sz="2200" i="1" dirty="0" smtClean="0"/>
              <a:t>)</a:t>
            </a:r>
          </a:p>
          <a:p>
            <a:pPr marL="57150" indent="0">
              <a:buNone/>
              <a:defRPr/>
            </a:pPr>
            <a:endParaRPr lang="en-US" sz="2200" dirty="0"/>
          </a:p>
          <a:p>
            <a:pPr marL="57150" indent="0">
              <a:buNone/>
              <a:defRPr/>
            </a:pPr>
            <a:endParaRPr lang="en-US" sz="2200" dirty="0"/>
          </a:p>
          <a:p>
            <a:pPr marL="57150" indent="0">
              <a:buNone/>
              <a:defRPr/>
            </a:pPr>
            <a:r>
              <a:rPr lang="en-US" sz="2200" b="1" dirty="0" smtClean="0"/>
              <a:t>				</a:t>
            </a:r>
          </a:p>
          <a:p>
            <a:pPr marL="57150" indent="0">
              <a:buNone/>
              <a:defRPr/>
            </a:pPr>
            <a:endParaRPr lang="en-US" sz="2200" b="1" dirty="0"/>
          </a:p>
          <a:p>
            <a:pPr marL="57150" indent="0">
              <a:buNone/>
              <a:defRPr/>
            </a:pPr>
            <a:endParaRPr lang="en-US" sz="2200" dirty="0" smtClean="0"/>
          </a:p>
          <a:p>
            <a:pPr marL="57150" indent="0">
              <a:buNone/>
              <a:defRPr/>
            </a:pPr>
            <a:endParaRPr lang="en-US" sz="2200" dirty="0"/>
          </a:p>
          <a:p>
            <a:pPr marL="57150" indent="0">
              <a:buNone/>
              <a:defRPr/>
            </a:pPr>
            <a:endParaRPr lang="en-US" sz="2200" dirty="0" smtClean="0"/>
          </a:p>
          <a:p>
            <a:pPr marL="57150" indent="0">
              <a:buNone/>
              <a:defRPr/>
            </a:pPr>
            <a:endParaRPr lang="en-US" sz="2200" dirty="0"/>
          </a:p>
          <a:p>
            <a:pPr marL="457200" lvl="1" indent="0">
              <a:buNone/>
              <a:defRPr/>
            </a:pPr>
            <a:endParaRPr lang="en-US" sz="1800" dirty="0"/>
          </a:p>
          <a:p>
            <a:pPr marL="57150" indent="0">
              <a:buNone/>
              <a:defRPr/>
            </a:pPr>
            <a:endParaRPr lang="en-US" sz="2200" dirty="0"/>
          </a:p>
          <a:p>
            <a:pPr marL="57150" indent="0">
              <a:buNone/>
              <a:defRPr/>
            </a:pPr>
            <a:r>
              <a:rPr lang="en-US" sz="2200" dirty="0" smtClean="0"/>
              <a:t> </a:t>
            </a:r>
          </a:p>
          <a:p>
            <a:pPr marL="57150" indent="0">
              <a:buNone/>
              <a:defRPr/>
            </a:pPr>
            <a:endParaRPr lang="en-US" sz="2400" b="1" dirty="0" smtClean="0"/>
          </a:p>
          <a:p>
            <a:pPr marL="57150" indent="0">
              <a:buNone/>
              <a:defRPr/>
            </a:pPr>
            <a:endParaRPr lang="en-US" sz="2400" b="1" dirty="0"/>
          </a:p>
          <a:p>
            <a:pPr marL="57150" indent="0">
              <a:buNone/>
              <a:defRPr/>
            </a:pPr>
            <a:endParaRPr lang="en-US" sz="2400" b="1" dirty="0" smtClean="0"/>
          </a:p>
          <a:p>
            <a:pPr marL="57150" indent="0">
              <a:buNone/>
              <a:defRPr/>
            </a:pPr>
            <a:endParaRPr lang="en-US" sz="2400" b="1" dirty="0"/>
          </a:p>
          <a:p>
            <a:pPr marL="57150" indent="0">
              <a:buNone/>
              <a:defRPr/>
            </a:pPr>
            <a:endParaRPr lang="en-US" sz="2200" dirty="0" smtClean="0"/>
          </a:p>
          <a:p>
            <a:pPr marL="57150" indent="0">
              <a:buNone/>
              <a:defRPr/>
            </a:pPr>
            <a:endParaRPr lang="en-US" sz="2200" b="1" dirty="0" smtClean="0"/>
          </a:p>
          <a:p>
            <a:pPr marL="57150" indent="0">
              <a:buNone/>
              <a:defRPr/>
            </a:pPr>
            <a:endParaRPr lang="en-US" sz="2400" b="1" dirty="0" smtClean="0"/>
          </a:p>
          <a:p>
            <a:pPr marL="57150" indent="0">
              <a:buNone/>
              <a:defRPr/>
            </a:pPr>
            <a:endParaRPr lang="en-US" sz="2400" dirty="0" smtClean="0"/>
          </a:p>
          <a:p>
            <a:pPr marL="57150" indent="0">
              <a:buNone/>
              <a:defRPr/>
            </a:pPr>
            <a:endParaRPr lang="en-US" sz="2400" dirty="0" smtClean="0"/>
          </a:p>
          <a:p>
            <a:pPr marL="57150" indent="0">
              <a:buNone/>
              <a:defRPr/>
            </a:pPr>
            <a:endParaRPr lang="en-US" sz="2400" dirty="0"/>
          </a:p>
          <a:p>
            <a:pPr marL="457200" lvl="1" indent="0">
              <a:buNone/>
              <a:defRPr/>
            </a:pPr>
            <a:endParaRPr lang="en-US" sz="2000" dirty="0" smtClean="0"/>
          </a:p>
          <a:p>
            <a:pPr marL="457200" lvl="1" indent="0">
              <a:buNone/>
              <a:defRPr/>
            </a:pPr>
            <a:r>
              <a:rPr lang="en-US" sz="2000" dirty="0" smtClean="0"/>
              <a:t> </a:t>
            </a:r>
          </a:p>
          <a:p>
            <a:pPr marL="57150" indent="0">
              <a:buNone/>
              <a:defRPr/>
            </a:pPr>
            <a:endParaRPr lang="en-US" sz="2400" dirty="0"/>
          </a:p>
          <a:p>
            <a:pPr marL="57150" indent="0">
              <a:buNone/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9" y="2133600"/>
            <a:ext cx="6073775" cy="373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 rot="20870660">
            <a:off x="5670300" y="3174351"/>
            <a:ext cx="1524000" cy="5198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54812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838200"/>
          </a:xfrm>
        </p:spPr>
        <p:txBody>
          <a:bodyPr>
            <a:normAutofit fontScale="90000"/>
          </a:bodyPr>
          <a:lstStyle/>
          <a:p>
            <a:pPr algn="l"/>
            <a:r>
              <a:rPr lang="tr-TR" sz="2800" b="1" dirty="0" smtClean="0"/>
              <a:t>Önceki örneğimiz:</a:t>
            </a:r>
            <a:r>
              <a:rPr lang="tr-TR" sz="2800" dirty="0" smtClean="0"/>
              <a:t/>
            </a:r>
            <a:br>
              <a:rPr lang="tr-TR" sz="2800" dirty="0" smtClean="0"/>
            </a:br>
            <a:endParaRPr lang="tr-TR" altLang="en-US" sz="2800" b="1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536692"/>
            <a:ext cx="8229600" cy="5211763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000" dirty="0">
                <a:ea typeface="Calibri"/>
                <a:cs typeface="Times New Roman"/>
              </a:rPr>
              <a:t>	</a:t>
            </a:r>
            <a:r>
              <a:rPr lang="en-US" sz="2000" dirty="0" err="1" smtClean="0">
                <a:ea typeface="Calibri"/>
                <a:cs typeface="Times New Roman"/>
              </a:rPr>
              <a:t>HİBin</a:t>
            </a:r>
            <a:r>
              <a:rPr lang="en-US" sz="2000" dirty="0" smtClean="0">
                <a:ea typeface="Calibri"/>
                <a:cs typeface="Times New Roman"/>
              </a:rPr>
              <a:t> </a:t>
            </a:r>
            <a:r>
              <a:rPr lang="tr-TR" sz="2000" dirty="0">
                <a:ea typeface="Calibri"/>
                <a:cs typeface="Times New Roman"/>
              </a:rPr>
              <a:t>varlığı </a:t>
            </a:r>
            <a:r>
              <a:rPr lang="en-US" sz="2000" dirty="0">
                <a:ea typeface="Calibri"/>
                <a:cs typeface="Times New Roman"/>
              </a:rPr>
              <a:t>		    </a:t>
            </a:r>
            <a:r>
              <a:rPr lang="tr-TR" sz="2000" dirty="0">
                <a:ea typeface="Calibri"/>
                <a:cs typeface="Times New Roman"/>
              </a:rPr>
              <a:t>Suç oranı </a:t>
            </a:r>
            <a:endParaRPr lang="en-US" sz="2000" dirty="0" smtClean="0">
              <a:ea typeface="Calibri"/>
              <a:cs typeface="Times New Roman"/>
            </a:endParaRPr>
          </a:p>
          <a:p>
            <a:pPr marL="1257300" lvl="3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>
                <a:ea typeface="Calibri"/>
                <a:cs typeface="Times New Roman"/>
              </a:rPr>
              <a:t>(X</a:t>
            </a:r>
            <a:r>
              <a:rPr lang="en-US" dirty="0">
                <a:ea typeface="Calibri"/>
                <a:cs typeface="Times New Roman"/>
              </a:rPr>
              <a:t>)		      	           (Y)</a:t>
            </a:r>
          </a:p>
          <a:p>
            <a:pPr marL="0" lvl="3" indent="0">
              <a:buNone/>
            </a:pPr>
            <a:r>
              <a:rPr lang="en-US" sz="2200" dirty="0" smtClean="0"/>
              <a:t>		    Y </a:t>
            </a:r>
            <a:r>
              <a:rPr lang="en-US" sz="2200" dirty="0"/>
              <a:t>= </a:t>
            </a:r>
            <a:r>
              <a:rPr lang="en-US" sz="2200" dirty="0" smtClean="0"/>
              <a:t>a </a:t>
            </a:r>
            <a:r>
              <a:rPr lang="en-US" sz="2200" dirty="0"/>
              <a:t>+ </a:t>
            </a:r>
            <a:r>
              <a:rPr lang="en-US" sz="2200" dirty="0" err="1" smtClean="0"/>
              <a:t>bX</a:t>
            </a:r>
            <a:endParaRPr lang="en-US" sz="2200" dirty="0" smtClean="0"/>
          </a:p>
          <a:p>
            <a:pPr marL="0" lvl="3" indent="0">
              <a:buNone/>
            </a:pPr>
            <a:r>
              <a:rPr lang="en-US" sz="2200" dirty="0" smtClean="0"/>
              <a:t>	</a:t>
            </a:r>
            <a:r>
              <a:rPr lang="en-US" sz="2200" dirty="0" err="1" smtClean="0"/>
              <a:t>Suç</a:t>
            </a:r>
            <a:r>
              <a:rPr lang="en-US" sz="2200" dirty="0" smtClean="0"/>
              <a:t> </a:t>
            </a:r>
            <a:r>
              <a:rPr lang="en-US" sz="2200" dirty="0" err="1" smtClean="0"/>
              <a:t>oranı</a:t>
            </a:r>
            <a:r>
              <a:rPr lang="en-US" sz="2200" dirty="0" smtClean="0"/>
              <a:t> </a:t>
            </a:r>
            <a:r>
              <a:rPr lang="en-US" sz="2200" dirty="0"/>
              <a:t>= </a:t>
            </a:r>
            <a:r>
              <a:rPr lang="en-US" sz="2200" dirty="0" smtClean="0"/>
              <a:t>a  + [b </a:t>
            </a:r>
            <a:r>
              <a:rPr lang="en-US" sz="1200" dirty="0" smtClean="0"/>
              <a:t>X </a:t>
            </a:r>
            <a:r>
              <a:rPr lang="en-US" sz="2200" dirty="0" smtClean="0"/>
              <a:t>(</a:t>
            </a:r>
            <a:r>
              <a:rPr lang="en-US" sz="2200" dirty="0" err="1" smtClean="0"/>
              <a:t>HİBin</a:t>
            </a:r>
            <a:r>
              <a:rPr lang="en-US" sz="2200" dirty="0" smtClean="0"/>
              <a:t> </a:t>
            </a:r>
            <a:r>
              <a:rPr lang="en-US" sz="2200" dirty="0" err="1" smtClean="0"/>
              <a:t>varlığı</a:t>
            </a:r>
            <a:r>
              <a:rPr lang="en-US" sz="2200" dirty="0" smtClean="0"/>
              <a:t>)] </a:t>
            </a:r>
            <a:endParaRPr lang="en-US" sz="2200" dirty="0"/>
          </a:p>
          <a:p>
            <a:pPr marL="0" lvl="3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000" dirty="0" smtClean="0"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en-US" sz="2000" dirty="0">
                <a:ea typeface="Calibri"/>
                <a:cs typeface="Times New Roman"/>
              </a:rPr>
              <a:t>	</a:t>
            </a:r>
            <a:r>
              <a:rPr lang="en-US" sz="2000" dirty="0" err="1" smtClean="0">
                <a:ea typeface="Calibri"/>
                <a:cs typeface="Times New Roman"/>
              </a:rPr>
              <a:t>HİBin</a:t>
            </a:r>
            <a:r>
              <a:rPr lang="en-US" sz="2000" dirty="0" smtClean="0">
                <a:ea typeface="Calibri"/>
                <a:cs typeface="Times New Roman"/>
              </a:rPr>
              <a:t> </a:t>
            </a:r>
            <a:r>
              <a:rPr lang="tr-TR" sz="2000" dirty="0">
                <a:ea typeface="Calibri"/>
                <a:cs typeface="Times New Roman"/>
              </a:rPr>
              <a:t>varlığı </a:t>
            </a:r>
            <a:r>
              <a:rPr lang="en-US" sz="2000" dirty="0">
                <a:ea typeface="Calibri"/>
                <a:cs typeface="Times New Roman"/>
              </a:rPr>
              <a:t>		    </a:t>
            </a:r>
            <a:r>
              <a:rPr lang="tr-TR" sz="2000" dirty="0">
                <a:ea typeface="Calibri"/>
                <a:cs typeface="Times New Roman"/>
              </a:rPr>
              <a:t>Suç oranı </a:t>
            </a:r>
            <a:endParaRPr lang="en-US" sz="20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?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		?</a:t>
            </a:r>
          </a:p>
          <a:p>
            <a:pPr marL="0" indent="0">
              <a:buNone/>
            </a:pPr>
            <a:endParaRPr lang="en-US" sz="200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E7BE69-7A67-42DD-8716-022F2FA07DFA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114172" y="2286000"/>
            <a:ext cx="12192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114172" y="1828800"/>
            <a:ext cx="12192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071757" y="4191000"/>
            <a:ext cx="12192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792594" y="4398628"/>
            <a:ext cx="1498363" cy="40197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673291" y="4599614"/>
            <a:ext cx="1574563" cy="838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545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err="1"/>
              <a:t>Klasik</a:t>
            </a:r>
            <a:r>
              <a:rPr lang="en-US" sz="3200" b="1" dirty="0"/>
              <a:t> </a:t>
            </a:r>
            <a:r>
              <a:rPr lang="en-US" sz="3200" b="1" dirty="0" err="1"/>
              <a:t>deneylerin</a:t>
            </a:r>
            <a:r>
              <a:rPr lang="en-US" sz="3200" b="1" dirty="0"/>
              <a:t> </a:t>
            </a:r>
            <a:r>
              <a:rPr lang="en-US" sz="3200" b="1" dirty="0" err="1"/>
              <a:t>üç</a:t>
            </a:r>
            <a:r>
              <a:rPr lang="en-US" sz="3200" b="1" dirty="0"/>
              <a:t> </a:t>
            </a:r>
            <a:r>
              <a:rPr lang="en-US" sz="3200" b="1" dirty="0" err="1"/>
              <a:t>ögesi</a:t>
            </a:r>
            <a:endParaRPr lang="en-US" altLang="en-US" sz="3200" dirty="0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3"/>
          </a:xfrm>
        </p:spPr>
        <p:txBody>
          <a:bodyPr>
            <a:noAutofit/>
          </a:bodyPr>
          <a:lstStyle/>
          <a:p>
            <a:pPr marL="457200" lvl="0" indent="-457200">
              <a:buClr>
                <a:srgbClr val="3333CC"/>
              </a:buClr>
              <a:buSzPct val="100000"/>
              <a:buFont typeface="+mj-lt"/>
              <a:buAutoNum type="arabicPeriod"/>
            </a:pPr>
            <a:r>
              <a:rPr lang="en-US" sz="2000" i="1" dirty="0" err="1" smtClean="0">
                <a:solidFill>
                  <a:schemeClr val="accent6">
                    <a:lumMod val="50000"/>
                  </a:schemeClr>
                </a:solidFill>
              </a:rPr>
              <a:t>Deney</a:t>
            </a:r>
            <a:r>
              <a:rPr lang="en-US" sz="20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6">
                    <a:lumMod val="50000"/>
                  </a:schemeClr>
                </a:solidFill>
              </a:rPr>
              <a:t>kümesi</a:t>
            </a:r>
            <a:r>
              <a:rPr lang="en-US" sz="20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6">
                    <a:lumMod val="50000"/>
                  </a:schemeClr>
                </a:solidFill>
              </a:rPr>
              <a:t>ve</a:t>
            </a:r>
            <a:r>
              <a:rPr lang="en-US" sz="20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6">
                    <a:lumMod val="50000"/>
                  </a:schemeClr>
                </a:solidFill>
              </a:rPr>
              <a:t>karşılaştırma</a:t>
            </a:r>
            <a:r>
              <a:rPr lang="en-US" sz="20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6">
                    <a:lumMod val="50000"/>
                  </a:schemeClr>
                </a:solidFill>
              </a:rPr>
              <a:t>kümesi</a:t>
            </a:r>
            <a:r>
              <a:rPr lang="en-US" sz="20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/>
              <a:t>(experimental and control groups</a:t>
            </a:r>
            <a:r>
              <a:rPr lang="en-US" sz="2000" dirty="0" smtClean="0"/>
              <a:t>)</a:t>
            </a:r>
          </a:p>
          <a:p>
            <a:pPr marL="457200" lvl="0" indent="-457200">
              <a:buClr>
                <a:srgbClr val="3333CC"/>
              </a:buClr>
              <a:buSzPct val="100000"/>
              <a:buFont typeface="+mj-lt"/>
              <a:buAutoNum type="arabicPeriod"/>
            </a:pPr>
            <a:r>
              <a:rPr lang="en-US" sz="2000" i="1" dirty="0" err="1" smtClean="0">
                <a:solidFill>
                  <a:schemeClr val="accent6">
                    <a:lumMod val="50000"/>
                  </a:schemeClr>
                </a:solidFill>
              </a:rPr>
              <a:t>Ön</a:t>
            </a:r>
            <a:r>
              <a:rPr lang="en-US" sz="20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6">
                    <a:lumMod val="50000"/>
                  </a:schemeClr>
                </a:solidFill>
              </a:rPr>
              <a:t>testler</a:t>
            </a:r>
            <a:r>
              <a:rPr lang="en-US" sz="20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6">
                    <a:lumMod val="50000"/>
                  </a:schemeClr>
                </a:solidFill>
              </a:rPr>
              <a:t>ve</a:t>
            </a:r>
            <a:r>
              <a:rPr lang="en-US" sz="2000" i="1" dirty="0">
                <a:solidFill>
                  <a:schemeClr val="accent6">
                    <a:lumMod val="50000"/>
                  </a:schemeClr>
                </a:solidFill>
              </a:rPr>
              <a:t> art </a:t>
            </a:r>
            <a:r>
              <a:rPr lang="en-US" sz="2000" i="1" dirty="0" err="1">
                <a:solidFill>
                  <a:schemeClr val="accent6">
                    <a:lumMod val="50000"/>
                  </a:schemeClr>
                </a:solidFill>
              </a:rPr>
              <a:t>testler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/>
              <a:t>(pre- and post-tests)</a:t>
            </a:r>
          </a:p>
          <a:p>
            <a:pPr marL="457200" lvl="0" indent="-457200">
              <a:buClr>
                <a:srgbClr val="3333CC"/>
              </a:buClr>
              <a:buSzPct val="100000"/>
              <a:buFont typeface="+mj-lt"/>
              <a:buAutoNum type="arabicPeriod"/>
            </a:pPr>
            <a:r>
              <a:rPr lang="en-US" sz="2000" i="1" dirty="0" err="1" smtClean="0">
                <a:solidFill>
                  <a:schemeClr val="accent6">
                    <a:lumMod val="50000"/>
                  </a:schemeClr>
                </a:solidFill>
              </a:rPr>
              <a:t>Rastgeleleştirme</a:t>
            </a:r>
            <a:r>
              <a:rPr lang="en-US" sz="2000" dirty="0" smtClean="0"/>
              <a:t> </a:t>
            </a:r>
            <a:r>
              <a:rPr lang="en-US" sz="2000" dirty="0"/>
              <a:t>(randomization) </a:t>
            </a:r>
            <a:endParaRPr lang="en-US" sz="2000" dirty="0" smtClean="0"/>
          </a:p>
          <a:p>
            <a:pPr lvl="0">
              <a:buClr>
                <a:srgbClr val="3333CC"/>
              </a:buClr>
              <a:buSzPct val="100000"/>
            </a:pPr>
            <a:endParaRPr lang="en-US" sz="2000" dirty="0"/>
          </a:p>
          <a:p>
            <a:pPr marL="0" indent="0">
              <a:buClr>
                <a:srgbClr val="3333CC"/>
              </a:buClr>
              <a:buSzPct val="100000"/>
              <a:buNone/>
            </a:pPr>
            <a:endParaRPr lang="en-US" sz="2000" dirty="0" smtClean="0"/>
          </a:p>
          <a:p>
            <a:pPr>
              <a:buClr>
                <a:srgbClr val="3333CC"/>
              </a:buClr>
              <a:buSzPct val="100000"/>
            </a:pPr>
            <a:endParaRPr lang="en-US" sz="2000" dirty="0"/>
          </a:p>
          <a:p>
            <a:pPr marL="0" indent="0">
              <a:buClr>
                <a:srgbClr val="3333CC"/>
              </a:buClr>
              <a:buSzPct val="100000"/>
              <a:buNone/>
            </a:pPr>
            <a:endParaRPr lang="en-US" sz="2000" dirty="0" smtClean="0"/>
          </a:p>
          <a:p>
            <a:pPr>
              <a:buClr>
                <a:srgbClr val="3333CC"/>
              </a:buClr>
              <a:buSzPct val="100000"/>
            </a:pPr>
            <a:endParaRPr lang="en-US" sz="2000" dirty="0" smtClean="0"/>
          </a:p>
          <a:p>
            <a:pPr>
              <a:buClr>
                <a:srgbClr val="3333CC"/>
              </a:buClr>
              <a:buSzPct val="100000"/>
            </a:pPr>
            <a:endParaRPr lang="en-US" sz="2000" dirty="0" smtClean="0"/>
          </a:p>
          <a:p>
            <a:pPr marL="0" indent="0">
              <a:buClr>
                <a:srgbClr val="3333CC"/>
              </a:buClr>
              <a:buSzPct val="100000"/>
              <a:buNone/>
            </a:pPr>
            <a:endParaRPr lang="en-US" sz="2000" dirty="0" smtClean="0"/>
          </a:p>
          <a:p>
            <a:pPr marL="0" indent="0">
              <a:buClr>
                <a:srgbClr val="3333CC"/>
              </a:buClr>
              <a:buSzPct val="100000"/>
              <a:buNone/>
            </a:pPr>
            <a:endParaRPr lang="en-US" sz="2000" dirty="0"/>
          </a:p>
          <a:p>
            <a:pPr marL="0" indent="0">
              <a:buClr>
                <a:srgbClr val="3333CC"/>
              </a:buClr>
              <a:buSzPct val="100000"/>
              <a:buNone/>
            </a:pPr>
            <a:r>
              <a:rPr lang="en-US" sz="2000" dirty="0" err="1" smtClean="0"/>
              <a:t>Diğer</a:t>
            </a:r>
            <a:r>
              <a:rPr lang="en-US" sz="2000" dirty="0" smtClean="0"/>
              <a:t> </a:t>
            </a:r>
            <a:r>
              <a:rPr lang="en-US" sz="2000" dirty="0" err="1" smtClean="0"/>
              <a:t>tasarımlar</a:t>
            </a:r>
            <a:r>
              <a:rPr lang="en-US" sz="2000" dirty="0" smtClean="0"/>
              <a:t>, </a:t>
            </a:r>
            <a:r>
              <a:rPr lang="en-US" sz="2000" dirty="0"/>
              <a:t>bu </a:t>
            </a:r>
            <a:r>
              <a:rPr lang="en-US" sz="2000" dirty="0" err="1"/>
              <a:t>modele</a:t>
            </a:r>
            <a:r>
              <a:rPr lang="en-US" sz="2000" dirty="0"/>
              <a:t> </a:t>
            </a:r>
            <a:r>
              <a:rPr lang="en-US" sz="2000" dirty="0" err="1" smtClean="0"/>
              <a:t>benzedikleri</a:t>
            </a:r>
            <a:r>
              <a:rPr lang="en-US" sz="2000" dirty="0" smtClean="0"/>
              <a:t> </a:t>
            </a:r>
            <a:r>
              <a:rPr lang="en-US" sz="2000" dirty="0" err="1"/>
              <a:t>ölçüde</a:t>
            </a:r>
            <a:r>
              <a:rPr lang="en-US" sz="2000" dirty="0"/>
              <a:t> </a:t>
            </a:r>
            <a:r>
              <a:rPr lang="en-US" sz="2000" dirty="0" err="1" smtClean="0"/>
              <a:t>güçl</a:t>
            </a:r>
            <a:r>
              <a:rPr lang="en-US" sz="2000" dirty="0" err="1"/>
              <a:t>ü</a:t>
            </a:r>
            <a:r>
              <a:rPr lang="en-US" sz="2000" dirty="0" smtClean="0"/>
              <a:t> </a:t>
            </a:r>
            <a:r>
              <a:rPr lang="en-US" sz="2000" dirty="0" err="1"/>
              <a:t>sayılıyorlar</a:t>
            </a:r>
            <a:r>
              <a:rPr lang="en-US" sz="2000" dirty="0"/>
              <a:t>. </a:t>
            </a:r>
            <a:endParaRPr lang="en-US" sz="2000" dirty="0" smtClean="0"/>
          </a:p>
          <a:p>
            <a:pPr marL="0" indent="0">
              <a:lnSpc>
                <a:spcPts val="1200"/>
              </a:lnSpc>
              <a:buClr>
                <a:srgbClr val="3333CC"/>
              </a:buClr>
              <a:buSzPct val="100000"/>
              <a:buNone/>
            </a:pPr>
            <a:endParaRPr lang="en-US" altLang="en-US" sz="2000" dirty="0" smtClean="0"/>
          </a:p>
          <a:p>
            <a:pPr marL="0" indent="0">
              <a:buClr>
                <a:srgbClr val="3333CC"/>
              </a:buClr>
              <a:buSzPct val="100000"/>
              <a:buNone/>
            </a:pPr>
            <a:r>
              <a:rPr lang="en-US" altLang="en-US" sz="2000" dirty="0" smtClean="0"/>
              <a:t>HİBler </a:t>
            </a:r>
            <a:r>
              <a:rPr lang="tr-TR" altLang="en-US" sz="2000" dirty="0" smtClean="0"/>
              <a:t>örneğinde</a:t>
            </a:r>
            <a:r>
              <a:rPr lang="en-US" altLang="en-US" sz="2000" dirty="0" smtClean="0"/>
              <a:t> bu model </a:t>
            </a:r>
            <a:r>
              <a:rPr lang="en-US" altLang="en-US" sz="2000" dirty="0" err="1" smtClean="0"/>
              <a:t>uygulanabilir</a:t>
            </a:r>
            <a:r>
              <a:rPr lang="en-US" altLang="en-US" sz="2000" dirty="0" smtClean="0"/>
              <a:t> mi? </a:t>
            </a:r>
            <a:r>
              <a:rPr lang="tr-TR" altLang="en-US" sz="2000" dirty="0" smtClean="0"/>
              <a:t>Nasıl</a:t>
            </a:r>
            <a:r>
              <a:rPr lang="en-US" altLang="en-US" sz="2000" dirty="0" smtClean="0"/>
              <a:t>? </a:t>
            </a:r>
          </a:p>
          <a:p>
            <a:pPr marL="0" indent="0">
              <a:buClr>
                <a:srgbClr val="3333CC"/>
              </a:buClr>
              <a:buSzPct val="100000"/>
              <a:buNone/>
            </a:pPr>
            <a:r>
              <a:rPr lang="en-US" sz="2000" dirty="0" smtClean="0">
                <a:ea typeface="Calibri"/>
                <a:cs typeface="Times New Roman"/>
              </a:rPr>
              <a:t>	</a:t>
            </a:r>
            <a:r>
              <a:rPr lang="en-US" sz="2000" dirty="0" err="1" smtClean="0">
                <a:ea typeface="Calibri"/>
                <a:cs typeface="Times New Roman"/>
              </a:rPr>
              <a:t>HİBin</a:t>
            </a:r>
            <a:r>
              <a:rPr lang="en-US" sz="2000" dirty="0" smtClean="0">
                <a:ea typeface="Calibri"/>
                <a:cs typeface="Times New Roman"/>
              </a:rPr>
              <a:t> </a:t>
            </a:r>
            <a:r>
              <a:rPr lang="tr-TR" sz="2000" dirty="0">
                <a:ea typeface="Calibri"/>
                <a:cs typeface="Times New Roman"/>
              </a:rPr>
              <a:t>varlığı </a:t>
            </a:r>
            <a:r>
              <a:rPr lang="en-US" sz="2000" dirty="0">
                <a:ea typeface="Calibri"/>
                <a:cs typeface="Times New Roman"/>
              </a:rPr>
              <a:t>		    </a:t>
            </a:r>
            <a:r>
              <a:rPr lang="tr-TR" sz="2000" dirty="0">
                <a:ea typeface="Calibri"/>
                <a:cs typeface="Times New Roman"/>
              </a:rPr>
              <a:t>Suç oranı </a:t>
            </a:r>
            <a:endParaRPr lang="en-US" sz="2000" dirty="0">
              <a:ea typeface="Calibri"/>
              <a:cs typeface="Times New Roman"/>
            </a:endParaRPr>
          </a:p>
          <a:p>
            <a:pPr marL="0" indent="0">
              <a:buClr>
                <a:srgbClr val="3333CC"/>
              </a:buClr>
              <a:buSzPct val="100000"/>
              <a:buNone/>
            </a:pPr>
            <a:endParaRPr lang="en-US" altLang="en-US" sz="2000" dirty="0" smtClean="0"/>
          </a:p>
          <a:p>
            <a:pPr marL="0" indent="0">
              <a:buClr>
                <a:srgbClr val="3333CC"/>
              </a:buClr>
              <a:buSzPct val="100000"/>
              <a:buNone/>
            </a:pPr>
            <a:r>
              <a:rPr lang="en-US" altLang="en-US" sz="2000" dirty="0" smtClean="0"/>
              <a:t> </a:t>
            </a:r>
            <a:endParaRPr lang="en-US" altLang="en-US" sz="2000" dirty="0"/>
          </a:p>
          <a:p>
            <a:pPr marL="0" indent="0">
              <a:buClr>
                <a:srgbClr val="3333CC"/>
              </a:buClr>
              <a:buSzPct val="100000"/>
              <a:buNone/>
            </a:pPr>
            <a:endParaRPr lang="en-US" altLang="en-US" sz="2000" dirty="0" smtClean="0"/>
          </a:p>
          <a:p>
            <a:pPr marL="0" indent="0">
              <a:buClr>
                <a:srgbClr val="3333CC"/>
              </a:buClr>
              <a:buSzPct val="100000"/>
              <a:buNone/>
            </a:pPr>
            <a:endParaRPr lang="en-US" altLang="en-US" sz="2000" dirty="0"/>
          </a:p>
          <a:p>
            <a:pPr marL="0" indent="0">
              <a:buClr>
                <a:srgbClr val="3333CC"/>
              </a:buClr>
              <a:buSzPct val="100000"/>
              <a:buNone/>
            </a:pPr>
            <a:endParaRPr lang="en-US" alt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42C957-E0A2-402C-A1C9-B344BFEC8A39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2374976"/>
              </p:ext>
            </p:extLst>
          </p:nvPr>
        </p:nvGraphicFramePr>
        <p:xfrm>
          <a:off x="1221581" y="3048000"/>
          <a:ext cx="6017419" cy="219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" name="Document" r:id="rId4" imgW="5961278" imgH="2091177" progId="Word.Document.12">
                  <p:embed/>
                </p:oleObj>
              </mc:Choice>
              <mc:Fallback>
                <p:oleObj name="Document" r:id="rId4" imgW="5961278" imgH="2091177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1581" y="3048000"/>
                        <a:ext cx="6017419" cy="2192338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chemeClr val="accent1"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tint val="23500"/>
                              <a:satMod val="160000"/>
                            </a:schemeClr>
                          </a:gs>
                        </a:gsLst>
                        <a:lin ang="16200000" scaled="1"/>
                        <a:tileRect/>
                      </a:gradFill>
                      <a:ln>
                        <a:solidFill>
                          <a:srgbClr val="0070C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3124200" y="6248400"/>
            <a:ext cx="12192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3595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944562"/>
          </a:xfrm>
        </p:spPr>
        <p:txBody>
          <a:bodyPr>
            <a:noAutofit/>
          </a:bodyPr>
          <a:lstStyle/>
          <a:p>
            <a:pPr algn="l"/>
            <a:r>
              <a:rPr lang="en-US" altLang="en-US" sz="2800" b="1" dirty="0" err="1" smtClean="0"/>
              <a:t>Klasik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Deneylere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Yönelik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Eleştiriler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ve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Alternatifler</a:t>
            </a:r>
            <a:endParaRPr lang="en-US" altLang="en-US" sz="2800" b="1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983163"/>
          </a:xfrm>
        </p:spPr>
        <p:txBody>
          <a:bodyPr>
            <a:noAutofit/>
          </a:bodyPr>
          <a:lstStyle/>
          <a:p>
            <a:pPr marL="403225" indent="-403225">
              <a:buClr>
                <a:srgbClr val="3333CC"/>
              </a:buClr>
            </a:pPr>
            <a:r>
              <a:rPr lang="en-US" altLang="en-US" sz="2000" dirty="0" err="1"/>
              <a:t>Klasik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deneylerin</a:t>
            </a:r>
            <a:r>
              <a:rPr lang="en-US" altLang="en-US" sz="2000" dirty="0"/>
              <a:t> nadir </a:t>
            </a:r>
            <a:r>
              <a:rPr lang="en-US" altLang="en-US" sz="2000" dirty="0" err="1"/>
              <a:t>örneklerinden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biri</a:t>
            </a:r>
            <a:r>
              <a:rPr lang="en-US" altLang="en-US" sz="2000" dirty="0"/>
              <a:t>: The New Jersey and Pennsylvania Income Maintenance Experiments (1970ler)</a:t>
            </a:r>
          </a:p>
          <a:p>
            <a:pPr marL="403225" indent="-403225">
              <a:lnSpc>
                <a:spcPts val="800"/>
              </a:lnSpc>
              <a:buClr>
                <a:srgbClr val="3333CC"/>
              </a:buClr>
              <a:buNone/>
            </a:pPr>
            <a:endParaRPr lang="en-US" altLang="en-US" sz="2000" dirty="0"/>
          </a:p>
          <a:p>
            <a:pPr marL="403225" indent="-403225">
              <a:buClr>
                <a:srgbClr val="3333CC"/>
              </a:buClr>
            </a:pPr>
            <a:r>
              <a:rPr lang="en-US" altLang="en-US" sz="2000" dirty="0" err="1" smtClean="0"/>
              <a:t>Bunlar</a:t>
            </a:r>
            <a:r>
              <a:rPr lang="en-US" altLang="en-US" sz="2000" dirty="0" smtClean="0"/>
              <a:t> </a:t>
            </a:r>
            <a:r>
              <a:rPr lang="en-US" altLang="en-US" sz="2000" i="1" dirty="0" err="1"/>
              <a:t>yapay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ve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basitleştirilmiş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sistemler</a:t>
            </a:r>
            <a:r>
              <a:rPr lang="en-US" altLang="en-US" sz="2000" i="1" dirty="0"/>
              <a:t> </a:t>
            </a:r>
            <a:r>
              <a:rPr lang="en-US" altLang="en-US" sz="2000" dirty="0" err="1"/>
              <a:t>varsayımları</a:t>
            </a:r>
            <a:r>
              <a:rPr lang="en-US" altLang="en-US" sz="2000" dirty="0"/>
              <a:t> </a:t>
            </a:r>
            <a:r>
              <a:rPr lang="en-US" altLang="en-US" sz="2000" dirty="0" err="1"/>
              <a:t>üzerine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kurulmuş</a:t>
            </a:r>
            <a:r>
              <a:rPr lang="en-US" altLang="en-US" sz="2000" dirty="0"/>
              <a:t>.  </a:t>
            </a:r>
          </a:p>
          <a:p>
            <a:pPr marL="1031875" lvl="1" indent="-285750">
              <a:buClr>
                <a:srgbClr val="3333CC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1700" dirty="0" err="1"/>
              <a:t>Basitleştirmenin</a:t>
            </a:r>
            <a:r>
              <a:rPr lang="en-US" altLang="en-US" sz="1700" dirty="0"/>
              <a:t> </a:t>
            </a:r>
            <a:r>
              <a:rPr lang="en-US" altLang="en-US" sz="1700" dirty="0" err="1" smtClean="0"/>
              <a:t>temeli</a:t>
            </a:r>
            <a:r>
              <a:rPr lang="en-US" altLang="en-US" sz="1700" dirty="0" smtClean="0"/>
              <a:t>, </a:t>
            </a:r>
            <a:r>
              <a:rPr lang="en-US" altLang="en-US" sz="1700" dirty="0" err="1"/>
              <a:t>deney</a:t>
            </a:r>
            <a:r>
              <a:rPr lang="en-US" altLang="en-US" sz="1700" dirty="0"/>
              <a:t> </a:t>
            </a:r>
            <a:r>
              <a:rPr lang="en-US" altLang="en-US" sz="1700" dirty="0" err="1"/>
              <a:t>birimlerinin</a:t>
            </a:r>
            <a:r>
              <a:rPr lang="en-US" altLang="en-US" sz="1700" dirty="0"/>
              <a:t> (</a:t>
            </a:r>
            <a:r>
              <a:rPr lang="en-US" altLang="en-US" sz="1700" dirty="0" err="1"/>
              <a:t>örneğin</a:t>
            </a:r>
            <a:r>
              <a:rPr lang="en-US" altLang="en-US" sz="1700" dirty="0"/>
              <a:t> </a:t>
            </a:r>
            <a:r>
              <a:rPr lang="en-US" altLang="en-US" sz="1700" dirty="0" err="1"/>
              <a:t>insanların</a:t>
            </a:r>
            <a:r>
              <a:rPr lang="en-US" altLang="en-US" sz="1700" dirty="0"/>
              <a:t>) </a:t>
            </a:r>
            <a:r>
              <a:rPr lang="en-US" altLang="en-US" sz="1700" dirty="0" err="1"/>
              <a:t>tek</a:t>
            </a:r>
            <a:r>
              <a:rPr lang="en-US" altLang="en-US" sz="1700" dirty="0"/>
              <a:t> </a:t>
            </a:r>
            <a:r>
              <a:rPr lang="en-US" altLang="en-US" sz="1700" dirty="0" err="1"/>
              <a:t>düze</a:t>
            </a:r>
            <a:r>
              <a:rPr lang="en-US" altLang="en-US" sz="1700" dirty="0"/>
              <a:t> </a:t>
            </a:r>
            <a:r>
              <a:rPr lang="en-US" altLang="en-US" sz="1700" dirty="0" err="1"/>
              <a:t>olabilecekleri</a:t>
            </a:r>
            <a:r>
              <a:rPr lang="en-US" altLang="en-US" sz="1700" dirty="0"/>
              <a:t>. </a:t>
            </a:r>
          </a:p>
          <a:p>
            <a:pPr marL="1031875" lvl="1" indent="-285750">
              <a:buClr>
                <a:srgbClr val="3333CC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1700" dirty="0" err="1"/>
              <a:t>Aralarındaki</a:t>
            </a:r>
            <a:r>
              <a:rPr lang="en-US" altLang="en-US" sz="1700" dirty="0"/>
              <a:t> </a:t>
            </a:r>
            <a:r>
              <a:rPr lang="en-US" altLang="en-US" sz="1700" dirty="0" err="1"/>
              <a:t>farklılıkların</a:t>
            </a:r>
            <a:r>
              <a:rPr lang="en-US" altLang="en-US" sz="1700" dirty="0"/>
              <a:t> </a:t>
            </a:r>
            <a:r>
              <a:rPr lang="en-US" altLang="en-US" sz="1700" dirty="0" err="1"/>
              <a:t>yok</a:t>
            </a:r>
            <a:r>
              <a:rPr lang="en-US" altLang="en-US" sz="1700" dirty="0"/>
              <a:t> </a:t>
            </a:r>
            <a:r>
              <a:rPr lang="en-US" altLang="en-US" sz="1700" dirty="0" err="1" smtClean="0"/>
              <a:t>sayılabileceği</a:t>
            </a:r>
            <a:r>
              <a:rPr lang="en-US" altLang="en-US" sz="1700" dirty="0" smtClean="0"/>
              <a:t> </a:t>
            </a:r>
            <a:r>
              <a:rPr lang="en-US" altLang="en-US" sz="1700" dirty="0" err="1"/>
              <a:t>ya</a:t>
            </a:r>
            <a:r>
              <a:rPr lang="en-US" altLang="en-US" sz="1700" dirty="0"/>
              <a:t> da </a:t>
            </a:r>
            <a:r>
              <a:rPr lang="en-US" altLang="en-US" sz="1700" dirty="0" err="1"/>
              <a:t>istatistiksel</a:t>
            </a:r>
            <a:r>
              <a:rPr lang="en-US" altLang="en-US" sz="1700" dirty="0"/>
              <a:t> </a:t>
            </a:r>
            <a:r>
              <a:rPr lang="en-US" altLang="en-US" sz="1700" dirty="0" err="1"/>
              <a:t>olarak</a:t>
            </a:r>
            <a:r>
              <a:rPr lang="en-US" altLang="en-US" sz="1700" dirty="0"/>
              <a:t> </a:t>
            </a:r>
            <a:r>
              <a:rPr lang="en-US" altLang="en-US" sz="1700" dirty="0" err="1"/>
              <a:t>kontrol</a:t>
            </a:r>
            <a:r>
              <a:rPr lang="en-US" altLang="en-US" sz="1700" dirty="0"/>
              <a:t> </a:t>
            </a:r>
            <a:r>
              <a:rPr lang="en-US" altLang="en-US" sz="1700" dirty="0" err="1"/>
              <a:t>edilebileceği</a:t>
            </a:r>
            <a:r>
              <a:rPr lang="en-US" altLang="en-US" sz="1700" dirty="0" smtClean="0"/>
              <a:t>.</a:t>
            </a:r>
          </a:p>
          <a:p>
            <a:pPr>
              <a:lnSpc>
                <a:spcPts val="800"/>
              </a:lnSpc>
              <a:buClr>
                <a:srgbClr val="3333CC"/>
              </a:buClr>
            </a:pPr>
            <a:endParaRPr lang="en-US" altLang="en-US" sz="2000" dirty="0"/>
          </a:p>
          <a:p>
            <a:pPr marL="403225" indent="-403225">
              <a:buClr>
                <a:srgbClr val="3333CC"/>
              </a:buClr>
            </a:pPr>
            <a:r>
              <a:rPr lang="en-US" altLang="en-US" sz="2000" dirty="0" err="1"/>
              <a:t>Etki</a:t>
            </a:r>
            <a:r>
              <a:rPr lang="en-US" altLang="en-US" sz="2000" dirty="0"/>
              <a:t> </a:t>
            </a:r>
            <a:r>
              <a:rPr lang="en-US" altLang="en-US" sz="2000" dirty="0" err="1" smtClean="0"/>
              <a:t>değerlendirmesinde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klasik</a:t>
            </a:r>
            <a:r>
              <a:rPr lang="en-US" altLang="en-US" sz="2000" dirty="0" smtClean="0"/>
              <a:t> </a:t>
            </a:r>
            <a:r>
              <a:rPr lang="en-US" altLang="en-US" sz="2000" dirty="0" err="1"/>
              <a:t>deneyler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neden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pratik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değil</a:t>
            </a:r>
            <a:r>
              <a:rPr lang="en-US" altLang="en-US" sz="2000" dirty="0"/>
              <a:t>:</a:t>
            </a:r>
          </a:p>
          <a:p>
            <a:pPr marL="1031875" lvl="1" indent="-285750">
              <a:buClr>
                <a:srgbClr val="3333CC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1700" dirty="0" err="1" smtClean="0"/>
              <a:t>İnsanları</a:t>
            </a:r>
            <a:r>
              <a:rPr lang="en-US" altLang="en-US" sz="1700" dirty="0" smtClean="0"/>
              <a:t> </a:t>
            </a:r>
            <a:r>
              <a:rPr lang="en-US" altLang="en-US" sz="1700" dirty="0" err="1" smtClean="0"/>
              <a:t>rastgele</a:t>
            </a:r>
            <a:r>
              <a:rPr lang="en-US" altLang="en-US" sz="1700" dirty="0" smtClean="0"/>
              <a:t> </a:t>
            </a:r>
            <a:r>
              <a:rPr lang="en-US" altLang="en-US" sz="1700" dirty="0"/>
              <a:t>(random) </a:t>
            </a:r>
            <a:r>
              <a:rPr lang="en-US" altLang="en-US" sz="1700" dirty="0" err="1"/>
              <a:t>yöntemlerle</a:t>
            </a:r>
            <a:r>
              <a:rPr lang="en-US" altLang="en-US" sz="1700" dirty="0"/>
              <a:t> </a:t>
            </a:r>
            <a:r>
              <a:rPr lang="en-US" altLang="en-US" sz="1700" dirty="0" err="1"/>
              <a:t>gruplara</a:t>
            </a:r>
            <a:r>
              <a:rPr lang="en-US" altLang="en-US" sz="1700" dirty="0"/>
              <a:t> </a:t>
            </a:r>
            <a:r>
              <a:rPr lang="en-US" altLang="en-US" sz="1700" dirty="0" err="1"/>
              <a:t>ayırmak</a:t>
            </a:r>
            <a:r>
              <a:rPr lang="en-US" altLang="en-US" sz="1700" dirty="0"/>
              <a:t> </a:t>
            </a:r>
            <a:r>
              <a:rPr lang="en-US" altLang="en-US" sz="1700" dirty="0" err="1"/>
              <a:t>mümkün</a:t>
            </a:r>
            <a:r>
              <a:rPr lang="en-US" altLang="en-US" sz="1700" dirty="0"/>
              <a:t> </a:t>
            </a:r>
            <a:r>
              <a:rPr lang="en-US" altLang="en-US" sz="1700" dirty="0" err="1"/>
              <a:t>olmayabilir</a:t>
            </a:r>
            <a:r>
              <a:rPr lang="en-US" altLang="en-US" sz="1700" dirty="0"/>
              <a:t>. </a:t>
            </a:r>
          </a:p>
          <a:p>
            <a:pPr marL="1031875" lvl="1" indent="-285750">
              <a:buClr>
                <a:srgbClr val="3333CC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1700" dirty="0" err="1" smtClean="0"/>
              <a:t>Klasik</a:t>
            </a:r>
            <a:r>
              <a:rPr lang="en-US" altLang="en-US" sz="1700" dirty="0" smtClean="0"/>
              <a:t> </a:t>
            </a:r>
            <a:r>
              <a:rPr lang="en-US" altLang="en-US" sz="1700" dirty="0" err="1"/>
              <a:t>deneyler</a:t>
            </a:r>
            <a:r>
              <a:rPr lang="en-US" altLang="en-US" sz="1700" dirty="0"/>
              <a:t> </a:t>
            </a:r>
            <a:r>
              <a:rPr lang="en-US" altLang="en-US" sz="1700" dirty="0" err="1"/>
              <a:t>çok</a:t>
            </a:r>
            <a:r>
              <a:rPr lang="en-US" altLang="en-US" sz="1700" dirty="0"/>
              <a:t> </a:t>
            </a:r>
            <a:r>
              <a:rPr lang="en-US" altLang="en-US" sz="1700" dirty="0" err="1"/>
              <a:t>pahalıdır</a:t>
            </a:r>
            <a:r>
              <a:rPr lang="en-US" altLang="en-US" sz="1700" dirty="0"/>
              <a:t> </a:t>
            </a:r>
            <a:r>
              <a:rPr lang="en-US" altLang="en-US" sz="1700" dirty="0" err="1"/>
              <a:t>ve</a:t>
            </a:r>
            <a:r>
              <a:rPr lang="en-US" altLang="en-US" sz="1700" dirty="0"/>
              <a:t> </a:t>
            </a:r>
            <a:r>
              <a:rPr lang="en-US" altLang="en-US" sz="1700" dirty="0" err="1"/>
              <a:t>uzmanlık</a:t>
            </a:r>
            <a:r>
              <a:rPr lang="en-US" altLang="en-US" sz="1700" dirty="0"/>
              <a:t> </a:t>
            </a:r>
            <a:r>
              <a:rPr lang="en-US" altLang="en-US" sz="1700" dirty="0" err="1"/>
              <a:t>ve</a:t>
            </a:r>
            <a:r>
              <a:rPr lang="en-US" altLang="en-US" sz="1700" dirty="0"/>
              <a:t> </a:t>
            </a:r>
            <a:r>
              <a:rPr lang="en-US" altLang="en-US" sz="1700" dirty="0" err="1"/>
              <a:t>uzun</a:t>
            </a:r>
            <a:r>
              <a:rPr lang="en-US" altLang="en-US" sz="1700" dirty="0"/>
              <a:t> zaman </a:t>
            </a:r>
            <a:r>
              <a:rPr lang="en-US" altLang="en-US" sz="1700" dirty="0" err="1"/>
              <a:t>gerektirir</a:t>
            </a:r>
            <a:r>
              <a:rPr lang="en-US" altLang="en-US" sz="1700" dirty="0"/>
              <a:t>. </a:t>
            </a:r>
          </a:p>
          <a:p>
            <a:pPr marL="1031875" lvl="1" indent="-285750">
              <a:buClr>
                <a:srgbClr val="3333CC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1700" dirty="0" smtClean="0"/>
              <a:t>Program </a:t>
            </a:r>
            <a:r>
              <a:rPr lang="en-US" altLang="en-US" sz="1700" dirty="0" err="1"/>
              <a:t>uygulamaları</a:t>
            </a:r>
            <a:r>
              <a:rPr lang="en-US" altLang="en-US" sz="1700" dirty="0"/>
              <a:t> zaman </a:t>
            </a:r>
            <a:r>
              <a:rPr lang="en-US" altLang="en-US" sz="1700" dirty="0" err="1"/>
              <a:t>içinde</a:t>
            </a:r>
            <a:r>
              <a:rPr lang="en-US" altLang="en-US" sz="1700" dirty="0"/>
              <a:t> </a:t>
            </a:r>
            <a:r>
              <a:rPr lang="en-US" altLang="en-US" sz="1700" dirty="0" err="1"/>
              <a:t>değişebilir</a:t>
            </a:r>
            <a:r>
              <a:rPr lang="en-US" altLang="en-US" sz="1700" dirty="0"/>
              <a:t>:</a:t>
            </a:r>
          </a:p>
          <a:p>
            <a:pPr marL="1601788" lvl="2" indent="-284163">
              <a:buClr>
                <a:srgbClr val="3333CC"/>
              </a:buClr>
              <a:buFont typeface="Rockwell" panose="02060603020205020403" pitchFamily="18" charset="0"/>
              <a:buChar char="-"/>
            </a:pPr>
            <a:r>
              <a:rPr lang="en-US" altLang="en-US" sz="1700" dirty="0" err="1"/>
              <a:t>Kalıtımcılar</a:t>
            </a:r>
            <a:r>
              <a:rPr lang="en-US" altLang="en-US" sz="1700" dirty="0"/>
              <a:t> </a:t>
            </a:r>
            <a:r>
              <a:rPr lang="en-US" altLang="en-US" sz="1700" dirty="0" err="1"/>
              <a:t>ayrılabilir</a:t>
            </a:r>
            <a:endParaRPr lang="en-US" altLang="en-US" sz="1700" dirty="0"/>
          </a:p>
          <a:p>
            <a:pPr marL="1601788" lvl="2" indent="-284163">
              <a:buClr>
                <a:srgbClr val="3333CC"/>
              </a:buClr>
              <a:buFont typeface="Rockwell" panose="02060603020205020403" pitchFamily="18" charset="0"/>
              <a:buChar char="-"/>
            </a:pPr>
            <a:r>
              <a:rPr lang="en-US" altLang="en-US" sz="1700" dirty="0"/>
              <a:t>Program </a:t>
            </a:r>
            <a:r>
              <a:rPr lang="en-US" altLang="en-US" sz="1700" dirty="0" err="1"/>
              <a:t>yönetimi</a:t>
            </a:r>
            <a:r>
              <a:rPr lang="en-US" altLang="en-US" sz="1700" dirty="0"/>
              <a:t> </a:t>
            </a:r>
            <a:r>
              <a:rPr lang="en-US" altLang="en-US" sz="1700" dirty="0" err="1"/>
              <a:t>değişebilir</a:t>
            </a:r>
            <a:r>
              <a:rPr lang="en-US" altLang="en-US" sz="1700" dirty="0"/>
              <a:t>. </a:t>
            </a:r>
          </a:p>
          <a:p>
            <a:pPr>
              <a:buClr>
                <a:srgbClr val="3333CC"/>
              </a:buClr>
            </a:pPr>
            <a:endParaRPr lang="en-US" altLang="en-US" sz="2000" dirty="0"/>
          </a:p>
          <a:p>
            <a:pPr>
              <a:buClr>
                <a:srgbClr val="3333CC"/>
              </a:buClr>
            </a:pPr>
            <a:endParaRPr lang="en-US" altLang="en-US" sz="2000" dirty="0" smtClean="0"/>
          </a:p>
          <a:p>
            <a:pPr marL="0" indent="0">
              <a:buClr>
                <a:srgbClr val="3333CC"/>
              </a:buClr>
              <a:buNone/>
            </a:pPr>
            <a:endParaRPr lang="en-US" alt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42C957-E0A2-402C-A1C9-B344BFEC8A39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54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44562"/>
          </a:xfrm>
        </p:spPr>
        <p:txBody>
          <a:bodyPr>
            <a:noAutofit/>
          </a:bodyPr>
          <a:lstStyle/>
          <a:p>
            <a:pPr algn="l"/>
            <a:r>
              <a:rPr lang="en-US" altLang="en-US" sz="2800" b="1" dirty="0" err="1" smtClean="0"/>
              <a:t>Klasik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Deneylere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Yönelik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Eleştiriler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ve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Alternatifler</a:t>
            </a:r>
            <a:endParaRPr lang="en-US" altLang="en-US" sz="2800" b="1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3"/>
          </a:xfrm>
        </p:spPr>
        <p:txBody>
          <a:bodyPr>
            <a:noAutofit/>
          </a:bodyPr>
          <a:lstStyle/>
          <a:p>
            <a:pPr>
              <a:buClr>
                <a:srgbClr val="3333CC"/>
              </a:buClr>
            </a:pPr>
            <a:r>
              <a:rPr lang="en-US" altLang="en-US" sz="2000" dirty="0" err="1" smtClean="0"/>
              <a:t>Bunlar</a:t>
            </a:r>
            <a:r>
              <a:rPr lang="en-US" altLang="en-US" sz="2000" dirty="0" smtClean="0"/>
              <a:t>, </a:t>
            </a:r>
            <a:r>
              <a:rPr lang="en-US" altLang="en-US" sz="2000" i="1" dirty="0" err="1"/>
              <a:t>yapay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ve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basitleştirilmiş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sistemler</a:t>
            </a:r>
            <a:r>
              <a:rPr lang="en-US" altLang="en-US" sz="2000" i="1" dirty="0"/>
              <a:t> </a:t>
            </a:r>
            <a:r>
              <a:rPr lang="en-US" altLang="en-US" sz="2000" dirty="0" err="1"/>
              <a:t>varsayımları</a:t>
            </a:r>
            <a:r>
              <a:rPr lang="en-US" altLang="en-US" sz="2000" dirty="0"/>
              <a:t> </a:t>
            </a:r>
            <a:r>
              <a:rPr lang="en-US" altLang="en-US" sz="2000" dirty="0" err="1"/>
              <a:t>üzerine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kurulmuş</a:t>
            </a:r>
            <a:r>
              <a:rPr lang="en-US" altLang="en-US" sz="2000" dirty="0"/>
              <a:t>.  </a:t>
            </a:r>
          </a:p>
          <a:p>
            <a:pPr>
              <a:buClr>
                <a:srgbClr val="3333CC"/>
              </a:buClr>
            </a:pPr>
            <a:endParaRPr lang="en-US" altLang="en-US" sz="2000" dirty="0" smtClean="0"/>
          </a:p>
          <a:p>
            <a:pPr>
              <a:buClr>
                <a:srgbClr val="3333CC"/>
              </a:buClr>
            </a:pPr>
            <a:r>
              <a:rPr lang="en-US" altLang="en-US" sz="2000" dirty="0" err="1" smtClean="0"/>
              <a:t>Oysa</a:t>
            </a:r>
            <a:r>
              <a:rPr lang="en-US" altLang="en-US" sz="2000" dirty="0" smtClean="0"/>
              <a:t> </a:t>
            </a:r>
            <a:r>
              <a:rPr lang="en-US" altLang="en-US" sz="2000" i="1" dirty="0" err="1" smtClean="0"/>
              <a:t>gerçek</a:t>
            </a:r>
            <a:r>
              <a:rPr lang="en-US" altLang="en-US" sz="2000" i="1" dirty="0" smtClean="0"/>
              <a:t> </a:t>
            </a:r>
            <a:r>
              <a:rPr lang="en-US" altLang="en-US" sz="2000" i="1" dirty="0" err="1"/>
              <a:t>hayat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karmaşık</a:t>
            </a:r>
            <a:r>
              <a:rPr lang="en-US" altLang="en-US" sz="2000" dirty="0"/>
              <a:t>. </a:t>
            </a:r>
            <a:r>
              <a:rPr lang="en-US" altLang="en-US" sz="2000" dirty="0" err="1"/>
              <a:t>Özellikle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insanlar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ve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onların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allarındaki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ilişkiler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çok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karmaşık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sistemler</a:t>
            </a:r>
            <a:r>
              <a:rPr lang="en-US" altLang="en-US" sz="2000" dirty="0"/>
              <a:t>. </a:t>
            </a:r>
          </a:p>
          <a:p>
            <a:pPr>
              <a:buClr>
                <a:srgbClr val="3333CC"/>
              </a:buClr>
            </a:pPr>
            <a:endParaRPr lang="en-US" altLang="en-US" sz="2000" dirty="0" smtClean="0"/>
          </a:p>
          <a:p>
            <a:pPr>
              <a:buClr>
                <a:srgbClr val="3333CC"/>
              </a:buClr>
            </a:pPr>
            <a:r>
              <a:rPr lang="en-US" altLang="en-US" sz="2000" dirty="0" err="1" smtClean="0"/>
              <a:t>Öyleyse</a:t>
            </a:r>
            <a:r>
              <a:rPr lang="en-US" altLang="en-US" sz="2000" dirty="0"/>
              <a:t>, bu </a:t>
            </a:r>
            <a:r>
              <a:rPr lang="en-US" altLang="en-US" sz="2000" i="1" dirty="0" err="1"/>
              <a:t>karmaşıklığı</a:t>
            </a:r>
            <a:r>
              <a:rPr lang="en-US" altLang="en-US" sz="2000" i="1" dirty="0"/>
              <a:t> </a:t>
            </a:r>
            <a:r>
              <a:rPr lang="en-US" altLang="en-US" sz="2000" i="1" dirty="0" err="1" smtClean="0"/>
              <a:t>anlamaya</a:t>
            </a:r>
            <a:r>
              <a:rPr lang="en-US" altLang="en-US" sz="2000" i="1" dirty="0" smtClean="0"/>
              <a:t> </a:t>
            </a:r>
            <a:r>
              <a:rPr lang="en-US" altLang="en-US" sz="2000" i="1" dirty="0" err="1"/>
              <a:t>yardımcı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olacak</a:t>
            </a:r>
            <a:r>
              <a:rPr lang="en-US" altLang="en-US" sz="2000" i="1" dirty="0"/>
              <a:t> </a:t>
            </a:r>
            <a:r>
              <a:rPr lang="en-US" altLang="en-US" sz="2000" dirty="0" err="1"/>
              <a:t>yöntemler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kullanılmalı</a:t>
            </a:r>
            <a:r>
              <a:rPr lang="en-US" altLang="en-US" sz="2000" dirty="0"/>
              <a:t>. Bu </a:t>
            </a:r>
            <a:r>
              <a:rPr lang="en-US" altLang="en-US" sz="2000" dirty="0" err="1"/>
              <a:t>yöntemlere</a:t>
            </a:r>
            <a:r>
              <a:rPr lang="en-US" altLang="en-US" sz="2000" dirty="0"/>
              <a:t> </a:t>
            </a:r>
            <a:r>
              <a:rPr lang="en-US" altLang="en-US" sz="2000" dirty="0" err="1" smtClean="0"/>
              <a:t>sonra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değineceğim</a:t>
            </a:r>
            <a:r>
              <a:rPr lang="en-US" altLang="en-US" sz="2000" dirty="0"/>
              <a:t>. </a:t>
            </a:r>
          </a:p>
          <a:p>
            <a:pPr>
              <a:buClr>
                <a:srgbClr val="3333CC"/>
              </a:buClr>
            </a:pPr>
            <a:endParaRPr lang="en-US" altLang="en-US" sz="2000" dirty="0" smtClean="0"/>
          </a:p>
          <a:p>
            <a:pPr>
              <a:buClr>
                <a:srgbClr val="3333CC"/>
              </a:buClr>
            </a:pPr>
            <a:r>
              <a:rPr lang="en-US" altLang="en-US" sz="2000" dirty="0" smtClean="0"/>
              <a:t>Bu </a:t>
            </a:r>
            <a:r>
              <a:rPr lang="en-US" altLang="en-US" sz="2000" dirty="0" err="1"/>
              <a:t>durumda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deneysel</a:t>
            </a:r>
            <a:r>
              <a:rPr lang="en-US" altLang="en-US" sz="2000" dirty="0"/>
              <a:t> </a:t>
            </a:r>
            <a:r>
              <a:rPr lang="en-US" altLang="en-US" sz="2000" dirty="0" err="1"/>
              <a:t>yöntemler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hala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kullanılabilir</a:t>
            </a:r>
            <a:r>
              <a:rPr lang="en-US" altLang="en-US" sz="2000" dirty="0"/>
              <a:t> mi? </a:t>
            </a:r>
          </a:p>
          <a:p>
            <a:pPr marL="857250" lvl="1">
              <a:buClr>
                <a:srgbClr val="3333CC"/>
              </a:buClr>
              <a:buFont typeface="Wingdings" panose="05000000000000000000" pitchFamily="2" charset="2"/>
              <a:buChar char="Ø"/>
            </a:pPr>
            <a:r>
              <a:rPr lang="en-US" altLang="en-US" sz="1600" dirty="0" err="1"/>
              <a:t>Daha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iyi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yöntemler</a:t>
            </a:r>
            <a:r>
              <a:rPr lang="en-US" altLang="en-US" sz="1600" dirty="0"/>
              <a:t> </a:t>
            </a:r>
            <a:r>
              <a:rPr lang="en-US" altLang="en-US" sz="1600" dirty="0" err="1"/>
              <a:t>geliştirilene</a:t>
            </a:r>
            <a:r>
              <a:rPr lang="en-US" altLang="en-US" sz="1600" dirty="0"/>
              <a:t> </a:t>
            </a:r>
            <a:r>
              <a:rPr lang="en-US" altLang="en-US" sz="1600" dirty="0" err="1"/>
              <a:t>kadar</a:t>
            </a:r>
            <a:r>
              <a:rPr lang="en-US" altLang="en-US" sz="1600" dirty="0"/>
              <a:t> </a:t>
            </a:r>
            <a:r>
              <a:rPr lang="en-US" altLang="en-US" sz="1600" dirty="0" err="1"/>
              <a:t>kullanılabilirler</a:t>
            </a:r>
            <a:r>
              <a:rPr lang="en-US" altLang="en-US" sz="1600" dirty="0"/>
              <a:t>. </a:t>
            </a:r>
            <a:r>
              <a:rPr lang="en-US" altLang="en-US" sz="1600" dirty="0" err="1" smtClean="0"/>
              <a:t>Deneysel</a:t>
            </a:r>
            <a:r>
              <a:rPr lang="en-US" altLang="en-US" sz="1600" dirty="0" smtClean="0"/>
              <a:t> </a:t>
            </a:r>
            <a:r>
              <a:rPr lang="en-US" altLang="en-US" sz="1600" dirty="0" err="1"/>
              <a:t>yöntemler</a:t>
            </a:r>
            <a:r>
              <a:rPr lang="en-US" altLang="en-US" sz="1600" dirty="0"/>
              <a:t> </a:t>
            </a:r>
            <a:r>
              <a:rPr lang="en-US" altLang="en-US" sz="1600" dirty="0" err="1"/>
              <a:t>hala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sistem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düzeyinde</a:t>
            </a:r>
            <a:r>
              <a:rPr lang="en-US" altLang="en-US" sz="1600" dirty="0"/>
              <a:t> (</a:t>
            </a:r>
            <a:r>
              <a:rPr lang="en-US" altLang="en-US" sz="1600" dirty="0" err="1"/>
              <a:t>makro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düzeyde</a:t>
            </a:r>
            <a:r>
              <a:rPr lang="en-US" altLang="en-US" sz="1600" dirty="0"/>
              <a:t>) </a:t>
            </a:r>
            <a:r>
              <a:rPr lang="en-US" altLang="en-US" sz="1600" dirty="0" err="1"/>
              <a:t>kestirimler</a:t>
            </a:r>
            <a:r>
              <a:rPr lang="en-US" altLang="en-US" sz="1600" dirty="0"/>
              <a:t> </a:t>
            </a:r>
            <a:r>
              <a:rPr lang="en-US" altLang="en-US" sz="1600" dirty="0" err="1"/>
              <a:t>yapabilmemiz</a:t>
            </a:r>
            <a:r>
              <a:rPr lang="en-US" altLang="en-US" sz="1600" dirty="0"/>
              <a:t> </a:t>
            </a:r>
            <a:r>
              <a:rPr lang="en-US" altLang="en-US" sz="1600" dirty="0" err="1"/>
              <a:t>için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yararli</a:t>
            </a:r>
            <a:r>
              <a:rPr lang="en-US" altLang="en-US" sz="1600" dirty="0"/>
              <a:t>. </a:t>
            </a:r>
          </a:p>
          <a:p>
            <a:pPr marL="857250" lvl="1">
              <a:buClr>
                <a:srgbClr val="3333CC"/>
              </a:buClr>
              <a:buFont typeface="Wingdings" panose="05000000000000000000" pitchFamily="2" charset="2"/>
              <a:buChar char="Ø"/>
            </a:pPr>
            <a:r>
              <a:rPr lang="en-US" altLang="en-US" sz="1600" dirty="0" err="1" smtClean="0"/>
              <a:t>Daha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uzun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bir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süre</a:t>
            </a:r>
            <a:r>
              <a:rPr lang="en-US" altLang="en-US" sz="1600" dirty="0" smtClean="0"/>
              <a:t> </a:t>
            </a:r>
            <a:r>
              <a:rPr lang="en-US" altLang="en-US" sz="1600" dirty="0" err="1"/>
              <a:t>deneysel</a:t>
            </a:r>
            <a:r>
              <a:rPr lang="en-US" altLang="en-US" sz="1600" dirty="0"/>
              <a:t> </a:t>
            </a:r>
            <a:r>
              <a:rPr lang="en-US" altLang="en-US" sz="1600" dirty="0" err="1"/>
              <a:t>yöntemlerin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kullanılmaya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devam</a:t>
            </a:r>
            <a:r>
              <a:rPr lang="en-US" altLang="en-US" sz="1600" dirty="0"/>
              <a:t> </a:t>
            </a:r>
            <a:r>
              <a:rPr lang="en-US" altLang="en-US" sz="1600" dirty="0" err="1"/>
              <a:t>edeceğini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tahmin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edebiliriz</a:t>
            </a:r>
            <a:r>
              <a:rPr lang="en-US" altLang="en-US" sz="1600" dirty="0"/>
              <a:t>. </a:t>
            </a:r>
          </a:p>
          <a:p>
            <a:pPr marL="0" indent="0">
              <a:buClr>
                <a:srgbClr val="3333CC"/>
              </a:buClr>
              <a:buNone/>
            </a:pPr>
            <a:endParaRPr lang="en-US" alt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42C957-E0A2-402C-A1C9-B344BFEC8A39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394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12237" y="533400"/>
            <a:ext cx="8229600" cy="792163"/>
          </a:xfrm>
        </p:spPr>
        <p:txBody>
          <a:bodyPr>
            <a:noAutofit/>
          </a:bodyPr>
          <a:lstStyle/>
          <a:p>
            <a:pPr algn="l"/>
            <a:r>
              <a:rPr lang="en-US" sz="2400" b="1" dirty="0" err="1" smtClean="0"/>
              <a:t>Klasik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deneylere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bir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alternatif</a:t>
            </a:r>
            <a:r>
              <a:rPr lang="en-US" sz="2400" b="1" dirty="0" smtClean="0"/>
              <a:t>: </a:t>
            </a:r>
            <a:r>
              <a:rPr lang="tr-TR" sz="2400" b="1" dirty="0" smtClean="0"/>
              <a:t>sözde (yarı) deneysel araştırma tasarımları (</a:t>
            </a:r>
            <a:r>
              <a:rPr lang="tr-TR" sz="2400" b="1" dirty="0" err="1" smtClean="0"/>
              <a:t>quasi-experimental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designs</a:t>
            </a:r>
            <a:r>
              <a:rPr lang="tr-TR" sz="2400" b="1" dirty="0" smtClean="0"/>
              <a:t>) </a:t>
            </a:r>
            <a:endParaRPr lang="tr-TR" altLang="tr-TR" sz="2400" dirty="0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5257800"/>
          </a:xfrm>
        </p:spPr>
        <p:txBody>
          <a:bodyPr>
            <a:noAutofit/>
          </a:bodyPr>
          <a:lstStyle/>
          <a:p>
            <a:pPr>
              <a:buClr>
                <a:srgbClr val="3333CC"/>
              </a:buClr>
              <a:buSzPct val="90000"/>
            </a:pPr>
            <a:endParaRPr lang="en-US" altLang="tr-TR" sz="2000" dirty="0" smtClean="0">
              <a:solidFill>
                <a:srgbClr val="C00000"/>
              </a:solidFill>
            </a:endParaRPr>
          </a:p>
          <a:p>
            <a:pPr>
              <a:buClr>
                <a:srgbClr val="3333CC"/>
              </a:buClr>
              <a:buSzPct val="90000"/>
            </a:pPr>
            <a:r>
              <a:rPr lang="en-US" altLang="tr-TR" sz="2000" i="1" dirty="0" smtClean="0"/>
              <a:t>  </a:t>
            </a:r>
            <a:r>
              <a:rPr lang="tr-TR" altLang="tr-TR" sz="2000" i="1" dirty="0" smtClean="0">
                <a:solidFill>
                  <a:schemeClr val="accent6">
                    <a:lumMod val="50000"/>
                  </a:schemeClr>
                </a:solidFill>
              </a:rPr>
              <a:t>Sözde (</a:t>
            </a:r>
            <a:r>
              <a:rPr lang="en-US" altLang="tr-TR" sz="2000" i="1" dirty="0" smtClean="0">
                <a:solidFill>
                  <a:schemeClr val="accent6">
                    <a:lumMod val="50000"/>
                  </a:schemeClr>
                </a:solidFill>
              </a:rPr>
              <a:t>y</a:t>
            </a:r>
            <a:r>
              <a:rPr lang="tr-TR" altLang="tr-TR" sz="2000" i="1" dirty="0" smtClean="0">
                <a:solidFill>
                  <a:schemeClr val="accent6">
                    <a:lumMod val="50000"/>
                  </a:schemeClr>
                </a:solidFill>
              </a:rPr>
              <a:t>arı</a:t>
            </a:r>
            <a:r>
              <a:rPr lang="tr-TR" altLang="tr-TR" sz="2000" i="1" dirty="0">
                <a:solidFill>
                  <a:schemeClr val="accent6">
                    <a:lumMod val="50000"/>
                  </a:schemeClr>
                </a:solidFill>
              </a:rPr>
              <a:t>) </a:t>
            </a:r>
            <a:r>
              <a:rPr lang="tr-TR" altLang="tr-TR" sz="2000" i="1" dirty="0" smtClean="0">
                <a:solidFill>
                  <a:schemeClr val="accent6">
                    <a:lumMod val="50000"/>
                  </a:schemeClr>
                </a:solidFill>
              </a:rPr>
              <a:t>deneysel araştırma tasarımları </a:t>
            </a:r>
            <a:r>
              <a:rPr lang="tr-TR" altLang="tr-TR" sz="2000" dirty="0" smtClean="0"/>
              <a:t>(quasi-experimental </a:t>
            </a:r>
            <a:r>
              <a:rPr lang="en-US" altLang="tr-TR" sz="2000" dirty="0" smtClean="0"/>
              <a:t>  </a:t>
            </a:r>
          </a:p>
          <a:p>
            <a:pPr marL="0" indent="0">
              <a:buClr>
                <a:srgbClr val="3333CC"/>
              </a:buClr>
              <a:buSzPct val="90000"/>
              <a:buNone/>
            </a:pPr>
            <a:r>
              <a:rPr lang="en-US" altLang="tr-TR" sz="2000" dirty="0"/>
              <a:t> </a:t>
            </a:r>
            <a:r>
              <a:rPr lang="en-US" altLang="tr-TR" sz="2000" dirty="0" smtClean="0"/>
              <a:t>      </a:t>
            </a:r>
            <a:r>
              <a:rPr lang="tr-TR" altLang="tr-TR" sz="2000" dirty="0" smtClean="0"/>
              <a:t>designs) modeli:</a:t>
            </a:r>
          </a:p>
          <a:p>
            <a:pPr>
              <a:buClr>
                <a:srgbClr val="3333CC"/>
              </a:buClr>
              <a:buSzPct val="90000"/>
            </a:pPr>
            <a:endParaRPr lang="tr-TR" altLang="tr-TR" sz="2000" dirty="0" smtClean="0"/>
          </a:p>
          <a:p>
            <a:pPr marL="0" indent="0">
              <a:buClr>
                <a:srgbClr val="3333CC"/>
              </a:buClr>
              <a:buSzPct val="90000"/>
              <a:buNone/>
            </a:pPr>
            <a:endParaRPr lang="tr-TR" altLang="tr-TR" sz="2000" dirty="0" smtClean="0"/>
          </a:p>
          <a:p>
            <a:pPr>
              <a:buClr>
                <a:srgbClr val="3333CC"/>
              </a:buClr>
              <a:buSzPct val="90000"/>
            </a:pPr>
            <a:endParaRPr lang="tr-TR" altLang="tr-TR" sz="2000" dirty="0" smtClean="0"/>
          </a:p>
          <a:p>
            <a:pPr>
              <a:buClr>
                <a:srgbClr val="3333CC"/>
              </a:buClr>
              <a:buSzPct val="90000"/>
            </a:pPr>
            <a:endParaRPr lang="tr-TR" altLang="tr-TR" sz="2000" dirty="0" smtClean="0"/>
          </a:p>
          <a:p>
            <a:pPr>
              <a:buClr>
                <a:srgbClr val="3333CC"/>
              </a:buClr>
              <a:buSzPct val="90000"/>
            </a:pPr>
            <a:endParaRPr lang="tr-TR" altLang="tr-TR" sz="2000" dirty="0" smtClean="0"/>
          </a:p>
          <a:p>
            <a:pPr>
              <a:buClr>
                <a:srgbClr val="3333CC"/>
              </a:buClr>
              <a:buSzPct val="90000"/>
            </a:pPr>
            <a:endParaRPr lang="tr-TR" altLang="tr-TR" sz="2000" dirty="0" smtClean="0"/>
          </a:p>
          <a:p>
            <a:pPr>
              <a:buClr>
                <a:srgbClr val="3333CC"/>
              </a:buClr>
              <a:buSzPct val="90000"/>
            </a:pPr>
            <a:endParaRPr lang="en-US" altLang="tr-TR" sz="2000" dirty="0" smtClean="0"/>
          </a:p>
          <a:p>
            <a:pPr>
              <a:buClr>
                <a:srgbClr val="3333CC"/>
              </a:buClr>
              <a:buSzPct val="90000"/>
            </a:pPr>
            <a:endParaRPr lang="en-US" altLang="tr-TR" sz="2000" dirty="0" smtClean="0"/>
          </a:p>
          <a:p>
            <a:pPr marL="0" indent="0">
              <a:buClr>
                <a:srgbClr val="3333CC"/>
              </a:buClr>
              <a:buSzPct val="90000"/>
              <a:buNone/>
            </a:pPr>
            <a:endParaRPr lang="en-US" altLang="tr-TR" sz="2000" dirty="0" smtClean="0"/>
          </a:p>
          <a:p>
            <a:pPr marL="0" indent="0">
              <a:buClr>
                <a:srgbClr val="3333CC"/>
              </a:buClr>
              <a:buSzPct val="90000"/>
              <a:buNone/>
            </a:pPr>
            <a:endParaRPr lang="tr-TR" altLang="tr-TR" sz="2000" dirty="0" smtClean="0"/>
          </a:p>
          <a:p>
            <a:pPr marL="400050">
              <a:buClr>
                <a:srgbClr val="3333CC"/>
              </a:buClr>
              <a:buSzPct val="90000"/>
            </a:pPr>
            <a:r>
              <a:rPr lang="en-US" altLang="tr-TR" sz="2000" dirty="0" smtClean="0"/>
              <a:t>  </a:t>
            </a:r>
            <a:r>
              <a:rPr lang="tr-TR" altLang="tr-TR" sz="2000" dirty="0" smtClean="0"/>
              <a:t>Sözde (</a:t>
            </a:r>
            <a:r>
              <a:rPr lang="en-US" altLang="tr-TR" sz="2000" dirty="0" smtClean="0"/>
              <a:t>y</a:t>
            </a:r>
            <a:r>
              <a:rPr lang="tr-TR" altLang="tr-TR" sz="2000" dirty="0" smtClean="0"/>
              <a:t>arı</a:t>
            </a:r>
            <a:r>
              <a:rPr lang="tr-TR" altLang="tr-TR" sz="2000" dirty="0"/>
              <a:t>) </a:t>
            </a:r>
            <a:r>
              <a:rPr lang="tr-TR" altLang="tr-TR" sz="2000" dirty="0" smtClean="0"/>
              <a:t>deneysel araştırma tasarımlarında </a:t>
            </a:r>
            <a:r>
              <a:rPr lang="tr-TR" altLang="tr-TR" sz="2000" i="1" dirty="0" smtClean="0">
                <a:solidFill>
                  <a:schemeClr val="accent6">
                    <a:lumMod val="50000"/>
                  </a:schemeClr>
                </a:solidFill>
              </a:rPr>
              <a:t>istatistiksel </a:t>
            </a:r>
            <a:endParaRPr lang="en-US" altLang="tr-TR" sz="2000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107950" indent="0">
              <a:buClr>
                <a:srgbClr val="3333CC"/>
              </a:buClr>
              <a:buSzPct val="90000"/>
              <a:buNone/>
            </a:pPr>
            <a:r>
              <a:rPr lang="en-US" altLang="tr-TR" sz="20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tr-TR" sz="2000" i="1" dirty="0" smtClean="0">
                <a:solidFill>
                  <a:schemeClr val="accent6">
                    <a:lumMod val="50000"/>
                  </a:schemeClr>
                </a:solidFill>
              </a:rPr>
              <a:t>     </a:t>
            </a:r>
            <a:r>
              <a:rPr lang="tr-TR" altLang="tr-TR" sz="2000" i="1" dirty="0" smtClean="0">
                <a:solidFill>
                  <a:schemeClr val="accent6">
                    <a:lumMod val="50000"/>
                  </a:schemeClr>
                </a:solidFill>
              </a:rPr>
              <a:t>kontroller</a:t>
            </a:r>
            <a:r>
              <a:rPr lang="tr-TR" altLang="tr-TR" sz="2000" i="1" dirty="0" smtClean="0"/>
              <a:t> </a:t>
            </a:r>
            <a:r>
              <a:rPr lang="tr-TR" altLang="tr-TR" sz="2000" dirty="0" smtClean="0"/>
              <a:t>kullanılır. </a:t>
            </a:r>
          </a:p>
          <a:p>
            <a:pPr marL="0" indent="0">
              <a:lnSpc>
                <a:spcPts val="1600"/>
              </a:lnSpc>
              <a:buClr>
                <a:srgbClr val="3333CC"/>
              </a:buClr>
              <a:buSzPct val="90000"/>
              <a:buNone/>
            </a:pPr>
            <a:endParaRPr lang="tr-TR" altLang="tr-TR" sz="2000" dirty="0" smtClean="0"/>
          </a:p>
          <a:p>
            <a:pPr marL="400050">
              <a:buClr>
                <a:srgbClr val="3333CC"/>
              </a:buClr>
              <a:buSzPct val="90000"/>
            </a:pPr>
            <a:r>
              <a:rPr lang="en-US" altLang="tr-TR" sz="2000" dirty="0" smtClean="0"/>
              <a:t>  </a:t>
            </a:r>
            <a:r>
              <a:rPr lang="tr-TR" altLang="tr-TR" sz="2000" dirty="0" smtClean="0"/>
              <a:t>Genellikle bunlar klasik deneylerden </a:t>
            </a:r>
            <a:r>
              <a:rPr lang="tr-TR" altLang="tr-TR" sz="2000" i="1" dirty="0" smtClean="0">
                <a:solidFill>
                  <a:schemeClr val="accent6">
                    <a:lumMod val="50000"/>
                  </a:schemeClr>
                </a:solidFill>
              </a:rPr>
              <a:t>daha zayıftır</a:t>
            </a:r>
            <a:r>
              <a:rPr lang="tr-TR" altLang="tr-TR" sz="2000" dirty="0"/>
              <a:t>.</a:t>
            </a:r>
            <a:endParaRPr lang="tr-TR" altLang="tr-TR" sz="2000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0018DFB-6231-4B72-97E1-7B39A6ADD73D}" type="slidenum">
              <a:rPr lang="en-US" altLang="tr-TR" smtClean="0">
                <a:solidFill>
                  <a:srgbClr val="FFFFFF"/>
                </a:solidFill>
                <a:latin typeface="Calibri" pitchFamily="34" charset="0"/>
              </a:rPr>
              <a:pPr eaLnBrk="1" hangingPunct="1"/>
              <a:t>59</a:t>
            </a:fld>
            <a:endParaRPr lang="en-US" altLang="tr-TR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62200"/>
            <a:ext cx="5244074" cy="28241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4051454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2800" b="1" dirty="0"/>
              <a:t>“Tarafsız araştırma mı yapmalı, yoksa (taraflı) politika mı önermeli?”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783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200" dirty="0" smtClean="0"/>
              <a:t>Kimileri bu </a:t>
            </a:r>
            <a:r>
              <a:rPr lang="en-US" sz="2200" dirty="0" smtClean="0"/>
              <a:t>“</a:t>
            </a:r>
            <a:r>
              <a:rPr lang="tr-TR" sz="2200" dirty="0" smtClean="0"/>
              <a:t>bulaşmayı</a:t>
            </a:r>
            <a:r>
              <a:rPr lang="en-US" sz="2200" dirty="0" smtClean="0"/>
              <a:t>”</a:t>
            </a:r>
            <a:r>
              <a:rPr lang="tr-TR" sz="2200" dirty="0" smtClean="0"/>
              <a:t> kabullenip, yine de kamu politikası çözümleyicilerine bu durumla başa çıkabilmenin </a:t>
            </a:r>
            <a:r>
              <a:rPr lang="tr-TR" sz="2200" i="1" dirty="0" smtClean="0">
                <a:solidFill>
                  <a:schemeClr val="accent6">
                    <a:lumMod val="50000"/>
                  </a:schemeClr>
                </a:solidFill>
              </a:rPr>
              <a:t>pratik yöntem</a:t>
            </a:r>
            <a:r>
              <a:rPr lang="tr-TR" sz="2200" i="1" dirty="0" smtClean="0"/>
              <a:t>ler</a:t>
            </a:r>
            <a:r>
              <a:rPr lang="tr-TR" sz="2200" dirty="0" smtClean="0"/>
              <a:t>ini öneriyor</a:t>
            </a:r>
            <a:r>
              <a:rPr lang="en-US" sz="2200" dirty="0" smtClean="0"/>
              <a:t>:</a:t>
            </a:r>
            <a:endParaRPr lang="tr-TR" sz="2200" dirty="0" smtClean="0"/>
          </a:p>
          <a:p>
            <a:pPr marL="400050" lvl="1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(</a:t>
            </a:r>
            <a:r>
              <a:rPr lang="tr-TR" sz="2200" dirty="0" smtClean="0"/>
              <a:t>Bardach</a:t>
            </a:r>
            <a:r>
              <a:rPr lang="en-US" sz="2200" dirty="0" smtClean="0"/>
              <a:t> (2012)</a:t>
            </a:r>
            <a:r>
              <a:rPr lang="tr-TR" sz="2200" dirty="0" smtClean="0"/>
              <a:t>  </a:t>
            </a:r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tr-TR" sz="2200" dirty="0" smtClean="0"/>
              <a:t>Kimileri ise bu duruma </a:t>
            </a:r>
            <a:r>
              <a:rPr lang="tr-TR" sz="2200" i="1" dirty="0" smtClean="0">
                <a:solidFill>
                  <a:schemeClr val="accent6">
                    <a:lumMod val="50000"/>
                  </a:schemeClr>
                </a:solidFill>
              </a:rPr>
              <a:t>bilgibilimsel (</a:t>
            </a:r>
            <a:r>
              <a:rPr lang="tr-TR" sz="2200" i="1" dirty="0" err="1" smtClean="0">
                <a:solidFill>
                  <a:schemeClr val="accent6">
                    <a:lumMod val="50000"/>
                  </a:schemeClr>
                </a:solidFill>
              </a:rPr>
              <a:t>epistemolog</a:t>
            </a:r>
            <a:r>
              <a:rPr lang="en-US" sz="2200" i="1" dirty="0" err="1" smtClean="0">
                <a:solidFill>
                  <a:schemeClr val="accent6">
                    <a:lumMod val="50000"/>
                  </a:schemeClr>
                </a:solidFill>
              </a:rPr>
              <a:t>ical</a:t>
            </a:r>
            <a:r>
              <a:rPr lang="en-US" sz="2200" i="1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tr-TR" sz="2200" i="1" dirty="0" smtClean="0">
                <a:solidFill>
                  <a:schemeClr val="accent6">
                    <a:lumMod val="50000"/>
                  </a:schemeClr>
                </a:solidFill>
              </a:rPr>
              <a:t> yaklaşımlar</a:t>
            </a:r>
            <a:r>
              <a:rPr lang="tr-TR" sz="2200" dirty="0" smtClean="0"/>
              <a:t> öneriyorlar</a:t>
            </a:r>
            <a:r>
              <a:rPr lang="en-US" sz="2200" dirty="0"/>
              <a:t>:</a:t>
            </a:r>
            <a:endParaRPr lang="tr-TR" sz="2200" dirty="0" smtClean="0"/>
          </a:p>
          <a:p>
            <a:pPr marL="400050" lvl="1" indent="0">
              <a:buNone/>
            </a:pPr>
            <a:r>
              <a:rPr lang="en-US" sz="2200" dirty="0"/>
              <a:t>	</a:t>
            </a:r>
            <a:r>
              <a:rPr lang="tr-TR" sz="2200" dirty="0" smtClean="0"/>
              <a:t>“</a:t>
            </a:r>
            <a:r>
              <a:rPr lang="tr-TR" sz="2200" i="1" dirty="0" smtClean="0">
                <a:solidFill>
                  <a:schemeClr val="accent6">
                    <a:lumMod val="50000"/>
                  </a:schemeClr>
                </a:solidFill>
              </a:rPr>
              <a:t>participatory policy analysis and planning</a:t>
            </a:r>
            <a:r>
              <a:rPr lang="tr-TR" sz="2200" dirty="0" smtClean="0"/>
              <a:t>” yazını  </a:t>
            </a:r>
            <a:endParaRPr lang="en-US" sz="2200" dirty="0" smtClean="0"/>
          </a:p>
          <a:p>
            <a:pPr marL="400050" lvl="1" indent="0">
              <a:buNone/>
            </a:pPr>
            <a:r>
              <a:rPr lang="en-US" sz="2200" dirty="0" smtClean="0"/>
              <a:t>	</a:t>
            </a:r>
            <a:r>
              <a:rPr lang="tr-TR" sz="2200" dirty="0" smtClean="0"/>
              <a:t>(John Forester</a:t>
            </a:r>
            <a:r>
              <a:rPr lang="en-US" sz="2200" dirty="0"/>
              <a:t> </a:t>
            </a:r>
            <a:r>
              <a:rPr lang="en-US" sz="2200" dirty="0" err="1" smtClean="0"/>
              <a:t>ve</a:t>
            </a:r>
            <a:r>
              <a:rPr lang="en-US" sz="2200" dirty="0" smtClean="0"/>
              <a:t> </a:t>
            </a:r>
            <a:r>
              <a:rPr lang="tr-TR" sz="2200" dirty="0" smtClean="0"/>
              <a:t>Frank </a:t>
            </a:r>
            <a:r>
              <a:rPr lang="tr-TR" sz="2200" dirty="0" err="1" smtClean="0"/>
              <a:t>Fischer</a:t>
            </a:r>
            <a:r>
              <a:rPr lang="tr-TR" sz="2200" dirty="0" smtClean="0"/>
              <a:t>)</a:t>
            </a:r>
          </a:p>
          <a:p>
            <a:pPr marL="400050" lvl="1" indent="0">
              <a:buNone/>
            </a:pPr>
            <a:endParaRPr lang="en-US" sz="2200" dirty="0"/>
          </a:p>
          <a:p>
            <a:pPr marL="0" lvl="1" indent="0">
              <a:buNone/>
            </a:pPr>
            <a:r>
              <a:rPr lang="tr-TR" sz="2200" dirty="0" smtClean="0"/>
              <a:t>Bu</a:t>
            </a:r>
            <a:r>
              <a:rPr lang="en-US" sz="2200" dirty="0" smtClean="0"/>
              <a:t> </a:t>
            </a:r>
            <a:r>
              <a:rPr lang="en-US" sz="2200" dirty="0" err="1" smtClean="0"/>
              <a:t>yazarlar</a:t>
            </a:r>
            <a:r>
              <a:rPr lang="en-US" sz="2200" dirty="0" smtClean="0"/>
              <a:t> </a:t>
            </a:r>
            <a:r>
              <a:rPr lang="tr-TR" sz="2200" dirty="0" smtClean="0"/>
              <a:t>kamu politikaları çözümlemelerin</a:t>
            </a:r>
            <a:r>
              <a:rPr lang="en-US" sz="2200" dirty="0" smtClean="0"/>
              <a:t>de “</a:t>
            </a:r>
            <a:r>
              <a:rPr lang="tr-TR" sz="2200" i="1" dirty="0" smtClean="0">
                <a:solidFill>
                  <a:schemeClr val="accent6">
                    <a:lumMod val="50000"/>
                  </a:schemeClr>
                </a:solidFill>
              </a:rPr>
              <a:t>politik süreçlerin </a:t>
            </a:r>
            <a:r>
              <a:rPr lang="en-US" sz="2200" i="1" dirty="0" err="1" smtClean="0">
                <a:solidFill>
                  <a:schemeClr val="accent6">
                    <a:lumMod val="50000"/>
                  </a:schemeClr>
                </a:solidFill>
              </a:rPr>
              <a:t>kaçınılamaz</a:t>
            </a:r>
            <a:r>
              <a:rPr lang="en-US" sz="2200" i="1" dirty="0" smtClean="0"/>
              <a:t>”</a:t>
            </a:r>
            <a:r>
              <a:rPr lang="en-US" sz="2200" dirty="0" smtClean="0"/>
              <a:t> </a:t>
            </a:r>
            <a:r>
              <a:rPr lang="tr-TR" sz="2200" dirty="0" smtClean="0"/>
              <a:t>olduklarını ve </a:t>
            </a:r>
            <a:r>
              <a:rPr lang="en-US" sz="2200" dirty="0" smtClean="0"/>
              <a:t>“</a:t>
            </a:r>
            <a:r>
              <a:rPr lang="tr-TR" sz="2200" i="1" dirty="0" smtClean="0">
                <a:solidFill>
                  <a:schemeClr val="accent6">
                    <a:lumMod val="50000"/>
                  </a:schemeClr>
                </a:solidFill>
              </a:rPr>
              <a:t>kamunun çözümleme süreçlerine özellikle katılması</a:t>
            </a:r>
            <a:r>
              <a:rPr lang="en-US" sz="2200" i="1" dirty="0" smtClean="0"/>
              <a:t>”</a:t>
            </a:r>
            <a:r>
              <a:rPr lang="tr-TR" sz="2200" dirty="0" smtClean="0"/>
              <a:t> gerektiğini savunuyor.</a:t>
            </a:r>
          </a:p>
          <a:p>
            <a:pPr marL="400050" lvl="1" indent="0">
              <a:buNone/>
            </a:pPr>
            <a:endParaRPr lang="en-US" sz="2200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819400" y="5105400"/>
            <a:ext cx="3048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938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564057"/>
            <a:ext cx="8229600" cy="792163"/>
          </a:xfrm>
        </p:spPr>
        <p:txBody>
          <a:bodyPr>
            <a:noAutofit/>
          </a:bodyPr>
          <a:lstStyle/>
          <a:p>
            <a:pPr algn="l"/>
            <a:r>
              <a:rPr lang="tr-TR" sz="2800" b="1" dirty="0"/>
              <a:t>Sözde </a:t>
            </a:r>
            <a:r>
              <a:rPr lang="tr-TR" sz="2800" b="1" dirty="0" smtClean="0"/>
              <a:t>(yarı) deneysel araştırma tasarımlarına başka bir örnek</a:t>
            </a:r>
            <a:endParaRPr lang="tr-TR" altLang="tr-TR" sz="2800" dirty="0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382000" cy="5277858"/>
          </a:xfrm>
        </p:spPr>
        <p:txBody>
          <a:bodyPr>
            <a:normAutofit/>
          </a:bodyPr>
          <a:lstStyle/>
          <a:p>
            <a:pPr marL="57150" indent="0">
              <a:buNone/>
            </a:pPr>
            <a:endParaRPr lang="en-US" sz="2000" dirty="0" smtClean="0"/>
          </a:p>
          <a:p>
            <a:pPr marL="57150" indent="0">
              <a:buNone/>
            </a:pPr>
            <a:r>
              <a:rPr lang="en-US" sz="2000" dirty="0" smtClean="0"/>
              <a:t>Structural </a:t>
            </a:r>
            <a:r>
              <a:rPr lang="en-US" sz="2000" dirty="0"/>
              <a:t>equation </a:t>
            </a:r>
            <a:r>
              <a:rPr lang="en-US" sz="2000" dirty="0" smtClean="0"/>
              <a:t>modeling </a:t>
            </a:r>
            <a:endParaRPr lang="en-US" sz="2000" dirty="0"/>
          </a:p>
          <a:p>
            <a:pPr marL="57150" indent="0">
              <a:buNone/>
            </a:pPr>
            <a:endParaRPr lang="en-US" altLang="tr-TR" sz="2400" dirty="0" smtClean="0"/>
          </a:p>
          <a:p>
            <a:pPr marL="57150" indent="0">
              <a:buNone/>
            </a:pPr>
            <a:endParaRPr lang="en-US" altLang="tr-TR" sz="2400" dirty="0"/>
          </a:p>
          <a:p>
            <a:pPr marL="57150" indent="0">
              <a:buNone/>
            </a:pPr>
            <a:endParaRPr lang="en-US" altLang="tr-TR" sz="2400" dirty="0" smtClean="0"/>
          </a:p>
          <a:p>
            <a:pPr marL="57150" indent="0">
              <a:buNone/>
            </a:pPr>
            <a:endParaRPr lang="en-US" altLang="tr-TR" sz="24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altLang="tr-TR" sz="2000" dirty="0"/>
          </a:p>
          <a:p>
            <a:pPr lvl="1">
              <a:buFont typeface="Arial" panose="020B0604020202020204" pitchFamily="34" charset="0"/>
              <a:buChar char="•"/>
            </a:pPr>
            <a:endParaRPr lang="en-US" altLang="tr-TR" sz="2000" dirty="0" smtClean="0"/>
          </a:p>
          <a:p>
            <a:pPr lvl="1">
              <a:buFont typeface="Arial" charset="0"/>
              <a:buNone/>
            </a:pPr>
            <a:endParaRPr lang="en-US" altLang="tr-TR" sz="2000" dirty="0"/>
          </a:p>
          <a:p>
            <a:pPr lvl="1">
              <a:buFont typeface="Arial" charset="0"/>
              <a:buNone/>
            </a:pPr>
            <a:endParaRPr lang="en-US" altLang="tr-TR" sz="2000" dirty="0"/>
          </a:p>
          <a:p>
            <a:pPr lvl="1">
              <a:buFont typeface="Arial" charset="0"/>
              <a:buNone/>
            </a:pPr>
            <a:endParaRPr lang="en-US" altLang="tr-TR" sz="2000" dirty="0" smtClean="0"/>
          </a:p>
          <a:p>
            <a:endParaRPr lang="en-US" altLang="tr-TR" sz="2400" dirty="0" smtClean="0"/>
          </a:p>
          <a:p>
            <a:pPr>
              <a:buFont typeface="Arial" charset="0"/>
              <a:buNone/>
            </a:pPr>
            <a:endParaRPr lang="en-US" altLang="tr-TR" sz="2400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0018DFB-6231-4B72-97E1-7B39A6ADD73D}" type="slidenum">
              <a:rPr lang="en-US" altLang="tr-TR" smtClean="0">
                <a:solidFill>
                  <a:srgbClr val="FFFFFF"/>
                </a:solidFill>
                <a:latin typeface="Calibri" pitchFamily="34" charset="0"/>
              </a:rPr>
              <a:pPr eaLnBrk="1" hangingPunct="1"/>
              <a:t>60</a:t>
            </a:fld>
            <a:endParaRPr lang="en-US" altLang="tr-TR" smtClean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447800"/>
            <a:ext cx="4900601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844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9200" y="1828800"/>
            <a:ext cx="4953000" cy="121920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944562"/>
          </a:xfrm>
        </p:spPr>
        <p:txBody>
          <a:bodyPr>
            <a:normAutofit/>
          </a:bodyPr>
          <a:lstStyle/>
          <a:p>
            <a:pPr algn="l"/>
            <a:r>
              <a:rPr lang="tr-TR" altLang="en-US" sz="2800" b="1" dirty="0" smtClean="0"/>
              <a:t>Önceki örneğimiz</a:t>
            </a:r>
            <a:endParaRPr lang="tr-TR" altLang="en-US" sz="2800" b="1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ea typeface="Calibri"/>
                <a:cs typeface="Times New Roman"/>
              </a:rPr>
              <a:t>	</a:t>
            </a:r>
            <a:endParaRPr lang="en-US" sz="2000" dirty="0" smtClean="0"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en-US" sz="2000" dirty="0" smtClean="0">
                <a:ea typeface="Calibri"/>
                <a:cs typeface="Times New Roman"/>
              </a:rPr>
              <a:t>	</a:t>
            </a:r>
            <a:r>
              <a:rPr lang="en-US" sz="2000" dirty="0" err="1" smtClean="0">
                <a:ea typeface="Calibri"/>
                <a:cs typeface="Times New Roman"/>
              </a:rPr>
              <a:t>HİBin</a:t>
            </a:r>
            <a:r>
              <a:rPr lang="en-US" sz="2000" dirty="0" smtClean="0">
                <a:ea typeface="Calibri"/>
                <a:cs typeface="Times New Roman"/>
              </a:rPr>
              <a:t> </a:t>
            </a:r>
            <a:r>
              <a:rPr lang="tr-TR" sz="2000" dirty="0">
                <a:ea typeface="Calibri"/>
                <a:cs typeface="Times New Roman"/>
              </a:rPr>
              <a:t>varlığı </a:t>
            </a:r>
            <a:r>
              <a:rPr lang="en-US" sz="2000" dirty="0">
                <a:ea typeface="Calibri"/>
                <a:cs typeface="Times New Roman"/>
              </a:rPr>
              <a:t>		    </a:t>
            </a:r>
            <a:r>
              <a:rPr lang="tr-TR" sz="2000" dirty="0">
                <a:ea typeface="Calibri"/>
                <a:cs typeface="Times New Roman"/>
              </a:rPr>
              <a:t>Suç oranı </a:t>
            </a:r>
            <a:endParaRPr lang="en-US" altLang="en-US" sz="2000" dirty="0" smtClean="0"/>
          </a:p>
          <a:p>
            <a:pPr marL="0" indent="0">
              <a:buNone/>
            </a:pPr>
            <a:r>
              <a:rPr lang="en-US" sz="2000" dirty="0" smtClean="0"/>
              <a:t>		?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		?</a:t>
            </a:r>
          </a:p>
          <a:p>
            <a:endParaRPr lang="en-US" altLang="en-US" sz="2000" dirty="0"/>
          </a:p>
          <a:p>
            <a:pPr>
              <a:buClr>
                <a:srgbClr val="3333CC"/>
              </a:buClr>
              <a:buSzPct val="90000"/>
            </a:pPr>
            <a:r>
              <a:rPr lang="en-US" altLang="en-US" sz="2000" dirty="0" smtClean="0"/>
              <a:t>  </a:t>
            </a:r>
            <a:r>
              <a:rPr lang="tr-TR" altLang="en-US" sz="2000" dirty="0" smtClean="0"/>
              <a:t>Bu ilişkileri araştırmak için bir </a:t>
            </a:r>
            <a:r>
              <a:rPr lang="en-US" altLang="en-US" sz="2000" dirty="0" err="1" smtClean="0"/>
              <a:t>klasik</a:t>
            </a:r>
            <a:r>
              <a:rPr lang="en-US" altLang="en-US" sz="2000" dirty="0" smtClean="0"/>
              <a:t>  </a:t>
            </a:r>
            <a:r>
              <a:rPr lang="tr-TR" altLang="en-US" sz="2000" dirty="0" smtClean="0"/>
              <a:t>deney düzenlenebilir mi? </a:t>
            </a:r>
          </a:p>
          <a:p>
            <a:pPr>
              <a:buClr>
                <a:srgbClr val="3333CC"/>
              </a:buClr>
              <a:buSzPct val="90000"/>
            </a:pPr>
            <a:endParaRPr lang="tr-TR" altLang="en-US" sz="2000" dirty="0" smtClean="0"/>
          </a:p>
          <a:p>
            <a:pPr>
              <a:buClr>
                <a:srgbClr val="3333CC"/>
              </a:buClr>
              <a:buSzPct val="90000"/>
            </a:pPr>
            <a:r>
              <a:rPr lang="en-US" altLang="en-US" sz="2000" dirty="0" smtClean="0"/>
              <a:t>  </a:t>
            </a:r>
            <a:r>
              <a:rPr lang="tr-TR" altLang="en-US" sz="2000" dirty="0" smtClean="0"/>
              <a:t>HİBlerin etkilerini  yalıtmak için diğer değişkenleri istatistiksel olarak kontrol edebilir miyiz? </a:t>
            </a:r>
          </a:p>
          <a:p>
            <a:pPr>
              <a:buClr>
                <a:srgbClr val="3333CC"/>
              </a:buClr>
              <a:buSzPct val="90000"/>
            </a:pPr>
            <a:endParaRPr lang="tr-TR" altLang="en-US" sz="2000" dirty="0" smtClean="0"/>
          </a:p>
          <a:p>
            <a:pPr marL="457200" lvl="1" indent="0">
              <a:buNone/>
            </a:pPr>
            <a:endParaRPr lang="en-US" altLang="en-US" sz="1600" dirty="0"/>
          </a:p>
          <a:p>
            <a:pPr marL="0" indent="0">
              <a:buNone/>
            </a:pPr>
            <a:endParaRPr lang="en-US" altLang="en-US" sz="2000" dirty="0" smtClean="0"/>
          </a:p>
          <a:p>
            <a:pPr marL="457200" lvl="1" indent="0">
              <a:buNone/>
            </a:pPr>
            <a:endParaRPr lang="en-US" altLang="en-US" sz="1600" dirty="0" smtClean="0"/>
          </a:p>
          <a:p>
            <a:pPr marL="0" indent="0">
              <a:buNone/>
            </a:pPr>
            <a:r>
              <a:rPr lang="en-US" sz="2000" dirty="0" smtClean="0">
                <a:ea typeface="Calibri"/>
                <a:cs typeface="Times New Roman"/>
              </a:rPr>
              <a:t>	</a:t>
            </a:r>
            <a:endParaRPr lang="en-US" alt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42C957-E0A2-402C-A1C9-B344BFEC8A39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048000" y="2133600"/>
            <a:ext cx="12192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3036606" y="2255240"/>
            <a:ext cx="1219200" cy="2286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048000" y="2346645"/>
            <a:ext cx="1207806" cy="4191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922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4648200"/>
            <a:ext cx="4343400" cy="6858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2800" b="1" dirty="0" err="1" smtClean="0"/>
              <a:t>Geçerlilik</a:t>
            </a:r>
            <a:r>
              <a:rPr lang="en-US" altLang="en-US" sz="2800" b="1" dirty="0" smtClean="0"/>
              <a:t> (Validity</a:t>
            </a:r>
            <a:r>
              <a:rPr lang="en-US" altLang="en-US" sz="2800" b="1" dirty="0"/>
              <a:t>) </a:t>
            </a:r>
            <a:r>
              <a:rPr lang="en-US" altLang="en-US" sz="2800" b="1" dirty="0" err="1"/>
              <a:t>ve</a:t>
            </a:r>
            <a:r>
              <a:rPr lang="en-US" altLang="en-US" sz="2800" b="1" dirty="0"/>
              <a:t> </a:t>
            </a:r>
            <a:r>
              <a:rPr lang="en-US" altLang="en-US" sz="2800" b="1" dirty="0" err="1" smtClean="0"/>
              <a:t>Güvenilirlik</a:t>
            </a:r>
            <a:r>
              <a:rPr lang="en-US" altLang="en-US" sz="2800" b="1" dirty="0" smtClean="0"/>
              <a:t> (Reliability</a:t>
            </a:r>
            <a:r>
              <a:rPr lang="en-US" altLang="en-US" sz="2800" b="1" dirty="0"/>
              <a:t>)</a:t>
            </a:r>
            <a:endParaRPr lang="en-US" altLang="en-US" sz="2800" b="1" dirty="0" smtClean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06963"/>
          </a:xfrm>
        </p:spPr>
        <p:txBody>
          <a:bodyPr>
            <a:normAutofit/>
          </a:bodyPr>
          <a:lstStyle/>
          <a:p>
            <a:pPr>
              <a:buClr>
                <a:srgbClr val="3333CC"/>
              </a:buClr>
              <a:buSzPct val="90000"/>
            </a:pPr>
            <a:endParaRPr lang="en-US" sz="2600" dirty="0" smtClean="0"/>
          </a:p>
          <a:p>
            <a:pPr marL="401638" indent="-401638">
              <a:buClr>
                <a:srgbClr val="3333CC"/>
              </a:buClr>
              <a:buSzPct val="90000"/>
            </a:pPr>
            <a:r>
              <a:rPr lang="en-US" sz="2000" dirty="0" err="1" smtClean="0"/>
              <a:t>Geçerlilik</a:t>
            </a:r>
            <a:r>
              <a:rPr lang="en-US" sz="2000" dirty="0" smtClean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güvenilirlik</a:t>
            </a:r>
            <a:r>
              <a:rPr lang="en-US" sz="2000" dirty="0"/>
              <a:t> </a:t>
            </a:r>
            <a:r>
              <a:rPr lang="en-US" sz="2000" dirty="0" err="1"/>
              <a:t>herhangi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araştırma</a:t>
            </a:r>
            <a:r>
              <a:rPr lang="en-US" sz="2000" dirty="0"/>
              <a:t> </a:t>
            </a:r>
            <a:r>
              <a:rPr lang="en-US" sz="2000" dirty="0" err="1"/>
              <a:t>tasarımında</a:t>
            </a:r>
            <a:r>
              <a:rPr lang="en-US" sz="2000" dirty="0"/>
              <a:t> en </a:t>
            </a:r>
            <a:r>
              <a:rPr lang="en-US" sz="2000" dirty="0" err="1"/>
              <a:t>önemli</a:t>
            </a:r>
            <a:r>
              <a:rPr lang="en-US" sz="2000" dirty="0"/>
              <a:t> </a:t>
            </a:r>
            <a:r>
              <a:rPr lang="en-US" sz="2000" dirty="0" err="1"/>
              <a:t>sorunlar</a:t>
            </a:r>
            <a:r>
              <a:rPr lang="en-US" sz="2000" dirty="0"/>
              <a:t> </a:t>
            </a:r>
            <a:r>
              <a:rPr lang="en-US" sz="2000" dirty="0" err="1"/>
              <a:t>arasındadır</a:t>
            </a:r>
            <a:r>
              <a:rPr lang="en-US" sz="2000" dirty="0"/>
              <a:t>. </a:t>
            </a:r>
            <a:endParaRPr lang="en-US" sz="2000" dirty="0" smtClean="0"/>
          </a:p>
          <a:p>
            <a:pPr marL="401638" indent="-401638">
              <a:buClr>
                <a:srgbClr val="3333CC"/>
              </a:buClr>
              <a:buSzPct val="90000"/>
            </a:pPr>
            <a:endParaRPr lang="en-US" sz="2000" dirty="0" smtClean="0"/>
          </a:p>
          <a:p>
            <a:pPr marL="401638" indent="-401638">
              <a:buClr>
                <a:srgbClr val="3333CC"/>
              </a:buClr>
              <a:buSzPct val="90000"/>
            </a:pPr>
            <a:r>
              <a:rPr lang="en-US" sz="2000" i="1" dirty="0" err="1" smtClean="0"/>
              <a:t>Geçerlilik</a:t>
            </a:r>
            <a:r>
              <a:rPr lang="en-US" sz="2000" i="1" dirty="0" smtClean="0"/>
              <a:t>,</a:t>
            </a:r>
            <a:r>
              <a:rPr lang="en-US" sz="2000" dirty="0" smtClean="0"/>
              <a:t> </a:t>
            </a:r>
            <a:r>
              <a:rPr lang="en-US" sz="2000" dirty="0" err="1"/>
              <a:t>araştırma</a:t>
            </a:r>
            <a:r>
              <a:rPr lang="en-US" sz="2000" dirty="0"/>
              <a:t> </a:t>
            </a:r>
            <a:r>
              <a:rPr lang="en-US" sz="2000" dirty="0" err="1"/>
              <a:t>bulgularının</a:t>
            </a:r>
            <a:r>
              <a:rPr lang="en-US" sz="2000" dirty="0"/>
              <a:t> </a:t>
            </a:r>
            <a:r>
              <a:rPr lang="en-US" sz="2000" i="1" dirty="0" err="1"/>
              <a:t>doğruluğuna</a:t>
            </a:r>
            <a:r>
              <a:rPr lang="en-US" sz="2000" dirty="0"/>
              <a:t> </a:t>
            </a:r>
            <a:r>
              <a:rPr lang="en-US" sz="2000" dirty="0" err="1"/>
              <a:t>ilişkindir</a:t>
            </a:r>
            <a:r>
              <a:rPr lang="en-US" sz="2000" dirty="0"/>
              <a:t>. </a:t>
            </a:r>
            <a:endParaRPr lang="en-US" sz="2000" dirty="0" smtClean="0"/>
          </a:p>
          <a:p>
            <a:pPr marL="401638" indent="-401638">
              <a:buClr>
                <a:srgbClr val="3333CC"/>
              </a:buClr>
              <a:buSzPct val="90000"/>
            </a:pPr>
            <a:endParaRPr lang="en-US" sz="2000" dirty="0"/>
          </a:p>
          <a:p>
            <a:pPr marL="401638" indent="-401638">
              <a:buClr>
                <a:srgbClr val="3333CC"/>
              </a:buClr>
              <a:buSzPct val="90000"/>
            </a:pPr>
            <a:r>
              <a:rPr lang="en-US" sz="2000" i="1" dirty="0" err="1" smtClean="0"/>
              <a:t>Güvenilirlik</a:t>
            </a:r>
            <a:r>
              <a:rPr lang="en-US" sz="2000" i="1" dirty="0" smtClean="0"/>
              <a:t>,</a:t>
            </a:r>
            <a:r>
              <a:rPr lang="en-US" sz="2000" dirty="0" smtClean="0"/>
              <a:t> </a:t>
            </a:r>
            <a:r>
              <a:rPr lang="en-US" sz="2000" dirty="0" err="1"/>
              <a:t>gözlem</a:t>
            </a:r>
            <a:r>
              <a:rPr lang="en-US" sz="2000" dirty="0"/>
              <a:t> </a:t>
            </a:r>
            <a:r>
              <a:rPr lang="en-US" sz="2000" dirty="0" err="1"/>
              <a:t>veya</a:t>
            </a:r>
            <a:r>
              <a:rPr lang="en-US" sz="2000" dirty="0"/>
              <a:t> </a:t>
            </a:r>
            <a:r>
              <a:rPr lang="en-US" sz="2000" dirty="0" err="1"/>
              <a:t>ölçümlerdeki</a:t>
            </a:r>
            <a:r>
              <a:rPr lang="en-US" sz="2000" dirty="0"/>
              <a:t> </a:t>
            </a:r>
            <a:r>
              <a:rPr lang="en-US" sz="2000" i="1" dirty="0" err="1"/>
              <a:t>tutarlılık</a:t>
            </a:r>
            <a:r>
              <a:rPr lang="en-US" sz="2000" i="1" dirty="0"/>
              <a:t> </a:t>
            </a:r>
            <a:r>
              <a:rPr lang="en-US" sz="2000" dirty="0" err="1"/>
              <a:t>ile</a:t>
            </a:r>
            <a:r>
              <a:rPr lang="en-US" sz="2000" dirty="0"/>
              <a:t> </a:t>
            </a:r>
            <a:r>
              <a:rPr lang="en-US" sz="2000" dirty="0" err="1"/>
              <a:t>ilgilidir</a:t>
            </a:r>
            <a:r>
              <a:rPr lang="en-US" sz="2000" dirty="0" smtClean="0"/>
              <a:t>.</a:t>
            </a:r>
          </a:p>
          <a:p>
            <a:pPr marL="401638" indent="-401638">
              <a:buClr>
                <a:srgbClr val="3333CC"/>
              </a:buClr>
              <a:buSzPct val="90000"/>
            </a:pPr>
            <a:endParaRPr lang="en-US" sz="2000" dirty="0" smtClean="0"/>
          </a:p>
          <a:p>
            <a:pPr marL="401638" indent="-401638">
              <a:buClr>
                <a:srgbClr val="3333CC"/>
              </a:buClr>
              <a:buSzPct val="90000"/>
            </a:pPr>
            <a:r>
              <a:rPr lang="tr-TR" sz="2000" dirty="0" smtClean="0"/>
              <a:t>Önceki örneğimizde geçerlik ve güvenilirliği nasıl sağlayabiliriz? </a:t>
            </a:r>
          </a:p>
          <a:p>
            <a:pPr>
              <a:buClr>
                <a:srgbClr val="3333CC"/>
              </a:buClr>
              <a:buSzPct val="90000"/>
            </a:pPr>
            <a:endParaRPr lang="en-US" sz="2000" dirty="0" smtClean="0"/>
          </a:p>
          <a:p>
            <a:pPr marL="0" indent="0">
              <a:buClr>
                <a:srgbClr val="3333CC"/>
              </a:buClr>
              <a:buSzPct val="90000"/>
              <a:buNone/>
            </a:pPr>
            <a:r>
              <a:rPr lang="en-US" sz="2000" dirty="0" smtClean="0">
                <a:ea typeface="Calibri"/>
                <a:cs typeface="Times New Roman"/>
              </a:rPr>
              <a:t>	</a:t>
            </a:r>
            <a:r>
              <a:rPr lang="en-US" sz="2000" dirty="0" err="1" smtClean="0">
                <a:ea typeface="Calibri"/>
                <a:cs typeface="Times New Roman"/>
              </a:rPr>
              <a:t>HİBin</a:t>
            </a:r>
            <a:r>
              <a:rPr lang="en-US" sz="2000" dirty="0" smtClean="0">
                <a:ea typeface="Calibri"/>
                <a:cs typeface="Times New Roman"/>
              </a:rPr>
              <a:t> </a:t>
            </a:r>
            <a:r>
              <a:rPr lang="tr-TR" sz="2000" dirty="0">
                <a:ea typeface="Calibri"/>
                <a:cs typeface="Times New Roman"/>
              </a:rPr>
              <a:t>varlığı </a:t>
            </a:r>
            <a:r>
              <a:rPr lang="en-US" sz="2000" dirty="0">
                <a:ea typeface="Calibri"/>
                <a:cs typeface="Times New Roman"/>
              </a:rPr>
              <a:t>		    </a:t>
            </a:r>
            <a:r>
              <a:rPr lang="tr-TR" sz="2000" dirty="0">
                <a:ea typeface="Calibri"/>
                <a:cs typeface="Times New Roman"/>
              </a:rPr>
              <a:t>Suç oranı </a:t>
            </a:r>
            <a:endParaRPr lang="en-US" altLang="en-US" sz="2000" dirty="0"/>
          </a:p>
          <a:p>
            <a:pPr marL="0" indent="0">
              <a:buClr>
                <a:srgbClr val="3333CC"/>
              </a:buClr>
              <a:buSzPct val="90000"/>
              <a:buNone/>
            </a:pPr>
            <a:r>
              <a:rPr lang="en-US" sz="2000" dirty="0"/>
              <a:t>		</a:t>
            </a:r>
          </a:p>
          <a:p>
            <a:pPr marL="0" indent="0">
              <a:buClr>
                <a:srgbClr val="3333CC"/>
              </a:buClr>
              <a:buSzPct val="90000"/>
              <a:buNone/>
            </a:pPr>
            <a:r>
              <a:rPr lang="en-US" sz="2000" dirty="0"/>
              <a:t>		</a:t>
            </a:r>
          </a:p>
          <a:p>
            <a:pPr>
              <a:buClr>
                <a:srgbClr val="3333CC"/>
              </a:buClr>
              <a:buSzPct val="90000"/>
            </a:pPr>
            <a:endParaRPr lang="en-US" sz="2000" dirty="0" smtClean="0"/>
          </a:p>
          <a:p>
            <a:pPr>
              <a:buClr>
                <a:srgbClr val="3333CC"/>
              </a:buClr>
              <a:buSzPct val="90000"/>
            </a:pP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926759-56ED-42B9-B44C-B1645EC46C92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124200" y="4939717"/>
            <a:ext cx="12192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209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2800" b="1" dirty="0" err="1" smtClean="0"/>
              <a:t>Geçerlilik</a:t>
            </a:r>
            <a:r>
              <a:rPr lang="en-US" altLang="en-US" sz="2800" b="1" dirty="0" smtClean="0"/>
              <a:t> </a:t>
            </a:r>
            <a:r>
              <a:rPr lang="en-US" altLang="en-US" sz="2800" b="1" dirty="0"/>
              <a:t>(Validity) </a:t>
            </a:r>
            <a:r>
              <a:rPr lang="en-US" altLang="en-US" sz="2800" b="1" dirty="0" err="1"/>
              <a:t>ve</a:t>
            </a:r>
            <a:r>
              <a:rPr lang="en-US" altLang="en-US" sz="2800" b="1" dirty="0"/>
              <a:t> </a:t>
            </a:r>
            <a:r>
              <a:rPr lang="en-US" altLang="en-US" sz="2800" b="1" dirty="0" err="1" smtClean="0"/>
              <a:t>Güvenilirlik</a:t>
            </a:r>
            <a:r>
              <a:rPr lang="en-US" altLang="en-US" sz="2800" b="1" dirty="0" smtClean="0"/>
              <a:t> </a:t>
            </a:r>
            <a:r>
              <a:rPr lang="en-US" altLang="en-US" sz="2800" b="1" dirty="0"/>
              <a:t>(Reliability)</a:t>
            </a:r>
            <a:endParaRPr lang="en-US" altLang="en-US" sz="2800" dirty="0" smtClean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963"/>
          </a:xfrm>
        </p:spPr>
        <p:txBody>
          <a:bodyPr>
            <a:normAutofit fontScale="85000" lnSpcReduction="20000"/>
          </a:bodyPr>
          <a:lstStyle/>
          <a:p>
            <a:pPr marL="0" indent="0">
              <a:buClr>
                <a:srgbClr val="3333CC"/>
              </a:buClr>
              <a:buNone/>
            </a:pPr>
            <a:r>
              <a:rPr lang="tr-TR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Geçerli</a:t>
            </a:r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</a:t>
            </a:r>
            <a:r>
              <a:rPr lang="tr-TR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 </a:t>
            </a:r>
            <a:r>
              <a:rPr lang="tr-TR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biçimleri</a:t>
            </a:r>
            <a:r>
              <a:rPr lang="tr-TR" sz="2400" dirty="0"/>
              <a:t>:</a:t>
            </a:r>
            <a:endParaRPr lang="en-US" sz="2400" dirty="0"/>
          </a:p>
          <a:p>
            <a:pPr lvl="0">
              <a:buClr>
                <a:srgbClr val="3333CC"/>
              </a:buClr>
            </a:pPr>
            <a:endParaRPr lang="en-US" sz="2400" dirty="0" smtClean="0"/>
          </a:p>
          <a:p>
            <a:pPr lvl="0">
              <a:buClr>
                <a:srgbClr val="3333CC"/>
              </a:buClr>
              <a:buSzPct val="90000"/>
            </a:pPr>
            <a:r>
              <a:rPr lang="en-US" sz="2200" dirty="0" smtClean="0"/>
              <a:t>  Internal </a:t>
            </a:r>
            <a:r>
              <a:rPr lang="en-US" sz="2200" dirty="0"/>
              <a:t>validity   			</a:t>
            </a:r>
            <a:r>
              <a:rPr lang="en-US" sz="2200" dirty="0" err="1" smtClean="0"/>
              <a:t>Tasarımlar</a:t>
            </a:r>
            <a:r>
              <a:rPr lang="en-US" sz="2200" dirty="0" smtClean="0"/>
              <a:t> </a:t>
            </a:r>
            <a:r>
              <a:rPr lang="en-US" sz="2200" dirty="0" err="1"/>
              <a:t>ile</a:t>
            </a:r>
            <a:r>
              <a:rPr lang="en-US" sz="2200" dirty="0"/>
              <a:t> </a:t>
            </a:r>
            <a:r>
              <a:rPr lang="en-US" sz="2200" dirty="0" err="1"/>
              <a:t>ilgili</a:t>
            </a:r>
            <a:r>
              <a:rPr lang="en-US" sz="2200" dirty="0"/>
              <a:t>              </a:t>
            </a:r>
          </a:p>
          <a:p>
            <a:pPr lvl="0">
              <a:buClr>
                <a:srgbClr val="3333CC"/>
              </a:buClr>
              <a:buSzPct val="90000"/>
            </a:pPr>
            <a:endParaRPr lang="en-US" sz="2200" dirty="0" smtClean="0"/>
          </a:p>
          <a:p>
            <a:pPr lvl="0">
              <a:buClr>
                <a:srgbClr val="3333CC"/>
              </a:buClr>
              <a:buSzPct val="90000"/>
            </a:pPr>
            <a:r>
              <a:rPr lang="en-US" sz="2200" dirty="0" smtClean="0"/>
              <a:t>  External </a:t>
            </a:r>
            <a:r>
              <a:rPr lang="en-US" sz="2200" dirty="0"/>
              <a:t>validity		</a:t>
            </a:r>
            <a:r>
              <a:rPr lang="en-US" sz="2200" dirty="0" smtClean="0"/>
              <a:t>	</a:t>
            </a:r>
            <a:r>
              <a:rPr lang="en-US" sz="2200" dirty="0" err="1" smtClean="0"/>
              <a:t>Örneklem</a:t>
            </a:r>
            <a:r>
              <a:rPr lang="en-US" sz="2200" dirty="0" smtClean="0"/>
              <a:t> </a:t>
            </a:r>
            <a:r>
              <a:rPr lang="en-US" sz="2200" dirty="0" err="1"/>
              <a:t>seçimi</a:t>
            </a:r>
            <a:r>
              <a:rPr lang="en-US" sz="2200" dirty="0"/>
              <a:t> </a:t>
            </a:r>
            <a:r>
              <a:rPr lang="en-US" sz="2200" dirty="0" err="1"/>
              <a:t>ile</a:t>
            </a:r>
            <a:r>
              <a:rPr lang="en-US" sz="2200" dirty="0"/>
              <a:t> </a:t>
            </a:r>
            <a:r>
              <a:rPr lang="en-US" sz="2200" dirty="0" err="1"/>
              <a:t>ilgili</a:t>
            </a:r>
            <a:endParaRPr lang="en-US" sz="2200" dirty="0"/>
          </a:p>
          <a:p>
            <a:pPr lvl="0">
              <a:buClr>
                <a:srgbClr val="3333CC"/>
              </a:buClr>
              <a:buSzPct val="90000"/>
            </a:pPr>
            <a:endParaRPr lang="en-US" sz="2200" dirty="0" smtClean="0"/>
          </a:p>
          <a:p>
            <a:pPr lvl="0">
              <a:buClr>
                <a:srgbClr val="3333CC"/>
              </a:buClr>
              <a:buSzPct val="90000"/>
            </a:pPr>
            <a:r>
              <a:rPr lang="en-US" sz="2200" dirty="0" smtClean="0"/>
              <a:t>  Operational </a:t>
            </a:r>
            <a:r>
              <a:rPr lang="en-US" sz="2200" dirty="0"/>
              <a:t>validity	</a:t>
            </a:r>
            <a:r>
              <a:rPr lang="en-US" sz="2200" dirty="0" smtClean="0"/>
              <a:t>	</a:t>
            </a:r>
            <a:r>
              <a:rPr lang="en-US" sz="2200" dirty="0"/>
              <a:t>	</a:t>
            </a:r>
            <a:r>
              <a:rPr lang="en-US" sz="2200" dirty="0" err="1" smtClean="0"/>
              <a:t>Kavramlaştırma</a:t>
            </a:r>
            <a:r>
              <a:rPr lang="en-US" sz="2200" dirty="0" smtClean="0"/>
              <a:t> </a:t>
            </a:r>
            <a:r>
              <a:rPr lang="en-US" sz="2200" dirty="0" err="1"/>
              <a:t>ile</a:t>
            </a:r>
            <a:r>
              <a:rPr lang="en-US" sz="2200" dirty="0"/>
              <a:t> </a:t>
            </a:r>
            <a:r>
              <a:rPr lang="en-US" sz="2200" dirty="0" err="1" smtClean="0"/>
              <a:t>ilgili</a:t>
            </a:r>
            <a:endParaRPr lang="en-US" sz="2200" dirty="0" smtClean="0"/>
          </a:p>
          <a:p>
            <a:pPr marL="0" lvl="0" indent="0">
              <a:buClr>
                <a:srgbClr val="3333CC"/>
              </a:buClr>
              <a:buNone/>
            </a:pPr>
            <a:endParaRPr lang="en-US" sz="2200" dirty="0"/>
          </a:p>
          <a:p>
            <a:pPr marL="0" indent="0">
              <a:buClr>
                <a:srgbClr val="3333CC"/>
              </a:buClr>
              <a:buNone/>
            </a:pPr>
            <a:endParaRPr lang="en-US" sz="2600" dirty="0" smtClean="0"/>
          </a:p>
          <a:p>
            <a:pPr marL="0" indent="0">
              <a:buClr>
                <a:srgbClr val="3333CC"/>
              </a:buClr>
              <a:buNone/>
            </a:pPr>
            <a:r>
              <a:rPr lang="en-US" sz="2600" dirty="0" smtClean="0"/>
              <a:t>             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Üç senaryo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(operational validity &amp; reliability):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Clr>
                <a:srgbClr val="3333CC"/>
              </a:buClr>
              <a:buNone/>
            </a:pPr>
            <a:endParaRPr lang="en-US" sz="2200" dirty="0"/>
          </a:p>
          <a:p>
            <a:pPr>
              <a:buClr>
                <a:srgbClr val="3333CC"/>
              </a:buClr>
            </a:pPr>
            <a:endParaRPr lang="en-US" sz="2200" dirty="0"/>
          </a:p>
          <a:p>
            <a:pPr>
              <a:buClr>
                <a:srgbClr val="3333CC"/>
              </a:buClr>
            </a:pPr>
            <a:endParaRPr lang="en-US" sz="2200" dirty="0"/>
          </a:p>
          <a:p>
            <a:pPr marL="457200" lvl="1" indent="0">
              <a:buClr>
                <a:srgbClr val="3333CC"/>
              </a:buClr>
              <a:buNone/>
            </a:pPr>
            <a:endParaRPr lang="en-US" sz="1800" dirty="0"/>
          </a:p>
          <a:p>
            <a:pPr marL="457200" lvl="1" indent="0">
              <a:buClr>
                <a:srgbClr val="3333CC"/>
              </a:buClr>
              <a:buNone/>
            </a:pPr>
            <a:r>
              <a:rPr lang="en-US" sz="1800" dirty="0"/>
              <a:t>	</a:t>
            </a:r>
          </a:p>
          <a:p>
            <a:pPr marL="457200" lvl="1" indent="0">
              <a:buClr>
                <a:srgbClr val="3333CC"/>
              </a:buClr>
              <a:buNone/>
            </a:pPr>
            <a:r>
              <a:rPr lang="en-US" sz="1800" dirty="0"/>
              <a:t>    </a:t>
            </a:r>
          </a:p>
          <a:p>
            <a:pPr marL="457200" lvl="1" indent="0">
              <a:buClr>
                <a:srgbClr val="3333CC"/>
              </a:buClr>
              <a:buNone/>
            </a:pPr>
            <a:r>
              <a:rPr lang="en-US" sz="2200" dirty="0"/>
              <a:t>     </a:t>
            </a:r>
            <a:endParaRPr lang="en-US" sz="2200" dirty="0" smtClean="0"/>
          </a:p>
          <a:p>
            <a:pPr marL="457200" lvl="1" indent="0">
              <a:buClr>
                <a:srgbClr val="3333CC"/>
              </a:buClr>
              <a:buNone/>
            </a:pPr>
            <a:r>
              <a:rPr lang="en-US" sz="2200" dirty="0"/>
              <a:t> </a:t>
            </a:r>
            <a:r>
              <a:rPr lang="en-US" sz="2200" dirty="0" smtClean="0"/>
              <a:t>            </a:t>
            </a:r>
            <a:r>
              <a:rPr lang="en-US" sz="2100" dirty="0" err="1" smtClean="0"/>
              <a:t>Güvenilmez</a:t>
            </a:r>
            <a:r>
              <a:rPr lang="en-US" sz="2100" dirty="0" smtClean="0"/>
              <a:t> </a:t>
            </a:r>
            <a:r>
              <a:rPr lang="en-US" sz="2100" dirty="0"/>
              <a:t>	      </a:t>
            </a:r>
            <a:r>
              <a:rPr lang="en-US" sz="2100" dirty="0" err="1" smtClean="0"/>
              <a:t>Güvenilir</a:t>
            </a:r>
            <a:r>
              <a:rPr lang="en-US" sz="2100" dirty="0"/>
              <a:t>, 	    </a:t>
            </a:r>
            <a:r>
              <a:rPr lang="en-US" sz="2100" dirty="0" smtClean="0"/>
              <a:t> </a:t>
            </a:r>
            <a:r>
              <a:rPr lang="en-US" sz="2100" dirty="0" err="1"/>
              <a:t>Güvenilir</a:t>
            </a:r>
            <a:r>
              <a:rPr lang="en-US" sz="2100" dirty="0"/>
              <a:t> ve </a:t>
            </a:r>
          </a:p>
          <a:p>
            <a:pPr marL="457200" lvl="1" indent="0">
              <a:buClr>
                <a:srgbClr val="3333CC"/>
              </a:buClr>
              <a:buNone/>
            </a:pPr>
            <a:r>
              <a:rPr lang="en-US" sz="2100" dirty="0"/>
              <a:t>	   </a:t>
            </a:r>
            <a:r>
              <a:rPr lang="en-US" sz="2100" dirty="0" smtClean="0"/>
              <a:t>   ve </a:t>
            </a:r>
            <a:r>
              <a:rPr lang="en-US" sz="2100" dirty="0" err="1"/>
              <a:t>geçersiz</a:t>
            </a:r>
            <a:r>
              <a:rPr lang="en-US" sz="2100" dirty="0"/>
              <a:t>       </a:t>
            </a:r>
            <a:r>
              <a:rPr lang="en-US" sz="2100" dirty="0" smtClean="0"/>
              <a:t> </a:t>
            </a:r>
            <a:r>
              <a:rPr lang="en-US" sz="2100" dirty="0" err="1" smtClean="0"/>
              <a:t>ama</a:t>
            </a:r>
            <a:r>
              <a:rPr lang="en-US" sz="2100" dirty="0" smtClean="0"/>
              <a:t> </a:t>
            </a:r>
            <a:r>
              <a:rPr lang="en-US" sz="2100" dirty="0" err="1"/>
              <a:t>geçersiz</a:t>
            </a:r>
            <a:r>
              <a:rPr lang="en-US" sz="2100" dirty="0"/>
              <a:t>            </a:t>
            </a:r>
            <a:r>
              <a:rPr lang="en-US" sz="2100" dirty="0" smtClean="0"/>
              <a:t> </a:t>
            </a:r>
            <a:r>
              <a:rPr lang="en-US" sz="2100" dirty="0" err="1" smtClean="0"/>
              <a:t>geçerli</a:t>
            </a:r>
            <a:endParaRPr lang="en-US" sz="2100" dirty="0"/>
          </a:p>
          <a:p>
            <a:pPr marL="457200" lvl="1" indent="0">
              <a:buClr>
                <a:srgbClr val="3333CC"/>
              </a:buClr>
              <a:buNone/>
            </a:pPr>
            <a:endParaRPr lang="en-US" sz="2100" dirty="0"/>
          </a:p>
          <a:p>
            <a:pPr marL="0" indent="0">
              <a:buClr>
                <a:srgbClr val="3333CC"/>
              </a:buClr>
              <a:buNone/>
            </a:pPr>
            <a:endParaRPr lang="en-US" sz="2400" dirty="0"/>
          </a:p>
          <a:p>
            <a:pPr marL="0" lvl="0" indent="0">
              <a:buClr>
                <a:srgbClr val="3333CC"/>
              </a:buClr>
              <a:buNone/>
            </a:pPr>
            <a:endParaRPr lang="en-US" sz="2200" dirty="0"/>
          </a:p>
          <a:p>
            <a:pPr>
              <a:buClr>
                <a:srgbClr val="3333CC"/>
              </a:buClr>
            </a:pP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521BA7-09E3-4C21-8C0F-17CAB4C04CE4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sp>
        <p:nvSpPr>
          <p:cNvPr id="2" name="Right Arrow 1"/>
          <p:cNvSpPr/>
          <p:nvPr/>
        </p:nvSpPr>
        <p:spPr>
          <a:xfrm>
            <a:off x="3482130" y="2209800"/>
            <a:ext cx="1143000" cy="152400"/>
          </a:xfrm>
          <a:prstGeom prst="rightArrow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505200" y="2590800"/>
            <a:ext cx="1143000" cy="152400"/>
          </a:xfrm>
          <a:prstGeom prst="rightArrow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505200" y="3048000"/>
            <a:ext cx="1143000" cy="152400"/>
          </a:xfrm>
          <a:prstGeom prst="rightArrow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114800"/>
            <a:ext cx="5410200" cy="152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1378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868362"/>
          </a:xfrm>
        </p:spPr>
        <p:txBody>
          <a:bodyPr>
            <a:normAutofit/>
          </a:bodyPr>
          <a:lstStyle/>
          <a:p>
            <a:pPr algn="l"/>
            <a:r>
              <a:rPr lang="en-US" altLang="en-US" sz="2800" b="1" dirty="0" err="1"/>
              <a:t>Değişkenlerin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Ölçüm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Düzeyleri</a:t>
            </a:r>
            <a:r>
              <a:rPr lang="en-US" altLang="en-US" sz="2800" b="1" dirty="0"/>
              <a:t> </a:t>
            </a:r>
            <a:endParaRPr lang="en-US" altLang="en-US" sz="2800" dirty="0" smtClean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610600" cy="4906963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3333CC"/>
              </a:buClr>
              <a:buFont typeface="Arial" pitchFamily="34" charset="0"/>
              <a:buNone/>
            </a:pPr>
            <a:endParaRPr lang="en-US" altLang="en-US" sz="2000" dirty="0" smtClean="0"/>
          </a:p>
          <a:p>
            <a:pPr>
              <a:buClr>
                <a:srgbClr val="3333CC"/>
              </a:buClr>
            </a:pPr>
            <a:r>
              <a:rPr lang="en-US" sz="2600" dirty="0" smtClean="0"/>
              <a:t>  </a:t>
            </a:r>
            <a:r>
              <a:rPr lang="en-US" sz="2600" dirty="0" err="1" smtClean="0"/>
              <a:t>Bir</a:t>
            </a:r>
            <a:r>
              <a:rPr lang="en-US" sz="2600" dirty="0" smtClean="0"/>
              <a:t> </a:t>
            </a:r>
            <a:r>
              <a:rPr lang="en-US" sz="2600" dirty="0" err="1"/>
              <a:t>araştırmada</a:t>
            </a:r>
            <a:r>
              <a:rPr lang="en-US" sz="2600" dirty="0"/>
              <a:t> </a:t>
            </a:r>
            <a:r>
              <a:rPr lang="en-US" sz="2600" dirty="0" smtClean="0"/>
              <a:t>h</a:t>
            </a:r>
            <a:r>
              <a:rPr lang="tr-TR" sz="2600" dirty="0" smtClean="0"/>
              <a:t>angi </a:t>
            </a:r>
            <a:r>
              <a:rPr lang="tr-TR" sz="2600" dirty="0"/>
              <a:t>çözümleme yönteminin </a:t>
            </a:r>
            <a:r>
              <a:rPr lang="en-US" sz="2600" dirty="0" smtClean="0"/>
              <a:t> </a:t>
            </a:r>
          </a:p>
          <a:p>
            <a:pPr marL="0" indent="0">
              <a:buClr>
                <a:srgbClr val="3333CC"/>
              </a:buClr>
              <a:buNone/>
            </a:pPr>
            <a:r>
              <a:rPr lang="en-US" sz="2600" dirty="0"/>
              <a:t> </a:t>
            </a:r>
            <a:r>
              <a:rPr lang="en-US" sz="2600" dirty="0" smtClean="0"/>
              <a:t>     </a:t>
            </a:r>
            <a:r>
              <a:rPr lang="tr-TR" sz="2600" dirty="0" smtClean="0"/>
              <a:t>kullanılması </a:t>
            </a:r>
            <a:r>
              <a:rPr lang="tr-TR" sz="2600" dirty="0"/>
              <a:t>gerektiği </a:t>
            </a:r>
            <a:r>
              <a:rPr lang="tr-TR" sz="2600" dirty="0" smtClean="0"/>
              <a:t>öncelikle </a:t>
            </a:r>
            <a:r>
              <a:rPr lang="tr-TR" sz="2600" i="1" dirty="0" smtClean="0">
                <a:solidFill>
                  <a:schemeClr val="accent6">
                    <a:lumMod val="50000"/>
                  </a:schemeClr>
                </a:solidFill>
              </a:rPr>
              <a:t>değişkenlerin </a:t>
            </a:r>
            <a:r>
              <a:rPr lang="tr-TR" sz="2600" i="1" dirty="0">
                <a:solidFill>
                  <a:schemeClr val="accent6">
                    <a:lumMod val="50000"/>
                  </a:schemeClr>
                </a:solidFill>
              </a:rPr>
              <a:t>ölçüm </a:t>
            </a:r>
            <a:r>
              <a:rPr lang="en-US" sz="2600" i="1" dirty="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</a:p>
          <a:p>
            <a:pPr marL="0" indent="0">
              <a:buClr>
                <a:srgbClr val="3333CC"/>
              </a:buClr>
              <a:buNone/>
            </a:pPr>
            <a:r>
              <a:rPr lang="en-US" sz="26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600" i="1" dirty="0" smtClean="0">
                <a:solidFill>
                  <a:schemeClr val="accent6">
                    <a:lumMod val="50000"/>
                  </a:schemeClr>
                </a:solidFill>
              </a:rPr>
              <a:t>     </a:t>
            </a:r>
            <a:r>
              <a:rPr lang="tr-TR" sz="2600" i="1" dirty="0" smtClean="0">
                <a:solidFill>
                  <a:schemeClr val="accent6">
                    <a:lumMod val="50000"/>
                  </a:schemeClr>
                </a:solidFill>
              </a:rPr>
              <a:t>düzeyleri</a:t>
            </a:r>
            <a:r>
              <a:rPr lang="en-US" sz="2600" i="1" dirty="0">
                <a:solidFill>
                  <a:schemeClr val="accent6">
                    <a:lumMod val="50000"/>
                  </a:schemeClr>
                </a:solidFill>
              </a:rPr>
              <a:t>ne </a:t>
            </a:r>
            <a:r>
              <a:rPr lang="tr-TR" sz="2600" i="1" dirty="0" smtClean="0"/>
              <a:t>(</a:t>
            </a:r>
            <a:r>
              <a:rPr lang="tr-TR" sz="2600" i="1" dirty="0" err="1">
                <a:solidFill>
                  <a:schemeClr val="accent6">
                    <a:lumMod val="50000"/>
                  </a:schemeClr>
                </a:solidFill>
              </a:rPr>
              <a:t>levels</a:t>
            </a:r>
            <a:r>
              <a:rPr lang="tr-TR" sz="2600" i="1" dirty="0">
                <a:solidFill>
                  <a:schemeClr val="accent6">
                    <a:lumMod val="50000"/>
                  </a:schemeClr>
                </a:solidFill>
              </a:rPr>
              <a:t> of </a:t>
            </a:r>
            <a:r>
              <a:rPr lang="tr-TR" sz="2600" i="1" dirty="0" err="1">
                <a:solidFill>
                  <a:schemeClr val="accent6">
                    <a:lumMod val="50000"/>
                  </a:schemeClr>
                </a:solidFill>
              </a:rPr>
              <a:t>measurement</a:t>
            </a:r>
            <a:r>
              <a:rPr lang="tr-TR" sz="2600" i="1" dirty="0"/>
              <a:t>)</a:t>
            </a:r>
            <a:r>
              <a:rPr lang="tr-TR" sz="26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600" dirty="0" err="1" smtClean="0"/>
              <a:t>bağlı</a:t>
            </a:r>
            <a:r>
              <a:rPr lang="en-US" sz="2600" dirty="0" smtClean="0"/>
              <a:t>.</a:t>
            </a:r>
            <a:endParaRPr lang="en-US" sz="2600" dirty="0"/>
          </a:p>
          <a:p>
            <a:pPr>
              <a:buClr>
                <a:srgbClr val="3333CC"/>
              </a:buClr>
              <a:buNone/>
            </a:pPr>
            <a:endParaRPr lang="en-US" altLang="en-US" sz="2600" dirty="0" smtClean="0"/>
          </a:p>
          <a:p>
            <a:pPr>
              <a:buClr>
                <a:srgbClr val="3333CC"/>
              </a:buClr>
              <a:buFont typeface="Wingdings 2" panose="05020102010507070707" pitchFamily="18" charset="2"/>
              <a:buChar char=""/>
            </a:pPr>
            <a:r>
              <a:rPr lang="en-US" altLang="en-US" sz="2600" dirty="0" smtClean="0"/>
              <a:t>  </a:t>
            </a:r>
            <a:r>
              <a:rPr lang="en-US" altLang="en-US" sz="2600" dirty="0" err="1" smtClean="0"/>
              <a:t>Değişkenlerin</a:t>
            </a:r>
            <a:r>
              <a:rPr lang="en-US" altLang="en-US" sz="2600" dirty="0" smtClean="0"/>
              <a:t> </a:t>
            </a:r>
            <a:r>
              <a:rPr lang="en-US" altLang="en-US" sz="2600" dirty="0" err="1"/>
              <a:t>Ölçüm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Düzeyleri</a:t>
            </a:r>
            <a:r>
              <a:rPr lang="en-US" altLang="en-US" sz="2600" dirty="0"/>
              <a:t> </a:t>
            </a:r>
            <a:r>
              <a:rPr lang="en-US" altLang="en-US" sz="2600" dirty="0" smtClean="0"/>
              <a:t>(</a:t>
            </a:r>
            <a:r>
              <a:rPr lang="en-US" altLang="en-US" sz="2600" dirty="0"/>
              <a:t>Levels of Measurement)</a:t>
            </a:r>
            <a:r>
              <a:rPr lang="en-US" altLang="en-US" sz="2600" dirty="0" smtClean="0"/>
              <a:t> </a:t>
            </a:r>
          </a:p>
          <a:p>
            <a:pPr>
              <a:buClr>
                <a:srgbClr val="3333CC"/>
              </a:buClr>
              <a:buFont typeface="Arial" pitchFamily="34" charset="0"/>
              <a:buNone/>
            </a:pPr>
            <a:endParaRPr lang="en-US" altLang="en-US" sz="2100" dirty="0" smtClean="0"/>
          </a:p>
          <a:p>
            <a:pPr marL="1187450" lvl="4" indent="414338">
              <a:buClr>
                <a:srgbClr val="3333CC"/>
              </a:buClr>
              <a:buNone/>
            </a:pPr>
            <a:r>
              <a:rPr lang="en-US" altLang="en-US" sz="2100" u="sng" dirty="0" smtClean="0"/>
              <a:t> </a:t>
            </a:r>
            <a:r>
              <a:rPr lang="en-US" altLang="en-US" sz="2100" u="sng" dirty="0" err="1" smtClean="0"/>
              <a:t>Düzey</a:t>
            </a:r>
            <a:r>
              <a:rPr lang="en-US" altLang="en-US" sz="2100" dirty="0"/>
              <a:t>	 </a:t>
            </a:r>
            <a:r>
              <a:rPr lang="en-US" altLang="en-US" sz="2100" dirty="0" smtClean="0"/>
              <a:t>    </a:t>
            </a:r>
            <a:r>
              <a:rPr lang="en-US" altLang="en-US" sz="2100" u="sng" dirty="0" err="1" smtClean="0"/>
              <a:t>Örnek</a:t>
            </a:r>
            <a:endParaRPr lang="en-US" altLang="en-US" sz="2100" dirty="0" smtClean="0"/>
          </a:p>
          <a:p>
            <a:pPr>
              <a:buClr>
                <a:srgbClr val="3333CC"/>
              </a:buClr>
              <a:buFont typeface="Arial" pitchFamily="34" charset="0"/>
              <a:buNone/>
            </a:pPr>
            <a:endParaRPr lang="en-US" altLang="en-US" sz="1700" dirty="0" smtClean="0"/>
          </a:p>
          <a:p>
            <a:pPr>
              <a:buClr>
                <a:srgbClr val="3333CC"/>
              </a:buClr>
              <a:buNone/>
            </a:pPr>
            <a:r>
              <a:rPr lang="en-US" altLang="en-US" sz="1700" u="sng" dirty="0"/>
              <a:t>En </a:t>
            </a:r>
            <a:r>
              <a:rPr lang="en-US" altLang="en-US" sz="1700" u="sng" dirty="0" err="1"/>
              <a:t>üst</a:t>
            </a:r>
            <a:r>
              <a:rPr lang="en-US" altLang="en-US" sz="1700" u="sng" dirty="0"/>
              <a:t> </a:t>
            </a:r>
            <a:r>
              <a:rPr lang="en-US" altLang="en-US" sz="1700" u="sng" dirty="0" err="1" smtClean="0"/>
              <a:t>düzey</a:t>
            </a:r>
            <a:r>
              <a:rPr lang="en-US" altLang="en-US" sz="1700" dirty="0" smtClean="0"/>
              <a:t>:</a:t>
            </a:r>
            <a:r>
              <a:rPr lang="en-US" altLang="en-US" sz="1700" dirty="0"/>
              <a:t> </a:t>
            </a:r>
            <a:r>
              <a:rPr lang="en-US" altLang="en-US" sz="1700" dirty="0" smtClean="0"/>
              <a:t>       </a:t>
            </a:r>
            <a:r>
              <a:rPr lang="en-US" altLang="en-US" sz="1600" dirty="0" smtClean="0"/>
              <a:t>Scale</a:t>
            </a:r>
          </a:p>
          <a:p>
            <a:pPr lvl="4" defTabSz="855663">
              <a:buClr>
                <a:srgbClr val="3333CC"/>
              </a:buClr>
              <a:buFont typeface="Arial" pitchFamily="34" charset="0"/>
              <a:buNone/>
            </a:pPr>
            <a:r>
              <a:rPr lang="en-US" altLang="en-US" sz="1600" dirty="0" smtClean="0"/>
              <a:t>	             Ratio	  Age (23, 46, 67, …)</a:t>
            </a:r>
          </a:p>
          <a:p>
            <a:pPr lvl="4">
              <a:buClr>
                <a:srgbClr val="3333CC"/>
              </a:buClr>
              <a:buFont typeface="Arial" pitchFamily="34" charset="0"/>
              <a:buNone/>
            </a:pPr>
            <a:r>
              <a:rPr lang="en-US" altLang="en-US" sz="1600" dirty="0" smtClean="0"/>
              <a:t>	</a:t>
            </a:r>
            <a:r>
              <a:rPr lang="en-US" altLang="en-US" sz="1600" dirty="0"/>
              <a:t> </a:t>
            </a:r>
            <a:r>
              <a:rPr lang="en-US" altLang="en-US" sz="1600" dirty="0" smtClean="0"/>
              <a:t>            Interval    Temperature on the Fahrenheit (or Celsius) Scale (e.g., </a:t>
            </a:r>
            <a:r>
              <a:rPr lang="en-US" altLang="en-US" sz="1600" dirty="0" err="1" smtClean="0"/>
              <a:t>68°F</a:t>
            </a:r>
            <a:r>
              <a:rPr lang="en-US" altLang="en-US" sz="1600" dirty="0" smtClean="0"/>
              <a:t>, </a:t>
            </a:r>
            <a:r>
              <a:rPr lang="en-US" altLang="en-US" sz="1600" dirty="0" err="1" smtClean="0"/>
              <a:t>25°C</a:t>
            </a:r>
            <a:r>
              <a:rPr lang="en-US" altLang="en-US" sz="1600" dirty="0" smtClean="0"/>
              <a:t>)</a:t>
            </a:r>
          </a:p>
          <a:p>
            <a:pPr>
              <a:buClr>
                <a:srgbClr val="3333CC"/>
              </a:buClr>
              <a:buFont typeface="Arial" pitchFamily="34" charset="0"/>
              <a:buNone/>
            </a:pPr>
            <a:r>
              <a:rPr lang="en-US" altLang="en-US" sz="1600" dirty="0" smtClean="0"/>
              <a:t> </a:t>
            </a:r>
          </a:p>
          <a:p>
            <a:pPr lvl="2">
              <a:buClr>
                <a:srgbClr val="3333CC"/>
              </a:buClr>
              <a:buFont typeface="Arial" pitchFamily="34" charset="0"/>
              <a:buNone/>
            </a:pPr>
            <a:r>
              <a:rPr lang="en-US" altLang="en-US" sz="1600" dirty="0" smtClean="0"/>
              <a:t>		</a:t>
            </a:r>
            <a:r>
              <a:rPr lang="en-US" altLang="en-US" sz="1600" dirty="0"/>
              <a:t> </a:t>
            </a:r>
            <a:r>
              <a:rPr lang="en-US" altLang="en-US" sz="1600" dirty="0" smtClean="0"/>
              <a:t>              Ordinal	 Likert-scaled response categories (“Strongly Agree,” “Agree,”  </a:t>
            </a:r>
          </a:p>
          <a:p>
            <a:pPr lvl="2">
              <a:buClr>
                <a:srgbClr val="3333CC"/>
              </a:buClr>
              <a:buFont typeface="Arial" pitchFamily="34" charset="0"/>
              <a:buNone/>
            </a:pPr>
            <a:r>
              <a:rPr lang="en-US" altLang="en-US" sz="1600" dirty="0"/>
              <a:t> </a:t>
            </a:r>
            <a:r>
              <a:rPr lang="en-US" altLang="en-US" sz="1600" dirty="0" smtClean="0"/>
              <a:t>                                             …“Strongly Disagree”)</a:t>
            </a:r>
          </a:p>
          <a:p>
            <a:pPr>
              <a:buClr>
                <a:srgbClr val="3333CC"/>
              </a:buClr>
              <a:buFont typeface="Arial" pitchFamily="34" charset="0"/>
              <a:buNone/>
            </a:pPr>
            <a:r>
              <a:rPr lang="en-US" altLang="en-US" sz="1700" dirty="0" smtClean="0"/>
              <a:t> </a:t>
            </a:r>
          </a:p>
          <a:p>
            <a:pPr>
              <a:buClr>
                <a:srgbClr val="3333CC"/>
              </a:buClr>
              <a:buNone/>
            </a:pPr>
            <a:r>
              <a:rPr lang="en-US" altLang="en-US" sz="1700" u="sng" dirty="0"/>
              <a:t>En </a:t>
            </a:r>
            <a:r>
              <a:rPr lang="en-US" altLang="en-US" sz="1700" u="sng" dirty="0" smtClean="0"/>
              <a:t>alt </a:t>
            </a:r>
            <a:r>
              <a:rPr lang="en-US" altLang="en-US" sz="1700" u="sng" dirty="0" err="1" smtClean="0"/>
              <a:t>düzey</a:t>
            </a:r>
            <a:r>
              <a:rPr lang="en-US" altLang="en-US" sz="1700" dirty="0" smtClean="0"/>
              <a:t>:</a:t>
            </a:r>
            <a:r>
              <a:rPr lang="en-US" altLang="en-US" sz="1700" dirty="0"/>
              <a:t> </a:t>
            </a:r>
            <a:r>
              <a:rPr lang="en-US" altLang="en-US" sz="1700" dirty="0" smtClean="0"/>
              <a:t>        </a:t>
            </a:r>
            <a:r>
              <a:rPr lang="en-US" altLang="en-US" sz="1600" dirty="0" smtClean="0"/>
              <a:t>Nominal	    Gender (“Male” and “Female”)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E9BD1D-4F1E-4D92-B63E-A2D8C34B35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160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68362"/>
          </a:xfrm>
        </p:spPr>
        <p:txBody>
          <a:bodyPr>
            <a:noAutofit/>
          </a:bodyPr>
          <a:lstStyle/>
          <a:p>
            <a:pPr algn="l"/>
            <a:r>
              <a:rPr lang="en-US" altLang="en-US" sz="2800" b="1" dirty="0" err="1"/>
              <a:t>Değişkenlerin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Ölçüm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Düzeyleri</a:t>
            </a:r>
            <a:r>
              <a:rPr lang="en-US" altLang="en-US" sz="2800" b="1" dirty="0"/>
              <a:t> </a:t>
            </a:r>
            <a:r>
              <a:rPr lang="en-US" altLang="en-US" sz="2800" b="1" dirty="0" err="1" smtClean="0"/>
              <a:t>ve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İstatistiksel</a:t>
            </a:r>
            <a:r>
              <a:rPr lang="en-US" altLang="en-US" sz="2800" b="1" dirty="0"/>
              <a:t> </a:t>
            </a:r>
            <a:r>
              <a:rPr lang="en-US" altLang="en-US" sz="2800" b="1" dirty="0" err="1" smtClean="0"/>
              <a:t>Yöntemler</a:t>
            </a:r>
            <a:r>
              <a:rPr lang="en-US" altLang="en-US" sz="2800" b="1" dirty="0" smtClean="0"/>
              <a:t> </a:t>
            </a:r>
            <a:endParaRPr lang="en-US" altLang="en-US" sz="2800" dirty="0" smtClean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983163"/>
          </a:xfrm>
        </p:spPr>
        <p:txBody>
          <a:bodyPr>
            <a:normAutofit/>
          </a:bodyPr>
          <a:lstStyle/>
          <a:p>
            <a:pPr marL="227013" indent="0">
              <a:buNone/>
            </a:pPr>
            <a:r>
              <a:rPr lang="tr-TR" sz="2000" dirty="0" smtClean="0"/>
              <a:t>Değişkenlerin ölçüm düzeyleri ve </a:t>
            </a:r>
          </a:p>
          <a:p>
            <a:pPr marL="227013" indent="0">
              <a:buNone/>
            </a:pPr>
            <a:r>
              <a:rPr lang="tr-TR" sz="2000" dirty="0" smtClean="0"/>
              <a:t>istatistik yöntemlere örnekler: </a:t>
            </a:r>
          </a:p>
          <a:p>
            <a:pPr marL="227013" indent="0">
              <a:buFont typeface="Arial" pitchFamily="34" charset="0"/>
              <a:buNone/>
            </a:pPr>
            <a:endParaRPr lang="en-US" altLang="en-US" sz="2000" dirty="0" smtClean="0"/>
          </a:p>
          <a:p>
            <a:pPr marL="227013" indent="0">
              <a:buNone/>
            </a:pPr>
            <a:r>
              <a:rPr lang="tr-TR" altLang="en-US" sz="2000" dirty="0" smtClean="0"/>
              <a:t>Önceki örneğimizde ölçüm </a:t>
            </a:r>
            <a:endParaRPr lang="en-US" altLang="en-US" sz="2000" dirty="0" smtClean="0"/>
          </a:p>
          <a:p>
            <a:pPr marL="227013" indent="0">
              <a:buNone/>
            </a:pPr>
            <a:r>
              <a:rPr lang="en-US" altLang="en-US" sz="2000" dirty="0" smtClean="0"/>
              <a:t>d</a:t>
            </a:r>
            <a:r>
              <a:rPr lang="tr-TR" altLang="en-US" sz="2000" dirty="0" smtClean="0"/>
              <a:t>üzeyleri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nelerdir</a:t>
            </a:r>
            <a:r>
              <a:rPr lang="en-US" altLang="en-US" sz="2000" dirty="0" smtClean="0"/>
              <a:t>?</a:t>
            </a:r>
            <a:r>
              <a:rPr lang="tr-TR" altLang="en-US" sz="2000" dirty="0" smtClean="0"/>
              <a:t> </a:t>
            </a:r>
            <a:endParaRPr lang="en-US" altLang="en-US" sz="2000" dirty="0" smtClean="0"/>
          </a:p>
          <a:p>
            <a:pPr marL="227013" indent="0">
              <a:buNone/>
            </a:pPr>
            <a:endParaRPr lang="en-US" altLang="en-US" sz="2000" dirty="0"/>
          </a:p>
          <a:p>
            <a:pPr marL="227013" indent="0">
              <a:buNone/>
            </a:pPr>
            <a:r>
              <a:rPr lang="en-US" altLang="en-US" sz="2000" dirty="0" err="1" smtClean="0"/>
              <a:t>Hangi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testler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uygulanmal</a:t>
            </a:r>
            <a:r>
              <a:rPr lang="en-US" altLang="en-US" sz="2000" dirty="0" err="1"/>
              <a:t>ı</a:t>
            </a:r>
            <a:r>
              <a:rPr lang="en-US" altLang="en-US" sz="2000" dirty="0" smtClean="0"/>
              <a:t>?</a:t>
            </a:r>
          </a:p>
          <a:p>
            <a:pPr marL="227013" indent="0">
              <a:buNone/>
            </a:pPr>
            <a:endParaRPr lang="tr-TR" altLang="en-US" sz="2000" dirty="0" smtClean="0"/>
          </a:p>
          <a:p>
            <a:pPr marL="227013" indent="0">
              <a:buNone/>
            </a:pPr>
            <a:r>
              <a:rPr lang="en-US" altLang="en-US" sz="2000" dirty="0" err="1" smtClean="0"/>
              <a:t>HİBin</a:t>
            </a:r>
            <a:r>
              <a:rPr lang="en-US" altLang="en-US" sz="2000" dirty="0" smtClean="0"/>
              <a:t> </a:t>
            </a:r>
            <a:r>
              <a:rPr lang="en-US" altLang="en-US" sz="2000" dirty="0" err="1"/>
              <a:t>varlığı</a:t>
            </a:r>
            <a:r>
              <a:rPr lang="en-US" altLang="en-US" sz="2000" dirty="0"/>
              <a:t> 		   </a:t>
            </a:r>
            <a:r>
              <a:rPr lang="en-US" altLang="en-US" sz="2000" dirty="0" smtClean="0"/>
              <a:t>  </a:t>
            </a:r>
            <a:r>
              <a:rPr lang="en-US" altLang="en-US" sz="2000" dirty="0" err="1" smtClean="0"/>
              <a:t>Suç</a:t>
            </a:r>
            <a:r>
              <a:rPr lang="en-US" altLang="en-US" sz="2000" dirty="0" smtClean="0"/>
              <a:t> </a:t>
            </a:r>
            <a:r>
              <a:rPr lang="en-US" altLang="en-US" sz="2000" dirty="0" err="1"/>
              <a:t>oranı</a:t>
            </a:r>
            <a:r>
              <a:rPr lang="en-US" altLang="en-US" sz="2000" dirty="0"/>
              <a:t> </a:t>
            </a:r>
          </a:p>
          <a:p>
            <a:pPr marL="285750" indent="-168275">
              <a:buNone/>
            </a:pPr>
            <a:r>
              <a:rPr lang="en-US" altLang="en-US" sz="2000" dirty="0"/>
              <a:t>		</a:t>
            </a:r>
          </a:p>
          <a:p>
            <a:pPr>
              <a:buNone/>
            </a:pPr>
            <a:r>
              <a:rPr lang="en-US" altLang="en-US" sz="2000" dirty="0"/>
              <a:t>		</a:t>
            </a:r>
          </a:p>
          <a:p>
            <a:pPr>
              <a:buFont typeface="Arial" pitchFamily="34" charset="0"/>
              <a:buNone/>
            </a:pPr>
            <a:endParaRPr lang="en-US" altLang="en-US" sz="2000" dirty="0" smtClean="0"/>
          </a:p>
          <a:p>
            <a:pPr>
              <a:buFont typeface="Arial" pitchFamily="34" charset="0"/>
              <a:buNone/>
            </a:pPr>
            <a:endParaRPr lang="en-US" altLang="en-US" sz="2000" dirty="0" smtClean="0"/>
          </a:p>
          <a:p>
            <a:pPr>
              <a:buFont typeface="Arial" pitchFamily="34" charset="0"/>
              <a:buNone/>
            </a:pPr>
            <a:endParaRPr lang="en-US" altLang="en-US" sz="2000" dirty="0"/>
          </a:p>
          <a:p>
            <a:pPr>
              <a:buFont typeface="Arial" pitchFamily="34" charset="0"/>
              <a:buNone/>
            </a:pPr>
            <a:endParaRPr lang="en-US" altLang="en-US" sz="2000" dirty="0" smtClean="0"/>
          </a:p>
          <a:p>
            <a:pPr>
              <a:buFont typeface="Arial" pitchFamily="34" charset="0"/>
              <a:buNone/>
            </a:pPr>
            <a:endParaRPr lang="en-US" altLang="en-US" sz="2000" dirty="0"/>
          </a:p>
          <a:p>
            <a:pPr>
              <a:buFont typeface="Arial" pitchFamily="34" charset="0"/>
              <a:buNone/>
            </a:pPr>
            <a:endParaRPr lang="en-US" altLang="en-US" sz="2000" dirty="0" smtClean="0"/>
          </a:p>
          <a:p>
            <a:pPr>
              <a:buFont typeface="Arial" pitchFamily="34" charset="0"/>
              <a:buNone/>
            </a:pPr>
            <a:endParaRPr lang="en-US" altLang="en-US" sz="2000" dirty="0"/>
          </a:p>
          <a:p>
            <a:pPr>
              <a:buFont typeface="Arial" pitchFamily="34" charset="0"/>
              <a:buNone/>
            </a:pPr>
            <a:endParaRPr lang="en-US" altLang="en-US" sz="2000" dirty="0" smtClean="0"/>
          </a:p>
          <a:p>
            <a:pPr>
              <a:buFont typeface="Arial" pitchFamily="34" charset="0"/>
              <a:buNone/>
            </a:pPr>
            <a:endParaRPr lang="en-US" altLang="en-US" sz="2000" dirty="0"/>
          </a:p>
          <a:p>
            <a:pPr>
              <a:buFont typeface="Arial" pitchFamily="34" charset="0"/>
              <a:buNone/>
            </a:pPr>
            <a:endParaRPr lang="en-US" altLang="en-US" sz="2000" dirty="0"/>
          </a:p>
          <a:p>
            <a:pPr>
              <a:buFont typeface="Arial" pitchFamily="34" charset="0"/>
              <a:buNone/>
            </a:pPr>
            <a:endParaRPr lang="en-US" altLang="en-US" sz="2000" dirty="0"/>
          </a:p>
          <a:p>
            <a:pPr>
              <a:buFont typeface="Arial" pitchFamily="34" charset="0"/>
              <a:buNone/>
            </a:pPr>
            <a:endParaRPr lang="en-US" altLang="en-US" sz="2000" dirty="0" smtClean="0"/>
          </a:p>
          <a:p>
            <a:pPr>
              <a:buFont typeface="Arial" pitchFamily="34" charset="0"/>
              <a:buNone/>
            </a:pPr>
            <a:endParaRPr lang="en-US" altLang="en-US" sz="2000" dirty="0"/>
          </a:p>
          <a:p>
            <a:pPr>
              <a:buFont typeface="Arial" pitchFamily="34" charset="0"/>
              <a:buNone/>
            </a:pPr>
            <a:endParaRPr lang="en-US" alt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E9BD1D-4F1E-4D92-B63E-A2D8C34B35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133600" y="4267200"/>
            <a:ext cx="12192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47800"/>
            <a:ext cx="388620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413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200" b="1" dirty="0" err="1"/>
              <a:t>Bilimsel</a:t>
            </a:r>
            <a:r>
              <a:rPr lang="en-US" sz="3200" b="1" dirty="0"/>
              <a:t> </a:t>
            </a:r>
            <a:r>
              <a:rPr lang="tr-TR" sz="3200" b="1" dirty="0"/>
              <a:t>Araştırma</a:t>
            </a:r>
            <a:r>
              <a:rPr lang="en-US" sz="3200" b="1" dirty="0" err="1"/>
              <a:t>nın</a:t>
            </a:r>
            <a:r>
              <a:rPr lang="en-US" sz="3200" b="1" dirty="0"/>
              <a:t>  </a:t>
            </a:r>
            <a:r>
              <a:rPr lang="tr-TR" sz="3200" b="1" dirty="0"/>
              <a:t>Bileşenleri</a:t>
            </a:r>
            <a:r>
              <a:rPr lang="en-US" sz="3200" b="1" dirty="0" err="1"/>
              <a:t>nin</a:t>
            </a:r>
            <a:r>
              <a:rPr lang="en-US" sz="3200" b="1" dirty="0"/>
              <a:t> </a:t>
            </a:r>
            <a:r>
              <a:rPr lang="en-US" sz="3200" b="1" dirty="0" err="1" smtClean="0"/>
              <a:t>Uyumu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830763"/>
          </a:xfrm>
        </p:spPr>
        <p:txBody>
          <a:bodyPr>
            <a:normAutofit fontScale="25000" lnSpcReduction="20000"/>
          </a:bodyPr>
          <a:lstStyle/>
          <a:p>
            <a:pPr lvl="0">
              <a:spcBef>
                <a:spcPts val="0"/>
              </a:spcBef>
              <a:buClr>
                <a:srgbClr val="3333CC"/>
              </a:buClr>
              <a:buSzPct val="90000"/>
              <a:buFont typeface="Wingdings 2" panose="05020102010507070707" pitchFamily="18" charset="2"/>
              <a:buChar char=""/>
              <a:tabLst>
                <a:tab pos="457200" algn="l"/>
              </a:tabLst>
            </a:pPr>
            <a:r>
              <a:rPr lang="tr-TR" sz="8000" dirty="0">
                <a:solidFill>
                  <a:srgbClr val="000000"/>
                </a:solidFill>
                <a:ea typeface="Times New Roman"/>
                <a:cs typeface="Times New Roman"/>
              </a:rPr>
              <a:t>Buraya kadarki sunumda </a:t>
            </a:r>
            <a:r>
              <a:rPr lang="tr-TR" sz="8000" i="1" dirty="0">
                <a:solidFill>
                  <a:schemeClr val="accent6">
                    <a:lumMod val="50000"/>
                  </a:schemeClr>
                </a:solidFill>
                <a:ea typeface="Times New Roman"/>
                <a:cs typeface="Times New Roman"/>
              </a:rPr>
              <a:t>kavramlaştırma</a:t>
            </a:r>
            <a:r>
              <a:rPr lang="en-US" sz="8000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en-US" sz="8000" dirty="0" err="1">
                <a:solidFill>
                  <a:srgbClr val="000000"/>
                </a:solidFill>
                <a:ea typeface="Times New Roman"/>
                <a:cs typeface="Times New Roman"/>
              </a:rPr>
              <a:t>sorunlar</a:t>
            </a:r>
            <a:r>
              <a:rPr lang="tr-TR" sz="8000" dirty="0">
                <a:solidFill>
                  <a:srgbClr val="000000"/>
                </a:solidFill>
                <a:ea typeface="Times New Roman"/>
                <a:cs typeface="Times New Roman"/>
              </a:rPr>
              <a:t>ı</a:t>
            </a:r>
            <a:r>
              <a:rPr lang="en-US" sz="8000" dirty="0" err="1">
                <a:solidFill>
                  <a:srgbClr val="000000"/>
                </a:solidFill>
                <a:ea typeface="Times New Roman"/>
                <a:cs typeface="Times New Roman"/>
              </a:rPr>
              <a:t>ndan</a:t>
            </a:r>
            <a:r>
              <a:rPr lang="en-US" sz="8000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tr-TR" sz="8000" dirty="0">
                <a:solidFill>
                  <a:srgbClr val="000000"/>
                </a:solidFill>
                <a:ea typeface="Times New Roman"/>
                <a:cs typeface="Times New Roman"/>
              </a:rPr>
              <a:t>söz ettim. </a:t>
            </a:r>
            <a:endParaRPr lang="tr-TR" sz="8000" dirty="0">
              <a:cs typeface="Times New Roman"/>
            </a:endParaRPr>
          </a:p>
          <a:p>
            <a:pPr lvl="0">
              <a:spcBef>
                <a:spcPts val="0"/>
              </a:spcBef>
              <a:buClr>
                <a:srgbClr val="3333CC"/>
              </a:buClr>
              <a:buSzPct val="90000"/>
              <a:buFont typeface="Wingdings 2" panose="05020102010507070707" pitchFamily="18" charset="2"/>
              <a:buChar char=""/>
              <a:tabLst>
                <a:tab pos="457200" algn="l"/>
              </a:tabLst>
            </a:pPr>
            <a:endParaRPr lang="en-US" sz="8000" dirty="0">
              <a:solidFill>
                <a:srgbClr val="000000"/>
              </a:solidFill>
              <a:ea typeface="Times New Roman"/>
              <a:cs typeface="Times New Roman"/>
            </a:endParaRPr>
          </a:p>
          <a:p>
            <a:pPr lvl="0">
              <a:spcBef>
                <a:spcPts val="0"/>
              </a:spcBef>
              <a:buClr>
                <a:srgbClr val="3333CC"/>
              </a:buClr>
              <a:buSzPct val="90000"/>
              <a:buFont typeface="Wingdings 2" panose="05020102010507070707" pitchFamily="18" charset="2"/>
              <a:buChar char=""/>
              <a:tabLst>
                <a:tab pos="457200" algn="l"/>
              </a:tabLst>
            </a:pPr>
            <a:r>
              <a:rPr lang="tr-TR" sz="8000" dirty="0">
                <a:cs typeface="Times New Roman"/>
              </a:rPr>
              <a:t>Görgül araştırma yapma ve sonuçların sunumu konuları ayrıca ve daha uzun bir zaman gerektiriyor.</a:t>
            </a:r>
            <a:endParaRPr lang="en-US" sz="8000" dirty="0">
              <a:cs typeface="Times New Roman"/>
            </a:endParaRPr>
          </a:p>
          <a:p>
            <a:pPr>
              <a:spcBef>
                <a:spcPts val="0"/>
              </a:spcBef>
              <a:buClr>
                <a:srgbClr val="3333CC"/>
              </a:buClr>
              <a:buSzPct val="90000"/>
              <a:buFont typeface="Wingdings 2" panose="05020102010507070707" pitchFamily="18" charset="2"/>
              <a:buChar char=""/>
              <a:tabLst>
                <a:tab pos="457200" algn="l"/>
              </a:tabLst>
            </a:pPr>
            <a:endParaRPr lang="en-US" sz="8000" dirty="0" smtClean="0">
              <a:solidFill>
                <a:srgbClr val="000000"/>
              </a:solidFill>
              <a:ea typeface="Times New Roman"/>
              <a:cs typeface="Times New Roman"/>
            </a:endParaRPr>
          </a:p>
          <a:p>
            <a:pPr>
              <a:spcBef>
                <a:spcPts val="0"/>
              </a:spcBef>
              <a:buClr>
                <a:srgbClr val="3333CC"/>
              </a:buClr>
              <a:buSzPct val="90000"/>
              <a:buFont typeface="Wingdings 2" panose="05020102010507070707" pitchFamily="18" charset="2"/>
              <a:buChar char=""/>
              <a:tabLst>
                <a:tab pos="457200" algn="l"/>
              </a:tabLst>
            </a:pPr>
            <a:r>
              <a:rPr lang="tr-TR" sz="8000" dirty="0" smtClean="0">
                <a:solidFill>
                  <a:srgbClr val="000000"/>
                </a:solidFill>
                <a:ea typeface="Times New Roman"/>
                <a:cs typeface="Times New Roman"/>
              </a:rPr>
              <a:t>Kaliteli </a:t>
            </a:r>
            <a:r>
              <a:rPr lang="tr-TR" sz="8000" dirty="0">
                <a:solidFill>
                  <a:srgbClr val="000000"/>
                </a:solidFill>
                <a:ea typeface="Times New Roman"/>
                <a:cs typeface="Times New Roman"/>
              </a:rPr>
              <a:t>bir bilimsel araştırmada sözünü ettiğim tüm </a:t>
            </a:r>
            <a:r>
              <a:rPr lang="tr-TR" sz="8000" dirty="0" smtClean="0">
                <a:solidFill>
                  <a:srgbClr val="000000"/>
                </a:solidFill>
                <a:ea typeface="Times New Roman"/>
                <a:cs typeface="Times New Roman"/>
              </a:rPr>
              <a:t>bileşenler </a:t>
            </a:r>
            <a:r>
              <a:rPr lang="tr-TR" sz="8000" dirty="0">
                <a:solidFill>
                  <a:srgbClr val="000000"/>
                </a:solidFill>
                <a:ea typeface="Times New Roman"/>
                <a:cs typeface="Times New Roman"/>
              </a:rPr>
              <a:t>birbirleri ile uyumlu </a:t>
            </a:r>
            <a:r>
              <a:rPr lang="tr-TR" sz="8000" dirty="0" smtClean="0">
                <a:solidFill>
                  <a:srgbClr val="000000"/>
                </a:solidFill>
                <a:ea typeface="Times New Roman"/>
                <a:cs typeface="Times New Roman"/>
              </a:rPr>
              <a:t>olmalı</a:t>
            </a:r>
            <a:r>
              <a:rPr lang="en-US" sz="8000" dirty="0" smtClean="0">
                <a:solidFill>
                  <a:srgbClr val="000000"/>
                </a:solidFill>
                <a:ea typeface="Times New Roman"/>
                <a:cs typeface="Times New Roman"/>
              </a:rPr>
              <a:t>lar:</a:t>
            </a:r>
          </a:p>
          <a:p>
            <a:pPr>
              <a:spcBef>
                <a:spcPts val="0"/>
              </a:spcBef>
              <a:buFont typeface="Wingdings 2" panose="05020102010507070707" pitchFamily="18" charset="2"/>
              <a:buChar char=""/>
              <a:tabLst>
                <a:tab pos="457200" algn="l"/>
              </a:tabLst>
            </a:pPr>
            <a:endParaRPr lang="tr-TR" sz="8000" dirty="0">
              <a:cs typeface="Times New Roman"/>
            </a:endParaRPr>
          </a:p>
          <a:p>
            <a:pPr lvl="1">
              <a:spcBef>
                <a:spcPts val="0"/>
              </a:spcBef>
              <a:buClr>
                <a:srgbClr val="3333CC"/>
              </a:buClr>
              <a:buSzPct val="70000"/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tr-TR" sz="8000" dirty="0">
                <a:solidFill>
                  <a:srgbClr val="000000"/>
                </a:solidFill>
                <a:ea typeface="Times New Roman"/>
                <a:cs typeface="Times New Roman"/>
              </a:rPr>
              <a:t>Kavramlaştırma</a:t>
            </a:r>
            <a:endParaRPr lang="tr-TR" sz="8000" dirty="0">
              <a:cs typeface="Times New Roman"/>
            </a:endParaRPr>
          </a:p>
          <a:p>
            <a:pPr lvl="1">
              <a:spcBef>
                <a:spcPts val="0"/>
              </a:spcBef>
              <a:buClr>
                <a:srgbClr val="3333CC"/>
              </a:buClr>
              <a:buSzPct val="70000"/>
              <a:buFont typeface="Wingdings" panose="05000000000000000000" pitchFamily="2" charset="2"/>
              <a:buChar char="Ø"/>
              <a:tabLst>
                <a:tab pos="914400" algn="l"/>
              </a:tabLst>
            </a:pPr>
            <a:endParaRPr lang="en-US" sz="8000" dirty="0" smtClean="0">
              <a:solidFill>
                <a:srgbClr val="000000"/>
              </a:solidFill>
              <a:ea typeface="Times New Roman"/>
              <a:cs typeface="Times New Roman"/>
            </a:endParaRPr>
          </a:p>
          <a:p>
            <a:pPr lvl="1">
              <a:spcBef>
                <a:spcPts val="0"/>
              </a:spcBef>
              <a:buClr>
                <a:srgbClr val="3333CC"/>
              </a:buClr>
              <a:buSzPct val="70000"/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tr-TR" sz="8000" dirty="0" smtClean="0">
                <a:solidFill>
                  <a:srgbClr val="000000"/>
                </a:solidFill>
                <a:ea typeface="Times New Roman"/>
                <a:cs typeface="Times New Roman"/>
              </a:rPr>
              <a:t>Görgül </a:t>
            </a:r>
            <a:r>
              <a:rPr lang="tr-TR" sz="8000" dirty="0">
                <a:solidFill>
                  <a:srgbClr val="000000"/>
                </a:solidFill>
                <a:ea typeface="Times New Roman"/>
                <a:cs typeface="Times New Roman"/>
              </a:rPr>
              <a:t>araştırma</a:t>
            </a:r>
            <a:endParaRPr lang="tr-TR" sz="8000" dirty="0">
              <a:cs typeface="Times New Roman"/>
            </a:endParaRPr>
          </a:p>
          <a:p>
            <a:pPr lvl="1">
              <a:spcBef>
                <a:spcPts val="0"/>
              </a:spcBef>
              <a:buClr>
                <a:srgbClr val="3333CC"/>
              </a:buClr>
              <a:buSzPct val="70000"/>
              <a:buFont typeface="Wingdings" panose="05000000000000000000" pitchFamily="2" charset="2"/>
              <a:buChar char="Ø"/>
              <a:tabLst>
                <a:tab pos="914400" algn="l"/>
              </a:tabLst>
            </a:pPr>
            <a:endParaRPr lang="en-US" sz="8000" dirty="0" smtClean="0">
              <a:solidFill>
                <a:srgbClr val="000000"/>
              </a:solidFill>
              <a:ea typeface="Times New Roman"/>
              <a:cs typeface="Times New Roman"/>
            </a:endParaRPr>
          </a:p>
          <a:p>
            <a:pPr lvl="1">
              <a:spcBef>
                <a:spcPts val="0"/>
              </a:spcBef>
              <a:buClr>
                <a:srgbClr val="3333CC"/>
              </a:buClr>
              <a:buSzPct val="70000"/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tr-TR" sz="8000" dirty="0" smtClean="0">
                <a:solidFill>
                  <a:srgbClr val="000000"/>
                </a:solidFill>
                <a:ea typeface="Times New Roman"/>
                <a:cs typeface="Times New Roman"/>
              </a:rPr>
              <a:t>Sonuçların sunumu</a:t>
            </a:r>
            <a:endParaRPr lang="en-US" sz="8000" dirty="0" smtClean="0">
              <a:solidFill>
                <a:srgbClr val="000000"/>
              </a:solidFill>
              <a:ea typeface="Times New Roman"/>
              <a:cs typeface="Times New Roman"/>
            </a:endParaRPr>
          </a:p>
          <a:p>
            <a:pPr lvl="1">
              <a:spcBef>
                <a:spcPts val="0"/>
              </a:spcBef>
              <a:buFont typeface="Wingdings 2" panose="05020102010507070707" pitchFamily="18" charset="2"/>
              <a:buChar char=""/>
              <a:tabLst>
                <a:tab pos="914400" algn="l"/>
              </a:tabLst>
            </a:pPr>
            <a:endParaRPr lang="en-US" sz="5000" dirty="0">
              <a:solidFill>
                <a:srgbClr val="000000"/>
              </a:solidFill>
              <a:cs typeface="Times New Roman"/>
            </a:endParaRPr>
          </a:p>
          <a:p>
            <a:pPr>
              <a:buFont typeface="Wingdings 2" panose="05020102010507070707" pitchFamily="18" charset="2"/>
              <a:buChar char=""/>
            </a:pPr>
            <a:endParaRPr lang="en-US" sz="5000" dirty="0" smtClean="0"/>
          </a:p>
          <a:p>
            <a:pPr>
              <a:buFont typeface="Wingdings 2" panose="05020102010507070707" pitchFamily="18" charset="2"/>
              <a:buChar char=""/>
            </a:pPr>
            <a:endParaRPr lang="en-US" sz="2000" dirty="0" smtClean="0"/>
          </a:p>
          <a:p>
            <a:pPr>
              <a:buFont typeface="Wingdings 2" panose="05020102010507070707" pitchFamily="18" charset="2"/>
              <a:buChar char=""/>
            </a:pPr>
            <a:endParaRPr lang="en-US" sz="2000" dirty="0"/>
          </a:p>
          <a:p>
            <a:pPr>
              <a:buFont typeface="Wingdings 2" panose="05020102010507070707" pitchFamily="18" charset="2"/>
              <a:buChar char=""/>
            </a:pPr>
            <a:endParaRPr lang="en-US" sz="2000" dirty="0" smtClean="0"/>
          </a:p>
          <a:p>
            <a:pPr>
              <a:buFont typeface="Wingdings 2" panose="05020102010507070707" pitchFamily="18" charset="2"/>
              <a:buChar char=""/>
            </a:pPr>
            <a:endParaRPr lang="en-US" sz="2000" dirty="0"/>
          </a:p>
          <a:p>
            <a:pPr>
              <a:buFont typeface="Wingdings 2" panose="05020102010507070707" pitchFamily="18" charset="2"/>
              <a:buChar char=""/>
            </a:pPr>
            <a:endParaRPr lang="en-US" sz="2000" dirty="0" smtClean="0"/>
          </a:p>
          <a:p>
            <a:pPr>
              <a:buFont typeface="Wingdings 2" panose="05020102010507070707" pitchFamily="18" charset="2"/>
              <a:buChar char=""/>
            </a:pPr>
            <a:endParaRPr lang="en-US" sz="2000" dirty="0"/>
          </a:p>
          <a:p>
            <a:pPr>
              <a:buFont typeface="Wingdings 2" panose="05020102010507070707" pitchFamily="18" charset="2"/>
              <a:buChar char=""/>
            </a:pPr>
            <a:endParaRPr lang="en-US" sz="2000" dirty="0" smtClean="0"/>
          </a:p>
          <a:p>
            <a:pPr>
              <a:buFont typeface="Wingdings 2" panose="05020102010507070707" pitchFamily="18" charset="2"/>
              <a:buChar char=""/>
            </a:pPr>
            <a:endParaRPr lang="en-US" sz="2000" dirty="0"/>
          </a:p>
          <a:p>
            <a:pPr>
              <a:buFont typeface="Wingdings 2" panose="05020102010507070707" pitchFamily="18" charset="2"/>
              <a:buChar char=""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				</a:t>
            </a:r>
          </a:p>
          <a:p>
            <a:pPr>
              <a:buFont typeface="Wingdings 2" panose="05020102010507070707" pitchFamily="18" charset="2"/>
              <a:buChar char=""/>
            </a:pPr>
            <a:endParaRPr lang="en-US" sz="2000" dirty="0"/>
          </a:p>
          <a:p>
            <a:pPr>
              <a:buFont typeface="Wingdings 2" panose="05020102010507070707" pitchFamily="18" charset="2"/>
              <a:buChar char=""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			</a:t>
            </a:r>
          </a:p>
          <a:p>
            <a:pPr marL="0" indent="0">
              <a:buNone/>
            </a:pPr>
            <a:endParaRPr lang="en-US" sz="7200" dirty="0" smtClean="0"/>
          </a:p>
          <a:p>
            <a:pPr marL="0" indent="0">
              <a:buNone/>
            </a:pPr>
            <a:r>
              <a:rPr lang="en-US" sz="7200" dirty="0"/>
              <a:t> </a:t>
            </a:r>
            <a:r>
              <a:rPr lang="en-US" sz="7200" dirty="0" smtClean="0"/>
              <a:t>                                                             </a:t>
            </a:r>
            <a:r>
              <a:rPr lang="en-US" sz="7200" dirty="0" err="1" smtClean="0"/>
              <a:t>Budist</a:t>
            </a:r>
            <a:r>
              <a:rPr lang="en-US" sz="7200" dirty="0" smtClean="0"/>
              <a:t> </a:t>
            </a:r>
            <a:r>
              <a:rPr lang="en-US" sz="7200" dirty="0" err="1" smtClean="0"/>
              <a:t>rahiplerin</a:t>
            </a:r>
            <a:r>
              <a:rPr lang="en-US" sz="7200" dirty="0" smtClean="0"/>
              <a:t> “mandala” </a:t>
            </a:r>
            <a:r>
              <a:rPr lang="en-US" sz="7200" dirty="0" err="1" smtClean="0"/>
              <a:t>yapması</a:t>
            </a:r>
            <a:r>
              <a:rPr lang="en-US" sz="7200" dirty="0" smtClean="0"/>
              <a:t> </a:t>
            </a:r>
            <a:r>
              <a:rPr lang="en-US" sz="7200" dirty="0" err="1" smtClean="0"/>
              <a:t>gibi</a:t>
            </a:r>
            <a:r>
              <a:rPr lang="en-US" sz="7200" dirty="0" smtClean="0"/>
              <a:t>…</a:t>
            </a:r>
          </a:p>
          <a:p>
            <a:pPr>
              <a:buFont typeface="Wingdings 2" panose="05020102010507070707" pitchFamily="18" charset="2"/>
              <a:buChar char=""/>
            </a:pPr>
            <a:endParaRPr lang="en-US" sz="2000" dirty="0" smtClean="0"/>
          </a:p>
          <a:p>
            <a:pPr>
              <a:buFont typeface="Wingdings 2" panose="05020102010507070707" pitchFamily="18" charset="2"/>
              <a:buChar char=""/>
            </a:pPr>
            <a:endParaRPr lang="en-US" sz="2400" dirty="0" smtClean="0"/>
          </a:p>
          <a:p>
            <a:pPr>
              <a:buFont typeface="Wingdings 2" panose="05020102010507070707" pitchFamily="18" charset="2"/>
              <a:buChar char=""/>
            </a:pPr>
            <a:endParaRPr lang="tr-TR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429000"/>
            <a:ext cx="3657600" cy="260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88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tr-TR" sz="2800" b="1" dirty="0"/>
              <a:t>Araştırmalarda </a:t>
            </a:r>
            <a:r>
              <a:rPr lang="en-US" sz="2800" b="1" dirty="0" smtClean="0"/>
              <a:t>E</a:t>
            </a:r>
            <a:r>
              <a:rPr lang="tr-TR" sz="2800" b="1" dirty="0" smtClean="0"/>
              <a:t>tik </a:t>
            </a:r>
            <a:r>
              <a:rPr lang="en-US" sz="2800" b="1" dirty="0" smtClean="0"/>
              <a:t>S</a:t>
            </a:r>
            <a:r>
              <a:rPr lang="tr-TR" sz="2800" b="1" dirty="0" smtClean="0"/>
              <a:t>orunlar</a:t>
            </a:r>
            <a:r>
              <a:rPr lang="tr-TR" sz="2800" b="1" dirty="0"/>
              <a:t/>
            </a:r>
            <a:br>
              <a:rPr lang="tr-TR" sz="2800" b="1" dirty="0"/>
            </a:br>
            <a:endParaRPr lang="tr-T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59363"/>
          </a:xfrm>
        </p:spPr>
        <p:txBody>
          <a:bodyPr>
            <a:noAutofit/>
          </a:bodyPr>
          <a:lstStyle/>
          <a:p>
            <a:pPr>
              <a:buClr>
                <a:srgbClr val="3333CC"/>
              </a:buClr>
            </a:pPr>
            <a:r>
              <a:rPr lang="tr-TR" sz="2000" dirty="0" smtClean="0"/>
              <a:t>Etik sorunlar</a:t>
            </a:r>
            <a:r>
              <a:rPr lang="en-US" sz="2000" dirty="0" smtClean="0"/>
              <a:t> </a:t>
            </a:r>
            <a:r>
              <a:rPr lang="tr-TR" sz="2000" dirty="0" smtClean="0"/>
              <a:t>bir araştırmanın her aşamasında söz konusudur:</a:t>
            </a:r>
          </a:p>
          <a:p>
            <a:pPr marL="0">
              <a:lnSpc>
                <a:spcPts val="1600"/>
              </a:lnSpc>
            </a:pPr>
            <a:endParaRPr lang="tr-TR" sz="2000" dirty="0" smtClean="0"/>
          </a:p>
          <a:p>
            <a:pPr marL="973138" lvl="1" indent="-285750">
              <a:buClr>
                <a:srgbClr val="3333CC"/>
              </a:buClr>
              <a:buSzPct val="70000"/>
              <a:buFont typeface="Wingdings" panose="05000000000000000000" pitchFamily="2" charset="2"/>
              <a:buChar char="Ø"/>
            </a:pPr>
            <a:r>
              <a:rPr lang="tr-TR" sz="2000" dirty="0" smtClean="0"/>
              <a:t>Araştırmanın tasarımı</a:t>
            </a:r>
          </a:p>
          <a:p>
            <a:pPr marL="973138" lvl="1" indent="-285750">
              <a:buClr>
                <a:srgbClr val="3333CC"/>
              </a:buClr>
              <a:buSzPct val="70000"/>
              <a:buFont typeface="Wingdings" panose="05000000000000000000" pitchFamily="2" charset="2"/>
              <a:buChar char="Ø"/>
            </a:pPr>
            <a:r>
              <a:rPr lang="tr-TR" sz="2000" dirty="0" smtClean="0"/>
              <a:t>Araştırmanın uygulanması (veri toplama ve çözümleme)</a:t>
            </a:r>
          </a:p>
          <a:p>
            <a:pPr marL="973138" lvl="1" indent="-285750">
              <a:buClr>
                <a:srgbClr val="3333CC"/>
              </a:buClr>
              <a:buSzPct val="70000"/>
              <a:buFont typeface="Wingdings" panose="05000000000000000000" pitchFamily="2" charset="2"/>
              <a:buChar char="Ø"/>
            </a:pPr>
            <a:r>
              <a:rPr lang="tr-TR" sz="2000" dirty="0" smtClean="0"/>
              <a:t>Araştırma sonuçlarının yazılması</a:t>
            </a:r>
          </a:p>
          <a:p>
            <a:pPr marL="457200" lvl="1" indent="0">
              <a:buNone/>
            </a:pPr>
            <a:endParaRPr lang="tr-TR" sz="2000" dirty="0" smtClean="0"/>
          </a:p>
          <a:p>
            <a:pPr>
              <a:buClr>
                <a:srgbClr val="3333CC"/>
              </a:buClr>
            </a:pPr>
            <a:r>
              <a:rPr lang="tr-TR" sz="2000" dirty="0" smtClean="0"/>
              <a:t>Üç sorun alanı:</a:t>
            </a:r>
          </a:p>
          <a:p>
            <a:pPr marL="0" lvl="1" indent="0">
              <a:lnSpc>
                <a:spcPts val="1600"/>
              </a:lnSpc>
              <a:spcBef>
                <a:spcPts val="0"/>
              </a:spcBef>
              <a:buNone/>
            </a:pPr>
            <a:endParaRPr lang="tr-TR" sz="2000" dirty="0" smtClean="0"/>
          </a:p>
          <a:p>
            <a:pPr marL="973138" lvl="1" indent="-285750">
              <a:buClr>
                <a:srgbClr val="3333CC"/>
              </a:buClr>
              <a:buSzPct val="70000"/>
              <a:buFont typeface="Wingdings" panose="05000000000000000000" pitchFamily="2" charset="2"/>
              <a:buChar char="Ø"/>
            </a:pPr>
            <a:r>
              <a:rPr lang="tr-TR" sz="2000" dirty="0" smtClean="0"/>
              <a:t>Katılımcıların zarardan korunması ve kişilik haklarının korunması</a:t>
            </a:r>
          </a:p>
          <a:p>
            <a:pPr marL="973138" lvl="1" indent="-285750">
              <a:buClr>
                <a:srgbClr val="3333CC"/>
              </a:buClr>
              <a:buSzPct val="70000"/>
              <a:buFont typeface="Wingdings" panose="05000000000000000000" pitchFamily="2" charset="2"/>
              <a:buChar char="Ø"/>
            </a:pPr>
            <a:r>
              <a:rPr lang="tr-TR" sz="2000" dirty="0" smtClean="0"/>
              <a:t>Araştırmanın her aşamasında doğrulara sadik kalınması</a:t>
            </a:r>
          </a:p>
          <a:p>
            <a:pPr marL="973138" lvl="1" indent="-285750">
              <a:buClr>
                <a:srgbClr val="3333CC"/>
              </a:buClr>
              <a:buSzPct val="70000"/>
              <a:buFont typeface="Wingdings" panose="05000000000000000000" pitchFamily="2" charset="2"/>
              <a:buChar char="Ø"/>
            </a:pPr>
            <a:r>
              <a:rPr lang="tr-TR" sz="2000" dirty="0" smtClean="0"/>
              <a:t>Araştırmaya katılanların katkılarının tanınması ve takdir edilmesi</a:t>
            </a:r>
          </a:p>
          <a:p>
            <a:pPr marL="857250" lvl="2" indent="0">
              <a:buNone/>
            </a:pPr>
            <a:endParaRPr lang="tr-TR" sz="2000" dirty="0" smtClean="0"/>
          </a:p>
        </p:txBody>
      </p:sp>
    </p:spTree>
    <p:extLst>
      <p:ext uri="{BB962C8B-B14F-4D97-AF65-F5344CB8AC3E}">
        <p14:creationId xmlns:p14="http://schemas.microsoft.com/office/powerpoint/2010/main" val="2803997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tr-TR" sz="2800" b="1" dirty="0"/>
              <a:t>Araştırmalarda </a:t>
            </a:r>
            <a:r>
              <a:rPr lang="en-US" sz="2800" b="1" dirty="0" smtClean="0"/>
              <a:t>E</a:t>
            </a:r>
            <a:r>
              <a:rPr lang="tr-TR" sz="2800" b="1" dirty="0" smtClean="0"/>
              <a:t>tik </a:t>
            </a:r>
            <a:r>
              <a:rPr lang="en-US" sz="2800" b="1" dirty="0" smtClean="0"/>
              <a:t>S</a:t>
            </a:r>
            <a:r>
              <a:rPr lang="tr-TR" sz="2800" b="1" dirty="0" smtClean="0"/>
              <a:t>orunlar</a:t>
            </a:r>
            <a:r>
              <a:rPr lang="en-US" sz="2800" b="1" dirty="0" smtClean="0"/>
              <a:t>…</a:t>
            </a:r>
            <a:r>
              <a:rPr lang="tr-TR" sz="2800" b="1" dirty="0"/>
              <a:t/>
            </a:r>
            <a:br>
              <a:rPr lang="tr-TR" sz="2800" b="1" dirty="0"/>
            </a:br>
            <a:endParaRPr lang="tr-T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059363"/>
          </a:xfrm>
        </p:spPr>
        <p:txBody>
          <a:bodyPr>
            <a:noAutofit/>
          </a:bodyPr>
          <a:lstStyle/>
          <a:p>
            <a:pPr marL="400050">
              <a:buClr>
                <a:srgbClr val="3333CC"/>
              </a:buClr>
            </a:pPr>
            <a:r>
              <a:rPr lang="en-US" sz="2000" dirty="0" smtClean="0"/>
              <a:t> </a:t>
            </a:r>
            <a:r>
              <a:rPr lang="tr-TR" sz="2000" dirty="0" smtClean="0"/>
              <a:t>Belmont Raporu</a:t>
            </a:r>
            <a:r>
              <a:rPr lang="en-US" sz="2000" dirty="0" smtClean="0"/>
              <a:t>’</a:t>
            </a:r>
            <a:r>
              <a:rPr lang="en-US" sz="2000" dirty="0" err="1" smtClean="0"/>
              <a:t>nda</a:t>
            </a:r>
            <a:r>
              <a:rPr lang="en-US" sz="2000" dirty="0" smtClean="0"/>
              <a:t> (</a:t>
            </a:r>
            <a:r>
              <a:rPr lang="tr-TR" sz="2000" dirty="0" smtClean="0"/>
              <a:t>1979)</a:t>
            </a:r>
            <a:r>
              <a:rPr lang="en-US" sz="2000" dirty="0"/>
              <a:t> </a:t>
            </a:r>
            <a:r>
              <a:rPr lang="en-US" sz="2000" dirty="0" err="1" smtClean="0"/>
              <a:t>üç</a:t>
            </a:r>
            <a:r>
              <a:rPr lang="en-US" sz="2000" dirty="0" smtClean="0"/>
              <a:t> </a:t>
            </a:r>
            <a:r>
              <a:rPr lang="en-US" sz="2000" dirty="0" err="1" smtClean="0"/>
              <a:t>ilkeden</a:t>
            </a:r>
            <a:r>
              <a:rPr lang="en-US" sz="2000" dirty="0"/>
              <a:t> </a:t>
            </a:r>
            <a:r>
              <a:rPr lang="en-US" sz="2000" dirty="0" err="1" smtClean="0"/>
              <a:t>söz</a:t>
            </a:r>
            <a:r>
              <a:rPr lang="en-US" sz="2000" dirty="0" smtClean="0"/>
              <a:t> </a:t>
            </a:r>
            <a:r>
              <a:rPr lang="en-US" sz="2000" dirty="0" err="1" smtClean="0"/>
              <a:t>ediliyor</a:t>
            </a:r>
            <a:r>
              <a:rPr lang="en-US" sz="2000" dirty="0" smtClean="0"/>
              <a:t>:</a:t>
            </a:r>
            <a:endParaRPr lang="tr-TR" sz="2000" dirty="0" smtClean="0"/>
          </a:p>
          <a:p>
            <a:pPr marL="798513" lvl="1">
              <a:lnSpc>
                <a:spcPct val="150000"/>
              </a:lnSpc>
              <a:buClr>
                <a:srgbClr val="3333CC"/>
              </a:buClr>
              <a:buSzPct val="70000"/>
              <a:buFont typeface="Wingdings" panose="05000000000000000000" pitchFamily="2" charset="2"/>
              <a:buChar char="Ø"/>
            </a:pPr>
            <a:r>
              <a:rPr lang="tr-TR" altLang="en-US" sz="2000" dirty="0" smtClean="0"/>
              <a:t>Kişilere ve haklarına saygı</a:t>
            </a:r>
          </a:p>
          <a:p>
            <a:pPr marL="798513" lvl="1">
              <a:lnSpc>
                <a:spcPct val="150000"/>
              </a:lnSpc>
              <a:buClr>
                <a:srgbClr val="3333CC"/>
              </a:buClr>
              <a:buSzPct val="70000"/>
              <a:buFont typeface="Wingdings" panose="05000000000000000000" pitchFamily="2" charset="2"/>
              <a:buChar char="Ø"/>
            </a:pPr>
            <a:r>
              <a:rPr lang="tr-TR" altLang="en-US" sz="2000" dirty="0" smtClean="0"/>
              <a:t>Katılımcıların yarar ve zararlarının saptanıp bilgilendirilmeleri</a:t>
            </a:r>
          </a:p>
          <a:p>
            <a:pPr marL="798513" lvl="1">
              <a:lnSpc>
                <a:spcPct val="150000"/>
              </a:lnSpc>
              <a:buClr>
                <a:srgbClr val="3333CC"/>
              </a:buClr>
              <a:buSzPct val="70000"/>
              <a:buFont typeface="Wingdings" panose="05000000000000000000" pitchFamily="2" charset="2"/>
              <a:buChar char="Ø"/>
            </a:pPr>
            <a:r>
              <a:rPr lang="tr-TR" altLang="en-US" sz="2000" dirty="0" smtClean="0"/>
              <a:t>Katılımcıların seçiminde ve aralarında adaletli davranılması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en-US" sz="1600" dirty="0" smtClean="0"/>
              <a:t>(</a:t>
            </a:r>
            <a:r>
              <a:rPr lang="en-US" altLang="en-US" sz="1600" dirty="0" err="1" smtClean="0"/>
              <a:t>kaynak</a:t>
            </a:r>
            <a:r>
              <a:rPr lang="en-US" altLang="en-US" sz="1600" dirty="0"/>
              <a:t>: </a:t>
            </a:r>
            <a:r>
              <a:rPr lang="en-US" altLang="en-US" sz="1600" dirty="0">
                <a:hlinkClick r:id="rId2"/>
              </a:rPr>
              <a:t>http://</a:t>
            </a:r>
            <a:r>
              <a:rPr lang="en-US" altLang="en-US" sz="1600" dirty="0" smtClean="0">
                <a:hlinkClick r:id="rId2"/>
              </a:rPr>
              <a:t>www.hhs.gov/ohrp/humansubjects/guidance/belmont.html</a:t>
            </a:r>
            <a:r>
              <a:rPr lang="en-US" altLang="en-US" sz="1600" dirty="0" smtClean="0"/>
              <a:t>) </a:t>
            </a:r>
            <a:endParaRPr lang="tr-TR" altLang="en-US" sz="1600" dirty="0" smtClean="0"/>
          </a:p>
          <a:p>
            <a:pPr marL="107950" indent="0">
              <a:buNone/>
            </a:pPr>
            <a:endParaRPr lang="en-US" altLang="en-US" sz="2000" dirty="0" smtClean="0"/>
          </a:p>
          <a:p>
            <a:pPr marL="400050">
              <a:lnSpc>
                <a:spcPct val="150000"/>
              </a:lnSpc>
              <a:buClr>
                <a:srgbClr val="3333CC"/>
              </a:buClr>
            </a:pPr>
            <a:r>
              <a:rPr lang="en-US" altLang="en-US" sz="2000" dirty="0" smtClean="0"/>
              <a:t> </a:t>
            </a:r>
            <a:r>
              <a:rPr lang="tr-TR" altLang="en-US" sz="2000" dirty="0" smtClean="0"/>
              <a:t>Bu ilkeler ABD’de 1991’de bir yasa ile kodlandı: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en-US" sz="2000" dirty="0" smtClean="0"/>
              <a:t> </a:t>
            </a:r>
            <a:r>
              <a:rPr lang="tr-TR" altLang="en-US" sz="2000" dirty="0" smtClean="0"/>
              <a:t>“The Federal Common Rule”</a:t>
            </a:r>
            <a:endParaRPr lang="en-US" altLang="en-US" sz="2000" dirty="0" smtClean="0"/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en-US" sz="1600" dirty="0" smtClean="0"/>
              <a:t>(</a:t>
            </a:r>
            <a:r>
              <a:rPr lang="en-US" altLang="en-US" sz="1600" dirty="0" err="1" smtClean="0"/>
              <a:t>kaynak</a:t>
            </a:r>
            <a:r>
              <a:rPr lang="en-US" altLang="en-US" sz="1600" dirty="0" smtClean="0"/>
              <a:t>: </a:t>
            </a:r>
            <a:r>
              <a:rPr lang="tr-TR" altLang="en-US" sz="1600" dirty="0">
                <a:hlinkClick r:id="rId3"/>
              </a:rPr>
              <a:t>http://www.hhs.gov/ohrp/humansubjects/commonrule</a:t>
            </a:r>
            <a:r>
              <a:rPr lang="tr-TR" altLang="en-US" sz="1600" dirty="0" smtClean="0">
                <a:hlinkClick r:id="rId3"/>
              </a:rPr>
              <a:t>/</a:t>
            </a:r>
            <a:r>
              <a:rPr lang="en-US" altLang="en-US" sz="1600" dirty="0" smtClean="0"/>
              <a:t>)</a:t>
            </a:r>
            <a:r>
              <a:rPr lang="en-US" altLang="en-US" sz="2000" dirty="0" smtClean="0"/>
              <a:t> </a:t>
            </a:r>
            <a:endParaRPr lang="tr-TR" altLang="en-US" sz="2000" dirty="0" smtClean="0"/>
          </a:p>
          <a:p>
            <a:pPr marL="457200" lvl="1" indent="0">
              <a:lnSpc>
                <a:spcPct val="150000"/>
              </a:lnSpc>
              <a:buNone/>
            </a:pPr>
            <a:endParaRPr lang="en-US" altLang="en-US" sz="2000" dirty="0"/>
          </a:p>
          <a:p>
            <a:pPr>
              <a:buNone/>
            </a:pPr>
            <a:endParaRPr lang="en-US" altLang="en-US" sz="2000" dirty="0"/>
          </a:p>
          <a:p>
            <a:pPr marL="57150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227159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tr-TR" sz="3600" b="1" dirty="0"/>
              <a:t>Kamu Politikaları Çözümlemelerinin Bugünü ve </a:t>
            </a:r>
            <a:r>
              <a:rPr lang="tr-TR" sz="3600" b="1" dirty="0" smtClean="0"/>
              <a:t>Geleceği</a:t>
            </a:r>
            <a:endParaRPr lang="tr-TR" sz="3600" b="1" dirty="0"/>
          </a:p>
        </p:txBody>
      </p:sp>
    </p:spTree>
    <p:extLst>
      <p:ext uri="{BB962C8B-B14F-4D97-AF65-F5344CB8AC3E}">
        <p14:creationId xmlns:p14="http://schemas.microsoft.com/office/powerpoint/2010/main" val="1817573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2800" b="1" dirty="0" err="1"/>
              <a:t>Fischer’in</a:t>
            </a:r>
            <a:r>
              <a:rPr lang="tr-TR" sz="2800" b="1" dirty="0"/>
              <a:t> “</a:t>
            </a:r>
            <a:r>
              <a:rPr lang="tr-TR" sz="2800" b="1" dirty="0" err="1"/>
              <a:t>critical</a:t>
            </a:r>
            <a:r>
              <a:rPr lang="tr-TR" sz="2800" b="1" dirty="0"/>
              <a:t> </a:t>
            </a:r>
            <a:r>
              <a:rPr lang="tr-TR" sz="2800" b="1" dirty="0" err="1"/>
              <a:t>theory</a:t>
            </a:r>
            <a:r>
              <a:rPr lang="tr-TR" sz="2800" b="1" dirty="0"/>
              <a:t>” </a:t>
            </a:r>
            <a:r>
              <a:rPr lang="tr-TR" sz="2800" b="1" dirty="0" smtClean="0"/>
              <a:t>bakış </a:t>
            </a:r>
            <a:r>
              <a:rPr lang="tr-TR" sz="2800" b="1" dirty="0"/>
              <a:t>açısı ile önerdiği genel çerçeve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526280"/>
          </a:xfrm>
        </p:spPr>
        <p:txBody>
          <a:bodyPr>
            <a:normAutofit fontScale="92500" lnSpcReduction="10000"/>
          </a:bodyPr>
          <a:lstStyle/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          Bu </a:t>
            </a:r>
            <a:r>
              <a:rPr lang="en-US" sz="2200" dirty="0" err="1"/>
              <a:t>çerçevede</a:t>
            </a:r>
            <a:r>
              <a:rPr lang="en-US" sz="2200" dirty="0"/>
              <a:t> </a:t>
            </a:r>
            <a:r>
              <a:rPr lang="en-US" sz="2200" dirty="0" err="1"/>
              <a:t>tarafsız</a:t>
            </a:r>
            <a:r>
              <a:rPr lang="en-US" sz="2200" dirty="0"/>
              <a:t> </a:t>
            </a:r>
            <a:r>
              <a:rPr lang="en-US" sz="2200" dirty="0" err="1"/>
              <a:t>olmak</a:t>
            </a:r>
            <a:r>
              <a:rPr lang="en-US" sz="2200" dirty="0"/>
              <a:t> </a:t>
            </a:r>
            <a:r>
              <a:rPr lang="en-US" sz="2200" dirty="0" err="1"/>
              <a:t>mümkün</a:t>
            </a:r>
            <a:r>
              <a:rPr lang="en-US" sz="2200" dirty="0"/>
              <a:t> </a:t>
            </a:r>
            <a:r>
              <a:rPr lang="en-US" sz="2200" dirty="0" err="1"/>
              <a:t>değil</a:t>
            </a:r>
            <a:r>
              <a:rPr lang="en-US" sz="2200" dirty="0"/>
              <a:t>, </a:t>
            </a:r>
            <a:r>
              <a:rPr lang="en-US" sz="2200" dirty="0" err="1"/>
              <a:t>arzulanmıyor</a:t>
            </a:r>
            <a:r>
              <a:rPr lang="en-US" sz="2200" dirty="0"/>
              <a:t> </a:t>
            </a:r>
            <a:r>
              <a:rPr lang="en-US" sz="2200" dirty="0" smtClean="0"/>
              <a:t>da… </a:t>
            </a:r>
            <a:endParaRPr lang="tr-TR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97371"/>
            <a:ext cx="7069659" cy="3961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7913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tr-TR" sz="2800" dirty="0"/>
              <a:t/>
            </a:r>
            <a:br>
              <a:rPr lang="tr-TR" sz="2800" dirty="0"/>
            </a:br>
            <a:r>
              <a:rPr lang="en-US" sz="2800" dirty="0" smtClean="0"/>
              <a:t>“</a:t>
            </a:r>
            <a:r>
              <a:rPr lang="tr-TR" sz="2800" b="1" dirty="0" err="1" smtClean="0"/>
              <a:t>Complex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governance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networks</a:t>
            </a:r>
            <a:r>
              <a:rPr lang="tr-TR" sz="2800" b="1" dirty="0" smtClean="0"/>
              <a:t>” </a:t>
            </a:r>
            <a:r>
              <a:rPr lang="en-US" sz="2800" b="1" dirty="0" smtClean="0"/>
              <a:t>k</a:t>
            </a:r>
            <a:r>
              <a:rPr lang="tr-TR" sz="2800" b="1" dirty="0" err="1" smtClean="0"/>
              <a:t>avramlastırması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ilişkili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yöntemler</a:t>
            </a:r>
            <a:r>
              <a:rPr lang="tr-TR" sz="2800" b="1" dirty="0"/>
              <a:t/>
            </a:r>
            <a:br>
              <a:rPr lang="tr-TR" sz="2800" b="1" dirty="0"/>
            </a:br>
            <a:endParaRPr lang="tr-TR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54563"/>
          </a:xfrm>
        </p:spPr>
        <p:txBody>
          <a:bodyPr>
            <a:normAutofit fontScale="47500" lnSpcReduction="20000"/>
          </a:bodyPr>
          <a:lstStyle/>
          <a:p>
            <a:pPr marL="449580" marR="0">
              <a:lnSpc>
                <a:spcPct val="115000"/>
              </a:lnSpc>
              <a:spcBef>
                <a:spcPts val="0"/>
              </a:spcBef>
              <a:buClr>
                <a:srgbClr val="3333CC"/>
              </a:buClr>
              <a:buSzPct val="90000"/>
            </a:pPr>
            <a:r>
              <a:rPr lang="en-US" sz="3600" dirty="0" smtClean="0">
                <a:ea typeface="Calibri"/>
                <a:cs typeface="Times New Roman"/>
              </a:rPr>
              <a:t>   </a:t>
            </a:r>
            <a:r>
              <a:rPr lang="en-US" sz="3600" dirty="0" err="1" smtClean="0">
                <a:ea typeface="Calibri"/>
                <a:cs typeface="Times New Roman"/>
              </a:rPr>
              <a:t>KPÇ’de</a:t>
            </a:r>
            <a:r>
              <a:rPr lang="en-US" sz="3600" dirty="0" smtClean="0">
                <a:ea typeface="Calibri"/>
                <a:cs typeface="Times New Roman"/>
              </a:rPr>
              <a:t> </a:t>
            </a:r>
            <a:r>
              <a:rPr lang="en-US" sz="3600" dirty="0" err="1">
                <a:ea typeface="Calibri"/>
                <a:cs typeface="Times New Roman"/>
              </a:rPr>
              <a:t>kullanılan</a:t>
            </a:r>
            <a:r>
              <a:rPr lang="en-US" sz="3600" dirty="0">
                <a:ea typeface="Calibri"/>
                <a:cs typeface="Times New Roman"/>
              </a:rPr>
              <a:t> </a:t>
            </a:r>
            <a:r>
              <a:rPr lang="en-US" sz="3600" dirty="0" err="1">
                <a:ea typeface="Calibri"/>
                <a:cs typeface="Times New Roman"/>
              </a:rPr>
              <a:t>yöntemlerin</a:t>
            </a:r>
            <a:r>
              <a:rPr lang="en-US" sz="3600" dirty="0">
                <a:ea typeface="Calibri"/>
                <a:cs typeface="Times New Roman"/>
              </a:rPr>
              <a:t> </a:t>
            </a:r>
            <a:r>
              <a:rPr lang="en-US" sz="3600" dirty="0" err="1">
                <a:ea typeface="Calibri"/>
                <a:cs typeface="Times New Roman"/>
              </a:rPr>
              <a:t>sistemlerin</a:t>
            </a:r>
            <a:r>
              <a:rPr lang="en-US" sz="3600" dirty="0">
                <a:ea typeface="Calibri"/>
                <a:cs typeface="Times New Roman"/>
              </a:rPr>
              <a:t> </a:t>
            </a:r>
            <a:r>
              <a:rPr lang="en-US" sz="3600" dirty="0" err="1">
                <a:ea typeface="Calibri"/>
                <a:cs typeface="Times New Roman"/>
              </a:rPr>
              <a:t>karmaşıklıklarını</a:t>
            </a:r>
            <a:r>
              <a:rPr lang="en-US" sz="3600" dirty="0">
                <a:ea typeface="Calibri"/>
                <a:cs typeface="Times New Roman"/>
              </a:rPr>
              <a:t> </a:t>
            </a:r>
            <a:r>
              <a:rPr lang="en-US" sz="3600" dirty="0" err="1">
                <a:ea typeface="Calibri"/>
                <a:cs typeface="Times New Roman"/>
              </a:rPr>
              <a:t>göz</a:t>
            </a:r>
            <a:r>
              <a:rPr lang="en-US" sz="3600" dirty="0">
                <a:ea typeface="Calibri"/>
                <a:cs typeface="Times New Roman"/>
              </a:rPr>
              <a:t> </a:t>
            </a:r>
            <a:r>
              <a:rPr lang="en-US" sz="3600" dirty="0" err="1">
                <a:ea typeface="Calibri"/>
                <a:cs typeface="Times New Roman"/>
              </a:rPr>
              <a:t>ardı</a:t>
            </a:r>
            <a:r>
              <a:rPr lang="en-US" sz="3600" dirty="0">
                <a:ea typeface="Calibri"/>
                <a:cs typeface="Times New Roman"/>
              </a:rPr>
              <a:t> </a:t>
            </a:r>
            <a:r>
              <a:rPr lang="en-US" sz="3600" dirty="0" smtClean="0">
                <a:ea typeface="Calibri"/>
                <a:cs typeface="Times New Roman"/>
              </a:rPr>
              <a:t>  </a:t>
            </a:r>
          </a:p>
          <a:p>
            <a:pPr marL="157480" marR="0" indent="0">
              <a:lnSpc>
                <a:spcPct val="115000"/>
              </a:lnSpc>
              <a:spcBef>
                <a:spcPts val="0"/>
              </a:spcBef>
              <a:buClr>
                <a:srgbClr val="3333CC"/>
              </a:buClr>
              <a:buSzPct val="90000"/>
              <a:buNone/>
            </a:pPr>
            <a:r>
              <a:rPr lang="en-US" sz="3600" dirty="0">
                <a:ea typeface="Calibri"/>
                <a:cs typeface="Times New Roman"/>
              </a:rPr>
              <a:t> </a:t>
            </a:r>
            <a:r>
              <a:rPr lang="en-US" sz="3600" dirty="0" smtClean="0">
                <a:ea typeface="Calibri"/>
                <a:cs typeface="Times New Roman"/>
              </a:rPr>
              <a:t>        </a:t>
            </a:r>
            <a:r>
              <a:rPr lang="en-US" sz="3600" dirty="0" err="1" smtClean="0">
                <a:ea typeface="Calibri"/>
                <a:cs typeface="Times New Roman"/>
              </a:rPr>
              <a:t>ettiklerini</a:t>
            </a:r>
            <a:r>
              <a:rPr lang="en-US" sz="3600" dirty="0" smtClean="0">
                <a:ea typeface="Calibri"/>
                <a:cs typeface="Times New Roman"/>
              </a:rPr>
              <a:t> </a:t>
            </a:r>
            <a:r>
              <a:rPr lang="en-US" sz="3600" dirty="0">
                <a:ea typeface="Calibri"/>
                <a:cs typeface="Times New Roman"/>
              </a:rPr>
              <a:t>ve </a:t>
            </a:r>
            <a:r>
              <a:rPr lang="en-US" sz="3600" dirty="0" err="1">
                <a:ea typeface="Calibri"/>
                <a:cs typeface="Times New Roman"/>
              </a:rPr>
              <a:t>basitleştirmeler</a:t>
            </a:r>
            <a:r>
              <a:rPr lang="en-US" sz="3600" dirty="0">
                <a:ea typeface="Calibri"/>
                <a:cs typeface="Times New Roman"/>
              </a:rPr>
              <a:t>  </a:t>
            </a:r>
            <a:r>
              <a:rPr lang="en-US" sz="3600" dirty="0" err="1">
                <a:ea typeface="Calibri"/>
                <a:cs typeface="Times New Roman"/>
              </a:rPr>
              <a:t>üzerine</a:t>
            </a:r>
            <a:r>
              <a:rPr lang="en-US" sz="3600" dirty="0">
                <a:ea typeface="Calibri"/>
                <a:cs typeface="Times New Roman"/>
              </a:rPr>
              <a:t> </a:t>
            </a:r>
            <a:r>
              <a:rPr lang="en-US" sz="3600" dirty="0" err="1">
                <a:ea typeface="Calibri"/>
                <a:cs typeface="Times New Roman"/>
              </a:rPr>
              <a:t>kurulduklarını</a:t>
            </a:r>
            <a:r>
              <a:rPr lang="en-US" sz="3600" dirty="0">
                <a:ea typeface="Calibri"/>
                <a:cs typeface="Times New Roman"/>
              </a:rPr>
              <a:t> </a:t>
            </a:r>
            <a:r>
              <a:rPr lang="en-US" sz="3600" dirty="0" err="1">
                <a:ea typeface="Calibri"/>
                <a:cs typeface="Times New Roman"/>
              </a:rPr>
              <a:t>söylemiştim</a:t>
            </a:r>
            <a:r>
              <a:rPr lang="en-US" sz="3600" dirty="0" smtClean="0">
                <a:ea typeface="Calibri"/>
                <a:cs typeface="Times New Roman"/>
              </a:rPr>
              <a:t>.</a:t>
            </a:r>
          </a:p>
          <a:p>
            <a:pPr marL="0" marR="0" indent="0">
              <a:lnSpc>
                <a:spcPts val="1400"/>
              </a:lnSpc>
              <a:spcBef>
                <a:spcPts val="0"/>
              </a:spcBef>
              <a:buClr>
                <a:srgbClr val="3333CC"/>
              </a:buClr>
              <a:buSzPct val="90000"/>
              <a:buNone/>
            </a:pPr>
            <a:endParaRPr lang="en-US" sz="3600" dirty="0" smtClean="0">
              <a:ea typeface="Calibri"/>
              <a:cs typeface="Times New Roman"/>
            </a:endParaRPr>
          </a:p>
          <a:p>
            <a:pPr marL="1544638" lvl="1" indent="-403225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3333CC"/>
              </a:buClr>
              <a:buFont typeface="Wingdings" panose="05000000000000000000" pitchFamily="2" charset="2"/>
              <a:buChar char="Ø"/>
            </a:pPr>
            <a:r>
              <a:rPr lang="tr-TR" sz="3600" dirty="0" smtClean="0">
                <a:ea typeface="Calibri"/>
                <a:cs typeface="Times New Roman"/>
              </a:rPr>
              <a:t>Örneğin klasik deneyler, aşırı basitleştirmeler üzerine kurulmuştur.  </a:t>
            </a:r>
          </a:p>
          <a:p>
            <a:pPr marL="0" marR="0" indent="0">
              <a:lnSpc>
                <a:spcPts val="1400"/>
              </a:lnSpc>
              <a:spcBef>
                <a:spcPts val="0"/>
              </a:spcBef>
              <a:buClr>
                <a:srgbClr val="3333CC"/>
              </a:buClr>
              <a:buNone/>
            </a:pPr>
            <a:endParaRPr lang="en-US" sz="3600" dirty="0" smtClean="0">
              <a:ea typeface="Calibri"/>
              <a:cs typeface="Times New Roman"/>
            </a:endParaRPr>
          </a:p>
          <a:p>
            <a:pPr marL="449580" marR="0">
              <a:lnSpc>
                <a:spcPct val="115000"/>
              </a:lnSpc>
              <a:spcBef>
                <a:spcPts val="0"/>
              </a:spcBef>
              <a:buClr>
                <a:srgbClr val="3333CC"/>
              </a:buClr>
              <a:buSzPct val="90000"/>
            </a:pPr>
            <a:r>
              <a:rPr lang="en-US" sz="3600" dirty="0" smtClean="0">
                <a:ea typeface="Calibri"/>
                <a:cs typeface="Times New Roman"/>
              </a:rPr>
              <a:t>   </a:t>
            </a:r>
            <a:r>
              <a:rPr lang="en-US" sz="3600" dirty="0" err="1" smtClean="0">
                <a:ea typeface="Calibri"/>
                <a:cs typeface="Times New Roman"/>
              </a:rPr>
              <a:t>Sistemlerin</a:t>
            </a:r>
            <a:r>
              <a:rPr lang="en-US" sz="3600" dirty="0" smtClean="0">
                <a:ea typeface="Calibri"/>
                <a:cs typeface="Times New Roman"/>
              </a:rPr>
              <a:t> </a:t>
            </a:r>
            <a:r>
              <a:rPr lang="en-US" sz="3600" dirty="0" err="1">
                <a:ea typeface="Calibri"/>
                <a:cs typeface="Times New Roman"/>
              </a:rPr>
              <a:t>karmaşıklıklarını</a:t>
            </a:r>
            <a:r>
              <a:rPr lang="en-US" sz="3600" dirty="0">
                <a:ea typeface="Calibri"/>
                <a:cs typeface="Times New Roman"/>
              </a:rPr>
              <a:t> </a:t>
            </a:r>
            <a:r>
              <a:rPr lang="en-US" sz="3600" dirty="0" err="1">
                <a:ea typeface="Calibri"/>
                <a:cs typeface="Times New Roman"/>
              </a:rPr>
              <a:t>kabul</a:t>
            </a:r>
            <a:r>
              <a:rPr lang="en-US" sz="3600" dirty="0">
                <a:ea typeface="Calibri"/>
                <a:cs typeface="Times New Roman"/>
              </a:rPr>
              <a:t> </a:t>
            </a:r>
            <a:r>
              <a:rPr lang="en-US" sz="3600" dirty="0" err="1">
                <a:ea typeface="Calibri"/>
                <a:cs typeface="Times New Roman"/>
              </a:rPr>
              <a:t>eden</a:t>
            </a:r>
            <a:r>
              <a:rPr lang="en-US" sz="3600" dirty="0">
                <a:ea typeface="Calibri"/>
                <a:cs typeface="Times New Roman"/>
              </a:rPr>
              <a:t> </a:t>
            </a:r>
            <a:r>
              <a:rPr lang="en-US" sz="3600" dirty="0" err="1">
                <a:ea typeface="Calibri"/>
                <a:cs typeface="Times New Roman"/>
              </a:rPr>
              <a:t>kavramlaştırmalar</a:t>
            </a:r>
            <a:r>
              <a:rPr lang="en-US" sz="3600" dirty="0">
                <a:ea typeface="Calibri"/>
                <a:cs typeface="Times New Roman"/>
              </a:rPr>
              <a:t> ve </a:t>
            </a:r>
            <a:r>
              <a:rPr lang="en-US" sz="3600" dirty="0" err="1">
                <a:ea typeface="Calibri"/>
                <a:cs typeface="Times New Roman"/>
              </a:rPr>
              <a:t>onları</a:t>
            </a:r>
            <a:r>
              <a:rPr lang="en-US" sz="3600" dirty="0">
                <a:ea typeface="Calibri"/>
                <a:cs typeface="Times New Roman"/>
              </a:rPr>
              <a:t> </a:t>
            </a:r>
            <a:endParaRPr lang="en-US" sz="3600" dirty="0" smtClean="0">
              <a:ea typeface="Calibri"/>
              <a:cs typeface="Times New Roman"/>
            </a:endParaRPr>
          </a:p>
          <a:p>
            <a:pPr marL="157480" marR="0" indent="0">
              <a:lnSpc>
                <a:spcPct val="115000"/>
              </a:lnSpc>
              <a:spcBef>
                <a:spcPts val="0"/>
              </a:spcBef>
              <a:buClr>
                <a:srgbClr val="3333CC"/>
              </a:buClr>
              <a:buSzPct val="90000"/>
              <a:buNone/>
            </a:pPr>
            <a:r>
              <a:rPr lang="en-US" sz="3600" dirty="0">
                <a:ea typeface="Calibri"/>
                <a:cs typeface="Times New Roman"/>
              </a:rPr>
              <a:t> </a:t>
            </a:r>
            <a:r>
              <a:rPr lang="en-US" sz="3600" dirty="0" smtClean="0">
                <a:ea typeface="Calibri"/>
                <a:cs typeface="Times New Roman"/>
              </a:rPr>
              <a:t>        </a:t>
            </a:r>
            <a:r>
              <a:rPr lang="en-US" sz="3600" dirty="0" err="1" smtClean="0">
                <a:ea typeface="Calibri"/>
                <a:cs typeface="Times New Roman"/>
              </a:rPr>
              <a:t>anlamak</a:t>
            </a:r>
            <a:r>
              <a:rPr lang="en-US" sz="3600" dirty="0" smtClean="0">
                <a:ea typeface="Calibri"/>
                <a:cs typeface="Times New Roman"/>
              </a:rPr>
              <a:t> </a:t>
            </a:r>
            <a:r>
              <a:rPr lang="en-US" sz="3600" dirty="0" err="1">
                <a:ea typeface="Calibri"/>
                <a:cs typeface="Times New Roman"/>
              </a:rPr>
              <a:t>için</a:t>
            </a:r>
            <a:r>
              <a:rPr lang="en-US" sz="3600" dirty="0">
                <a:ea typeface="Calibri"/>
                <a:cs typeface="Times New Roman"/>
              </a:rPr>
              <a:t> </a:t>
            </a:r>
            <a:r>
              <a:rPr lang="en-US" sz="3600" dirty="0" err="1">
                <a:ea typeface="Calibri"/>
                <a:cs typeface="Times New Roman"/>
              </a:rPr>
              <a:t>kullanılan</a:t>
            </a:r>
            <a:r>
              <a:rPr lang="en-US" sz="3600" dirty="0">
                <a:ea typeface="Calibri"/>
                <a:cs typeface="Times New Roman"/>
              </a:rPr>
              <a:t> </a:t>
            </a:r>
            <a:r>
              <a:rPr lang="en-US" sz="3600" dirty="0" err="1">
                <a:ea typeface="Calibri"/>
                <a:cs typeface="Times New Roman"/>
              </a:rPr>
              <a:t>yöntemler</a:t>
            </a:r>
            <a:r>
              <a:rPr lang="en-US" sz="3600" dirty="0">
                <a:ea typeface="Calibri"/>
                <a:cs typeface="Times New Roman"/>
              </a:rPr>
              <a:t> </a:t>
            </a:r>
            <a:r>
              <a:rPr lang="en-US" sz="3600" dirty="0" err="1">
                <a:ea typeface="Calibri"/>
                <a:cs typeface="Times New Roman"/>
              </a:rPr>
              <a:t>var</a:t>
            </a:r>
            <a:r>
              <a:rPr lang="en-US" sz="3600" dirty="0">
                <a:ea typeface="Calibri"/>
                <a:cs typeface="Times New Roman"/>
              </a:rPr>
              <a:t> </a:t>
            </a:r>
            <a:r>
              <a:rPr lang="en-US" sz="3600" dirty="0" err="1">
                <a:ea typeface="Calibri"/>
                <a:cs typeface="Times New Roman"/>
              </a:rPr>
              <a:t>mı</a:t>
            </a:r>
            <a:r>
              <a:rPr lang="en-US" sz="3600" dirty="0">
                <a:ea typeface="Calibri"/>
                <a:cs typeface="Times New Roman"/>
              </a:rPr>
              <a:t>? </a:t>
            </a:r>
          </a:p>
          <a:p>
            <a:pPr marL="0" marR="0" indent="0">
              <a:lnSpc>
                <a:spcPts val="1400"/>
              </a:lnSpc>
              <a:spcBef>
                <a:spcPts val="0"/>
              </a:spcBef>
              <a:buClr>
                <a:srgbClr val="3333CC"/>
              </a:buClr>
              <a:buNone/>
            </a:pPr>
            <a:endParaRPr lang="en-US" sz="3600" dirty="0">
              <a:ea typeface="Calibri"/>
              <a:cs typeface="Times New Roman"/>
            </a:endParaRPr>
          </a:p>
          <a:p>
            <a:pPr marL="1192213" lvl="1" indent="-50800">
              <a:lnSpc>
                <a:spcPct val="115000"/>
              </a:lnSpc>
              <a:spcBef>
                <a:spcPts val="0"/>
              </a:spcBef>
              <a:buClr>
                <a:srgbClr val="3333CC"/>
              </a:buClr>
              <a:buFont typeface="Wingdings" panose="05000000000000000000" pitchFamily="2" charset="2"/>
              <a:buChar char="Ø"/>
            </a:pPr>
            <a:r>
              <a:rPr lang="en-US" sz="3600" dirty="0" smtClean="0">
                <a:ea typeface="Calibri"/>
                <a:cs typeface="Times New Roman"/>
              </a:rPr>
              <a:t>     Evet</a:t>
            </a:r>
            <a:r>
              <a:rPr lang="en-US" sz="3600" dirty="0">
                <a:ea typeface="Calibri"/>
                <a:cs typeface="Times New Roman"/>
              </a:rPr>
              <a:t>, “</a:t>
            </a:r>
            <a:r>
              <a:rPr lang="en-US" sz="3600" i="1" dirty="0">
                <a:ea typeface="Calibri"/>
                <a:cs typeface="Times New Roman"/>
              </a:rPr>
              <a:t>complex governance networks</a:t>
            </a:r>
            <a:r>
              <a:rPr lang="en-US" sz="3600" dirty="0">
                <a:ea typeface="Calibri"/>
                <a:cs typeface="Times New Roman"/>
              </a:rPr>
              <a:t>” </a:t>
            </a:r>
            <a:r>
              <a:rPr lang="en-US" sz="3600" dirty="0" err="1">
                <a:ea typeface="Calibri"/>
                <a:cs typeface="Times New Roman"/>
              </a:rPr>
              <a:t>kavramlaştırması</a:t>
            </a:r>
            <a:r>
              <a:rPr lang="en-US" sz="3600" dirty="0">
                <a:ea typeface="Calibri"/>
                <a:cs typeface="Times New Roman"/>
              </a:rPr>
              <a:t> ve </a:t>
            </a:r>
            <a:endParaRPr lang="en-US" sz="3600" dirty="0" smtClean="0">
              <a:ea typeface="Calibri"/>
              <a:cs typeface="Times New Roman"/>
            </a:endParaRPr>
          </a:p>
          <a:p>
            <a:pPr marL="1141413" lvl="1" indent="0">
              <a:lnSpc>
                <a:spcPct val="115000"/>
              </a:lnSpc>
              <a:spcBef>
                <a:spcPts val="0"/>
              </a:spcBef>
              <a:buClr>
                <a:srgbClr val="3333CC"/>
              </a:buClr>
              <a:buNone/>
            </a:pPr>
            <a:r>
              <a:rPr lang="en-US" sz="3600" dirty="0">
                <a:ea typeface="Calibri"/>
                <a:cs typeface="Times New Roman"/>
              </a:rPr>
              <a:t> </a:t>
            </a:r>
            <a:r>
              <a:rPr lang="en-US" sz="3600" dirty="0" smtClean="0">
                <a:ea typeface="Calibri"/>
                <a:cs typeface="Times New Roman"/>
              </a:rPr>
              <a:t>       </a:t>
            </a:r>
            <a:r>
              <a:rPr lang="en-US" sz="3600" dirty="0" err="1" smtClean="0">
                <a:ea typeface="Calibri"/>
                <a:cs typeface="Times New Roman"/>
              </a:rPr>
              <a:t>benzerleri</a:t>
            </a:r>
            <a:r>
              <a:rPr lang="en-US" sz="3600" dirty="0" smtClean="0">
                <a:ea typeface="Calibri"/>
                <a:cs typeface="Times New Roman"/>
              </a:rPr>
              <a:t>  </a:t>
            </a:r>
            <a:r>
              <a:rPr lang="en-US" sz="3600" dirty="0" err="1" smtClean="0">
                <a:ea typeface="Calibri"/>
                <a:cs typeface="Times New Roman"/>
              </a:rPr>
              <a:t>bunu</a:t>
            </a:r>
            <a:r>
              <a:rPr lang="en-US" sz="3600" dirty="0" smtClean="0">
                <a:ea typeface="Calibri"/>
                <a:cs typeface="Times New Roman"/>
              </a:rPr>
              <a:t> </a:t>
            </a:r>
            <a:r>
              <a:rPr lang="en-US" sz="3600" dirty="0" err="1" smtClean="0">
                <a:ea typeface="Calibri"/>
                <a:cs typeface="Times New Roman"/>
              </a:rPr>
              <a:t>yapıyorlar</a:t>
            </a:r>
            <a:r>
              <a:rPr lang="en-US" sz="3600" dirty="0" smtClean="0">
                <a:ea typeface="Calibri"/>
                <a:cs typeface="Times New Roman"/>
              </a:rPr>
              <a:t>. </a:t>
            </a:r>
            <a:endParaRPr lang="en-US" sz="3600" dirty="0">
              <a:ea typeface="Calibri"/>
              <a:cs typeface="Times New Roman"/>
            </a:endParaRPr>
          </a:p>
          <a:p>
            <a:pPr marL="0" lvl="1" indent="0">
              <a:lnSpc>
                <a:spcPts val="1400"/>
              </a:lnSpc>
              <a:spcBef>
                <a:spcPts val="0"/>
              </a:spcBef>
              <a:buClr>
                <a:srgbClr val="3333CC"/>
              </a:buClr>
              <a:buNone/>
            </a:pPr>
            <a:endParaRPr lang="en-US" sz="3600" dirty="0" smtClean="0">
              <a:ea typeface="Calibri"/>
              <a:cs typeface="Times New Roman"/>
            </a:endParaRPr>
          </a:p>
          <a:p>
            <a:pPr marL="1544638" lvl="1" indent="-403225">
              <a:lnSpc>
                <a:spcPct val="115000"/>
              </a:lnSpc>
              <a:spcBef>
                <a:spcPts val="0"/>
              </a:spcBef>
              <a:buClr>
                <a:srgbClr val="3333CC"/>
              </a:buClr>
              <a:buFont typeface="Wingdings" panose="05000000000000000000" pitchFamily="2" charset="2"/>
              <a:buChar char="Ø"/>
            </a:pPr>
            <a:r>
              <a:rPr lang="en-US" sz="3600" dirty="0" smtClean="0">
                <a:ea typeface="Calibri"/>
                <a:cs typeface="Times New Roman"/>
              </a:rPr>
              <a:t>“</a:t>
            </a:r>
            <a:r>
              <a:rPr lang="en-US" sz="3600" i="1" dirty="0" smtClean="0">
                <a:ea typeface="Calibri"/>
                <a:cs typeface="Times New Roman"/>
              </a:rPr>
              <a:t>Social </a:t>
            </a:r>
            <a:r>
              <a:rPr lang="en-US" sz="3600" i="1" dirty="0">
                <a:ea typeface="Calibri"/>
                <a:cs typeface="Times New Roman"/>
              </a:rPr>
              <a:t>network </a:t>
            </a:r>
            <a:r>
              <a:rPr lang="en-US" sz="3600" i="1" dirty="0" smtClean="0">
                <a:ea typeface="Calibri"/>
                <a:cs typeface="Times New Roman"/>
              </a:rPr>
              <a:t>analysis</a:t>
            </a:r>
            <a:r>
              <a:rPr lang="en-US" sz="3600" dirty="0" smtClean="0">
                <a:ea typeface="Calibri"/>
                <a:cs typeface="Times New Roman"/>
              </a:rPr>
              <a:t>” (</a:t>
            </a:r>
            <a:r>
              <a:rPr lang="en-US" sz="3600" dirty="0" err="1" smtClean="0">
                <a:ea typeface="Calibri"/>
                <a:cs typeface="Times New Roman"/>
              </a:rPr>
              <a:t>SNA</a:t>
            </a:r>
            <a:r>
              <a:rPr lang="en-US" sz="3600" dirty="0" smtClean="0">
                <a:ea typeface="Calibri"/>
                <a:cs typeface="Times New Roman"/>
              </a:rPr>
              <a:t>), “</a:t>
            </a:r>
            <a:r>
              <a:rPr lang="en-US" sz="3600" i="1" dirty="0" smtClean="0">
                <a:ea typeface="Calibri"/>
                <a:cs typeface="Times New Roman"/>
              </a:rPr>
              <a:t>agent-based simulations</a:t>
            </a:r>
            <a:r>
              <a:rPr lang="en-US" sz="3600" dirty="0" smtClean="0">
                <a:ea typeface="Calibri"/>
                <a:cs typeface="Times New Roman"/>
              </a:rPr>
              <a:t>”  ve    </a:t>
            </a:r>
          </a:p>
          <a:p>
            <a:pPr marL="1141413" lvl="1" indent="0">
              <a:lnSpc>
                <a:spcPct val="115000"/>
              </a:lnSpc>
              <a:spcBef>
                <a:spcPts val="0"/>
              </a:spcBef>
              <a:buClr>
                <a:srgbClr val="3333CC"/>
              </a:buClr>
              <a:buNone/>
            </a:pPr>
            <a:r>
              <a:rPr lang="en-US" sz="3600" dirty="0">
                <a:ea typeface="Calibri"/>
                <a:cs typeface="Times New Roman"/>
              </a:rPr>
              <a:t> </a:t>
            </a:r>
            <a:r>
              <a:rPr lang="en-US" sz="3600" dirty="0" smtClean="0">
                <a:ea typeface="Calibri"/>
                <a:cs typeface="Times New Roman"/>
              </a:rPr>
              <a:t>       </a:t>
            </a:r>
            <a:r>
              <a:rPr lang="en-US" sz="3600" dirty="0" err="1" smtClean="0">
                <a:ea typeface="Calibri"/>
                <a:cs typeface="Times New Roman"/>
              </a:rPr>
              <a:t>benzeri</a:t>
            </a:r>
            <a:r>
              <a:rPr lang="en-US" sz="3600" dirty="0" smtClean="0">
                <a:ea typeface="Calibri"/>
                <a:cs typeface="Times New Roman"/>
              </a:rPr>
              <a:t> </a:t>
            </a:r>
            <a:r>
              <a:rPr lang="en-US" sz="3600" dirty="0" err="1">
                <a:ea typeface="Calibri"/>
                <a:cs typeface="Times New Roman"/>
              </a:rPr>
              <a:t>yöntemler</a:t>
            </a:r>
            <a:r>
              <a:rPr lang="en-US" sz="3600" dirty="0">
                <a:ea typeface="Calibri"/>
                <a:cs typeface="Times New Roman"/>
              </a:rPr>
              <a:t> </a:t>
            </a:r>
            <a:r>
              <a:rPr lang="en-US" sz="3600" dirty="0" err="1">
                <a:ea typeface="Calibri"/>
                <a:cs typeface="Times New Roman"/>
              </a:rPr>
              <a:t>kullanılıyor</a:t>
            </a:r>
            <a:r>
              <a:rPr lang="en-US" sz="3600" dirty="0">
                <a:ea typeface="Calibri"/>
                <a:cs typeface="Times New Roman"/>
              </a:rPr>
              <a:t>. </a:t>
            </a:r>
          </a:p>
          <a:p>
            <a:pPr marL="506730" lvl="1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3333CC"/>
              </a:buClr>
              <a:buNone/>
            </a:pPr>
            <a:endParaRPr lang="tr-TR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2465856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902809"/>
          </a:xfrm>
        </p:spPr>
        <p:txBody>
          <a:bodyPr>
            <a:normAutofit/>
          </a:bodyPr>
          <a:lstStyle/>
          <a:p>
            <a:pPr algn="l"/>
            <a:r>
              <a:rPr lang="tr-TR" sz="2800" b="1" dirty="0"/>
              <a:t>Yönetişim </a:t>
            </a:r>
            <a:r>
              <a:rPr lang="tr-TR" sz="2800" b="1" dirty="0" smtClean="0"/>
              <a:t>kuram</a:t>
            </a:r>
            <a:r>
              <a:rPr lang="en-US" sz="2800" b="1" dirty="0" smtClean="0"/>
              <a:t>lar</a:t>
            </a:r>
            <a:r>
              <a:rPr lang="tr-TR" sz="2800" b="1" dirty="0" smtClean="0"/>
              <a:t>ı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ve</a:t>
            </a:r>
            <a:r>
              <a:rPr lang="en-US" sz="2800" b="1" dirty="0" smtClean="0"/>
              <a:t> </a:t>
            </a:r>
            <a:r>
              <a:rPr lang="tr-TR" sz="2800" b="1" dirty="0" smtClean="0"/>
              <a:t>kamu politikaları</a:t>
            </a:r>
            <a:endParaRPr lang="tr-TR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948716"/>
          </a:xfrm>
        </p:spPr>
        <p:txBody>
          <a:bodyPr/>
          <a:lstStyle/>
          <a:p>
            <a:pPr>
              <a:buClr>
                <a:srgbClr val="3333CC"/>
              </a:buClr>
              <a:buSzPct val="90000"/>
              <a:buFont typeface="Wingdings 2" panose="05020102010507070707" pitchFamily="18" charset="2"/>
              <a:buChar char=""/>
            </a:pPr>
            <a:r>
              <a:rPr lang="en-US" sz="2000" dirty="0" smtClean="0"/>
              <a:t>    </a:t>
            </a:r>
            <a:r>
              <a:rPr lang="tr-TR" sz="2000" dirty="0" smtClean="0"/>
              <a:t>Yönetişim</a:t>
            </a:r>
            <a:r>
              <a:rPr lang="en-US" sz="2000" dirty="0" smtClean="0"/>
              <a:t> (g</a:t>
            </a:r>
            <a:r>
              <a:rPr lang="tr-TR" sz="2000" dirty="0" err="1" smtClean="0"/>
              <a:t>overnance</a:t>
            </a:r>
            <a:r>
              <a:rPr lang="en-US" sz="2000" dirty="0" smtClean="0"/>
              <a:t>)</a:t>
            </a:r>
            <a:r>
              <a:rPr lang="tr-TR" sz="2000" dirty="0" smtClean="0"/>
              <a:t> kuramcılarının saptamaları:</a:t>
            </a:r>
            <a:endParaRPr lang="en-US" sz="2000" dirty="0" smtClean="0"/>
          </a:p>
          <a:p>
            <a:endParaRPr lang="tr-TR" sz="2000" dirty="0" smtClean="0"/>
          </a:p>
          <a:p>
            <a:pPr lvl="1">
              <a:buClr>
                <a:srgbClr val="3333CC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    </a:t>
            </a:r>
            <a:r>
              <a:rPr lang="tr-TR" sz="2000" dirty="0" smtClean="0"/>
              <a:t>Kamu politikalarının oluşumu</a:t>
            </a:r>
            <a:r>
              <a:rPr lang="en-US" sz="2000" dirty="0" smtClean="0"/>
              <a:t>n</a:t>
            </a:r>
            <a:r>
              <a:rPr lang="tr-TR" sz="2000" dirty="0" smtClean="0"/>
              <a:t>da ve kamusal hizmetleri </a:t>
            </a:r>
            <a:r>
              <a:rPr lang="en-US" sz="2000" dirty="0" smtClean="0"/>
              <a:t> </a:t>
            </a:r>
          </a:p>
          <a:p>
            <a:pPr marL="411480" lvl="1" indent="0">
              <a:buClr>
                <a:srgbClr val="3333CC"/>
              </a:buClr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</a:t>
            </a:r>
            <a:r>
              <a:rPr lang="tr-TR" sz="2000" dirty="0" smtClean="0"/>
              <a:t>iletmede </a:t>
            </a:r>
            <a:r>
              <a:rPr lang="tr-TR" sz="2000" i="1" dirty="0"/>
              <a:t>çok aktörlülük</a:t>
            </a:r>
            <a:r>
              <a:rPr lang="tr-TR" sz="2000" dirty="0" smtClean="0"/>
              <a:t>:</a:t>
            </a:r>
          </a:p>
          <a:p>
            <a:pPr marL="1258888" lvl="2" indent="-190500">
              <a:buClr>
                <a:srgbClr val="3333CC"/>
              </a:buClr>
              <a:buSzPct val="70000"/>
              <a:buFont typeface="Rockwell" panose="02060603020205020403" pitchFamily="18" charset="0"/>
              <a:buChar char="—"/>
            </a:pPr>
            <a:r>
              <a:rPr lang="en-US" sz="2000" dirty="0" smtClean="0"/>
              <a:t>  </a:t>
            </a:r>
            <a:r>
              <a:rPr lang="tr-TR" sz="1800" dirty="0" smtClean="0"/>
              <a:t>Kamusal aktörler yansıra, yarı-kamusal ve </a:t>
            </a:r>
            <a:r>
              <a:rPr lang="tr-TR" sz="1800" dirty="0"/>
              <a:t>özel aktörlerin </a:t>
            </a:r>
            <a:r>
              <a:rPr lang="tr-TR" sz="1800" dirty="0" smtClean="0"/>
              <a:t>katılımı</a:t>
            </a:r>
          </a:p>
          <a:p>
            <a:pPr marL="1258888" lvl="2" indent="-190500">
              <a:buClr>
                <a:srgbClr val="3333CC"/>
              </a:buClr>
              <a:buSzPct val="70000"/>
              <a:buFont typeface="Rockwell" panose="02060603020205020403" pitchFamily="18" charset="0"/>
              <a:buChar char="—"/>
            </a:pPr>
            <a:r>
              <a:rPr lang="en-US" sz="1800" dirty="0" smtClean="0"/>
              <a:t>  </a:t>
            </a:r>
            <a:r>
              <a:rPr lang="tr-TR" sz="1800" dirty="0" smtClean="0"/>
              <a:t>Düşünce kuruluşlarının (think thanks) etkinliği</a:t>
            </a:r>
            <a:endParaRPr lang="en-US" sz="1800" dirty="0" smtClean="0"/>
          </a:p>
          <a:p>
            <a:pPr marL="914400" lvl="2" indent="0">
              <a:buClr>
                <a:srgbClr val="3333CC"/>
              </a:buClr>
              <a:buSzPct val="70000"/>
              <a:buNone/>
            </a:pPr>
            <a:endParaRPr lang="tr-TR" sz="2000" dirty="0" smtClean="0"/>
          </a:p>
          <a:p>
            <a:pPr lvl="1">
              <a:buClr>
                <a:srgbClr val="3333CC"/>
              </a:buClr>
              <a:buFont typeface="Wingdings" panose="05000000000000000000" pitchFamily="2" charset="2"/>
              <a:buChar char="Ø"/>
            </a:pPr>
            <a:r>
              <a:rPr lang="en-US" sz="2000" i="1" dirty="0" smtClean="0"/>
              <a:t>    </a:t>
            </a:r>
            <a:r>
              <a:rPr lang="tr-TR" sz="2000" i="1" dirty="0" smtClean="0"/>
              <a:t>Belirsizlikler ve bilinmezlikler</a:t>
            </a:r>
            <a:r>
              <a:rPr lang="tr-TR" sz="2000" dirty="0" smtClean="0"/>
              <a:t>:</a:t>
            </a:r>
          </a:p>
          <a:p>
            <a:pPr marL="1141413" lvl="2" indent="209550">
              <a:buClr>
                <a:srgbClr val="3333CC"/>
              </a:buClr>
              <a:buSzPct val="70000"/>
              <a:buFont typeface="Rockwell" panose="02060603020205020403" pitchFamily="18" charset="0"/>
              <a:buChar char="—"/>
            </a:pPr>
            <a:r>
              <a:rPr lang="en-US" sz="2000" dirty="0" smtClean="0"/>
              <a:t>  </a:t>
            </a:r>
            <a:r>
              <a:rPr lang="tr-TR" sz="1800" dirty="0" smtClean="0"/>
              <a:t>Kamu politikası oluşumu ve hizmet dağılımında geleceğe</a:t>
            </a:r>
            <a:r>
              <a:rPr lang="en-US" sz="1800" dirty="0" smtClean="0"/>
              <a:t> </a:t>
            </a:r>
            <a:r>
              <a:rPr lang="tr-TR" sz="1800" dirty="0" smtClean="0"/>
              <a:t>yönelik </a:t>
            </a:r>
            <a:endParaRPr lang="en-US" sz="1800" dirty="0" smtClean="0"/>
          </a:p>
          <a:p>
            <a:pPr marL="1141413" lvl="2" indent="0">
              <a:buClr>
                <a:srgbClr val="3333CC"/>
              </a:buClr>
              <a:buSzPct val="70000"/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</a:t>
            </a:r>
            <a:r>
              <a:rPr lang="tr-TR" sz="1800" dirty="0" smtClean="0"/>
              <a:t>(çıktıların, sonuçların kestiriminde) belirsizlik</a:t>
            </a:r>
          </a:p>
          <a:p>
            <a:pPr marL="1141413" lvl="2" indent="209550">
              <a:buClr>
                <a:srgbClr val="3333CC"/>
              </a:buClr>
              <a:buSzPct val="70000"/>
              <a:buFont typeface="Rockwell" panose="02060603020205020403" pitchFamily="18" charset="0"/>
              <a:buChar char="—"/>
            </a:pPr>
            <a:r>
              <a:rPr lang="en-US" sz="1800" dirty="0" smtClean="0"/>
              <a:t>  </a:t>
            </a:r>
            <a:r>
              <a:rPr lang="tr-TR" sz="1800" dirty="0" smtClean="0"/>
              <a:t>Aktörler arası ilişkilerde belirsizlik</a:t>
            </a:r>
          </a:p>
          <a:p>
            <a:pPr marL="457200" lvl="1" indent="0">
              <a:buNone/>
            </a:pPr>
            <a:endParaRPr lang="tr-TR" sz="2000" dirty="0" smtClean="0"/>
          </a:p>
          <a:p>
            <a:pPr marL="457200" lvl="1" indent="0">
              <a:buNone/>
            </a:pP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71835858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492"/>
          </a:xfrm>
        </p:spPr>
        <p:txBody>
          <a:bodyPr/>
          <a:lstStyle/>
          <a:p>
            <a:pPr algn="l"/>
            <a:r>
              <a:rPr lang="tr-TR" sz="2800" b="1" dirty="0" smtClean="0"/>
              <a:t>Yönetişim kuramına ilişkin gözlemler ve çıkarsamalar</a:t>
            </a:r>
            <a:endParaRPr lang="tr-TR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458200" cy="4948717"/>
          </a:xfrm>
        </p:spPr>
        <p:txBody>
          <a:bodyPr>
            <a:normAutofit/>
          </a:bodyPr>
          <a:lstStyle/>
          <a:p>
            <a:pPr marL="57150" indent="0">
              <a:buClr>
                <a:srgbClr val="3333CC"/>
              </a:buClr>
              <a:buSzPct val="90000"/>
              <a:buNone/>
            </a:pPr>
            <a:r>
              <a:rPr lang="tr-TR" sz="2000" b="1" dirty="0" smtClean="0"/>
              <a:t>Jessop (</a:t>
            </a:r>
            <a:r>
              <a:rPr lang="tr-TR" sz="2000" b="1" i="1" dirty="0" smtClean="0">
                <a:solidFill>
                  <a:schemeClr val="accent6">
                    <a:lumMod val="50000"/>
                  </a:schemeClr>
                </a:solidFill>
              </a:rPr>
              <a:t>The Future of the Capitalist State</a:t>
            </a:r>
            <a:r>
              <a:rPr lang="tr-TR" sz="20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tr-TR" sz="2000" b="1" dirty="0" smtClean="0"/>
              <a:t>2002): </a:t>
            </a:r>
          </a:p>
          <a:p>
            <a:pPr marL="855663" lvl="1" indent="-452438">
              <a:buClr>
                <a:srgbClr val="3333CC"/>
              </a:buClr>
              <a:buFont typeface="Wingdings 2" panose="05020102010507070707" pitchFamily="18" charset="2"/>
              <a:buChar char=""/>
            </a:pPr>
            <a:r>
              <a:rPr lang="tr-TR" sz="2000" dirty="0" smtClean="0"/>
              <a:t>Devletin toplum içindeki yeri ve </a:t>
            </a:r>
            <a:r>
              <a:rPr lang="tr-TR" sz="2000" dirty="0"/>
              <a:t>rolü </a:t>
            </a:r>
            <a:r>
              <a:rPr lang="tr-TR" sz="2000" dirty="0" smtClean="0"/>
              <a:t>sorunsal bir duruma geldi. </a:t>
            </a:r>
          </a:p>
          <a:p>
            <a:pPr marL="855663" lvl="1" indent="-452438">
              <a:buClr>
                <a:srgbClr val="3333CC"/>
              </a:buClr>
              <a:buFont typeface="Wingdings 2" panose="05020102010507070707" pitchFamily="18" charset="2"/>
              <a:buChar char=""/>
            </a:pPr>
            <a:r>
              <a:rPr lang="tr-TR" sz="2000" dirty="0" smtClean="0"/>
              <a:t>Politik etkinlikler merkezi devletin sınırları dışına çıkmaya ve kamu politikalarının üretimi uluslararasılaşmaya başladı.</a:t>
            </a:r>
          </a:p>
          <a:p>
            <a:pPr marL="57150" indent="0">
              <a:buClr>
                <a:srgbClr val="3333CC"/>
              </a:buClr>
              <a:buSzPct val="90000"/>
              <a:buNone/>
            </a:pPr>
            <a:endParaRPr lang="en-US" sz="2000" dirty="0"/>
          </a:p>
          <a:p>
            <a:pPr marL="57150" indent="0">
              <a:buClr>
                <a:srgbClr val="3333CC"/>
              </a:buClr>
              <a:buSzPct val="90000"/>
              <a:buNone/>
            </a:pPr>
            <a:r>
              <a:rPr lang="tr-TR" sz="2000" b="1" dirty="0" smtClean="0"/>
              <a:t>Kooiman (</a:t>
            </a:r>
            <a:r>
              <a:rPr lang="tr-TR" sz="2000" b="1" i="1" dirty="0" smtClean="0">
                <a:solidFill>
                  <a:schemeClr val="accent6">
                    <a:lumMod val="50000"/>
                  </a:schemeClr>
                </a:solidFill>
              </a:rPr>
              <a:t>Modern Governance</a:t>
            </a:r>
            <a:r>
              <a:rPr lang="tr-TR" sz="20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tr-TR" sz="2000" b="1" dirty="0" smtClean="0"/>
              <a:t>1993): </a:t>
            </a:r>
          </a:p>
          <a:p>
            <a:pPr marL="855663" lvl="1" indent="-444500">
              <a:buClr>
                <a:srgbClr val="3333CC"/>
              </a:buClr>
              <a:buFont typeface="Wingdings 2" panose="05020102010507070707" pitchFamily="18" charset="2"/>
              <a:buChar char=""/>
            </a:pPr>
            <a:r>
              <a:rPr lang="tr-TR" sz="2000" dirty="0" smtClean="0"/>
              <a:t>Günümüz dünyasında hiç bir kamusal ya da özel aktörün toplumun gittikçe karmaşıklaşan ve dinamik sorunlarını tek başına çözebilme kapasitesi yok. </a:t>
            </a:r>
          </a:p>
          <a:p>
            <a:pPr marL="57150" indent="0">
              <a:buClr>
                <a:srgbClr val="3333CC"/>
              </a:buClr>
              <a:buSzPct val="90000"/>
              <a:buNone/>
            </a:pPr>
            <a:endParaRPr lang="en-US" sz="2000" dirty="0"/>
          </a:p>
          <a:p>
            <a:pPr marL="57150" indent="0">
              <a:buClr>
                <a:srgbClr val="3333CC"/>
              </a:buClr>
              <a:buSzPct val="90000"/>
              <a:buNone/>
            </a:pPr>
            <a:r>
              <a:rPr lang="tr-TR" sz="2000" b="1" dirty="0" smtClean="0"/>
              <a:t>Torfing, Peters, Pierre ve Sørensen (</a:t>
            </a:r>
            <a:r>
              <a:rPr lang="tr-TR" sz="2000" b="1" i="1" dirty="0" smtClean="0">
                <a:solidFill>
                  <a:schemeClr val="accent6">
                    <a:lumMod val="50000"/>
                  </a:schemeClr>
                </a:solidFill>
              </a:rPr>
              <a:t>Interactive Governance</a:t>
            </a:r>
            <a:r>
              <a:rPr lang="tr-TR" sz="2000" b="1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tr-TR" sz="2000" b="1" dirty="0" smtClean="0"/>
              <a:t> 2012):</a:t>
            </a:r>
          </a:p>
          <a:p>
            <a:pPr marL="855663" lvl="1" indent="-444500">
              <a:buClr>
                <a:srgbClr val="3333CC"/>
              </a:buClr>
              <a:buFont typeface="Wingdings 2" panose="05020102010507070707" pitchFamily="18" charset="2"/>
              <a:buChar char=""/>
            </a:pPr>
            <a:r>
              <a:rPr lang="tr-TR" sz="2000" dirty="0" smtClean="0"/>
              <a:t>Kamusal kuruluşların yetmezliği ve aktörlerin çoğalması yönetişim kavramlaştırmasını zorunlu kılıyor. 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40201800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2800" b="1" dirty="0" smtClean="0"/>
              <a:t>Karmaşıklık kuramının yönetişim kavramlaştırmaları ve benzerlerine katkıları </a:t>
            </a:r>
            <a:endParaRPr lang="tr-TR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Autofit/>
          </a:bodyPr>
          <a:lstStyle/>
          <a:p>
            <a:pPr marL="457200"/>
            <a:endParaRPr lang="en-US" sz="2200" dirty="0" smtClean="0"/>
          </a:p>
          <a:p>
            <a:pPr marL="687388" indent="-522288">
              <a:buClr>
                <a:srgbClr val="3333CC"/>
              </a:buClr>
              <a:buSzPct val="90000"/>
            </a:pPr>
            <a:r>
              <a:rPr lang="tr-TR" sz="2200" dirty="0" smtClean="0"/>
              <a:t>Bunlara felsefi</a:t>
            </a:r>
            <a:r>
              <a:rPr lang="en-US" sz="2200" dirty="0" smtClean="0"/>
              <a:t>, </a:t>
            </a:r>
            <a:r>
              <a:rPr lang="tr-TR" sz="2200" dirty="0" smtClean="0"/>
              <a:t>kavramsal temel sağlamak </a:t>
            </a:r>
          </a:p>
          <a:p>
            <a:pPr marL="687388" indent="-522288">
              <a:buClr>
                <a:srgbClr val="3333CC"/>
              </a:buClr>
              <a:buSzPct val="90000"/>
            </a:pPr>
            <a:endParaRPr lang="tr-TR" sz="2200" dirty="0" smtClean="0"/>
          </a:p>
          <a:p>
            <a:pPr marL="687388" indent="-522288">
              <a:buClr>
                <a:srgbClr val="3333CC"/>
              </a:buClr>
              <a:buSzPct val="90000"/>
            </a:pPr>
            <a:r>
              <a:rPr lang="tr-TR" sz="2200" dirty="0" smtClean="0"/>
              <a:t>Bunların kavramlaştırmaları ile karmaşıklık kuramınınkileri  sentezlemek </a:t>
            </a:r>
          </a:p>
          <a:p>
            <a:pPr marL="457200"/>
            <a:endParaRPr lang="tr-TR" sz="2200" dirty="0" smtClean="0"/>
          </a:p>
          <a:p>
            <a:pPr marL="628650" lvl="1" indent="0">
              <a:buNone/>
            </a:pPr>
            <a:r>
              <a:rPr lang="tr-TR" sz="2200" u="sng" dirty="0" smtClean="0"/>
              <a:t>Örneğin</a:t>
            </a:r>
            <a:r>
              <a:rPr lang="tr-TR" sz="2200" dirty="0" smtClean="0"/>
              <a:t>, karmaşıklık kuramının </a:t>
            </a:r>
            <a:r>
              <a:rPr lang="tr-TR" sz="2200" dirty="0"/>
              <a:t>ş</a:t>
            </a:r>
            <a:r>
              <a:rPr lang="tr-TR" sz="2200" dirty="0" smtClean="0"/>
              <a:t>u temel kavramları yönetişim süreçlerini anlamamıza katkıları olabilir.</a:t>
            </a:r>
          </a:p>
          <a:p>
            <a:pPr marL="1714500" lvl="3" indent="-342900">
              <a:buClr>
                <a:srgbClr val="3333CC"/>
              </a:buClr>
              <a:buSzPct val="70000"/>
              <a:buFont typeface="Rockwell" panose="02060603020205020403" pitchFamily="18" charset="0"/>
              <a:buChar char="—"/>
            </a:pPr>
            <a:r>
              <a:rPr lang="tr-TR" sz="2200" dirty="0" smtClean="0"/>
              <a:t>Kendini Biçimlendirme </a:t>
            </a:r>
          </a:p>
          <a:p>
            <a:pPr marL="1714500" lvl="3" indent="-342900">
              <a:buClr>
                <a:srgbClr val="3333CC"/>
              </a:buClr>
              <a:buSzPct val="70000"/>
              <a:buFont typeface="Rockwell" panose="02060603020205020403" pitchFamily="18" charset="0"/>
              <a:buChar char="—"/>
            </a:pPr>
            <a:r>
              <a:rPr lang="tr-TR" sz="2200" dirty="0" smtClean="0"/>
              <a:t>Kendiliğinden Oluşum </a:t>
            </a:r>
          </a:p>
          <a:p>
            <a:pPr marL="1714500" lvl="3" indent="-342900">
              <a:buClr>
                <a:srgbClr val="3333CC"/>
              </a:buClr>
              <a:buSzPct val="70000"/>
              <a:buFont typeface="Rockwell" panose="02060603020205020403" pitchFamily="18" charset="0"/>
              <a:buChar char="—"/>
            </a:pPr>
            <a:r>
              <a:rPr lang="tr-TR" sz="2200" dirty="0" smtClean="0"/>
              <a:t>Sistemlerin Birlikte Evrim</a:t>
            </a:r>
            <a:r>
              <a:rPr lang="en-US" sz="2200" dirty="0" smtClean="0"/>
              <a:t>l</a:t>
            </a:r>
            <a:r>
              <a:rPr lang="tr-TR" sz="2200" dirty="0" smtClean="0"/>
              <a:t>eri </a:t>
            </a:r>
          </a:p>
          <a:p>
            <a:pPr marL="857250" lvl="1" indent="-342900"/>
            <a:endParaRPr lang="en-US" sz="2000" dirty="0" smtClean="0"/>
          </a:p>
          <a:p>
            <a:pPr marL="857250" lvl="1" indent="-342900"/>
            <a:endParaRPr lang="tr-TR" sz="2000" dirty="0"/>
          </a:p>
          <a:p>
            <a:pPr marL="857250" lvl="1" indent="-342900"/>
            <a:endParaRPr lang="en-US" sz="2000" dirty="0" smtClean="0"/>
          </a:p>
          <a:p>
            <a:pPr marL="857250" lvl="1" indent="-342900"/>
            <a:endParaRPr lang="tr-TR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414910145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14800" y="5931017"/>
            <a:ext cx="1143000" cy="46672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457200"/>
            <a:ext cx="8229600" cy="877757"/>
          </a:xfrm>
        </p:spPr>
        <p:txBody>
          <a:bodyPr>
            <a:normAutofit/>
          </a:bodyPr>
          <a:lstStyle/>
          <a:p>
            <a:pPr algn="l"/>
            <a:r>
              <a:rPr lang="tr-TR" sz="2800" b="1" dirty="0" smtClean="0"/>
              <a:t>Karmaşıklık kuramının kavramsal katkısı</a:t>
            </a:r>
            <a:endParaRPr lang="tr-TR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Autofit/>
          </a:bodyPr>
          <a:lstStyle/>
          <a:p>
            <a:pPr marL="114300" indent="0">
              <a:buNone/>
            </a:pPr>
            <a:endParaRPr lang="en-US" sz="2000" b="1" dirty="0" smtClean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tr-TR" sz="1800" b="1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90" y="1600200"/>
            <a:ext cx="7815263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3898332" y="2514600"/>
            <a:ext cx="118997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964334" y="3276600"/>
            <a:ext cx="118997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012633" y="4418202"/>
            <a:ext cx="118997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057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7757"/>
          </a:xfrm>
        </p:spPr>
        <p:txBody>
          <a:bodyPr>
            <a:normAutofit/>
          </a:bodyPr>
          <a:lstStyle/>
          <a:p>
            <a:pPr algn="l"/>
            <a:r>
              <a:rPr lang="tr-TR" sz="2800" b="1" dirty="0"/>
              <a:t>Karmaşıklık </a:t>
            </a:r>
            <a:r>
              <a:rPr lang="tr-TR" sz="2800" b="1" dirty="0" smtClean="0"/>
              <a:t>kuramının kavramsal katkısı</a:t>
            </a:r>
            <a:endParaRPr lang="tr-TR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610600" cy="5135563"/>
          </a:xfrm>
        </p:spPr>
        <p:txBody>
          <a:bodyPr>
            <a:noAutofit/>
          </a:bodyPr>
          <a:lstStyle/>
          <a:p>
            <a:pPr marL="114300" indent="0">
              <a:buClr>
                <a:srgbClr val="3333CC"/>
              </a:buClr>
              <a:buSzPct val="90000"/>
              <a:buNone/>
            </a:pPr>
            <a:r>
              <a:rPr lang="tr-TR" sz="2000" b="1" u="sng" dirty="0" smtClean="0"/>
              <a:t>Regresyon Denklemi Üzerine Çeşitlemeler: </a:t>
            </a:r>
          </a:p>
          <a:p>
            <a:pPr marL="114300" indent="0">
              <a:buNone/>
            </a:pPr>
            <a:endParaRPr lang="tr-TR" sz="1800" dirty="0" smtClean="0"/>
          </a:p>
          <a:p>
            <a:pPr marL="230188" lvl="1" indent="0">
              <a:buNone/>
            </a:pPr>
            <a:r>
              <a:rPr lang="tr-TR" sz="1800" b="1" i="1" dirty="0" smtClean="0"/>
              <a:t>Y</a:t>
            </a:r>
            <a:r>
              <a:rPr lang="tr-TR" sz="1800" b="1" dirty="0" smtClean="0"/>
              <a:t> = 2</a:t>
            </a:r>
            <a:r>
              <a:rPr lang="tr-TR" sz="1800" b="1" i="1" dirty="0" smtClean="0"/>
              <a:t>X</a:t>
            </a:r>
            <a:r>
              <a:rPr lang="tr-TR" sz="1800" b="1" dirty="0" smtClean="0"/>
              <a:t> </a:t>
            </a:r>
            <a:r>
              <a:rPr lang="en-US" sz="1800" dirty="0" smtClean="0"/>
              <a:t>			   </a:t>
            </a:r>
            <a:r>
              <a:rPr lang="tr-TR" sz="1800" dirty="0" smtClean="0"/>
              <a:t>(Tek bağımsız değişkenli, doğrusal ilişki)</a:t>
            </a:r>
          </a:p>
          <a:p>
            <a:pPr marL="514350" lvl="1" indent="0">
              <a:buNone/>
            </a:pPr>
            <a:endParaRPr lang="tr-TR" sz="1800" i="1" dirty="0" smtClean="0"/>
          </a:p>
          <a:p>
            <a:pPr marL="227013" lvl="1" indent="0">
              <a:buNone/>
            </a:pPr>
            <a:r>
              <a:rPr lang="tr-TR" sz="1800" b="1" i="1" dirty="0" smtClean="0"/>
              <a:t>Y</a:t>
            </a:r>
            <a:r>
              <a:rPr lang="tr-TR" sz="1800" b="1" dirty="0" smtClean="0"/>
              <a:t> = 2</a:t>
            </a:r>
            <a:r>
              <a:rPr lang="tr-TR" sz="1800" b="1" i="1" dirty="0" smtClean="0"/>
              <a:t>X</a:t>
            </a:r>
            <a:r>
              <a:rPr lang="tr-TR" sz="1800" b="1" baseline="-25000" dirty="0" smtClean="0"/>
              <a:t>1</a:t>
            </a:r>
            <a:r>
              <a:rPr lang="tr-TR" sz="1800" b="1" dirty="0" smtClean="0"/>
              <a:t> + 3</a:t>
            </a:r>
            <a:r>
              <a:rPr lang="tr-TR" sz="1800" b="1" i="1" dirty="0" smtClean="0"/>
              <a:t>X</a:t>
            </a:r>
            <a:r>
              <a:rPr lang="tr-TR" sz="1800" b="1" baseline="-25000" dirty="0" smtClean="0"/>
              <a:t>2 </a:t>
            </a:r>
            <a:r>
              <a:rPr lang="tr-TR" sz="1800" b="1" dirty="0" smtClean="0"/>
              <a:t>+ 4</a:t>
            </a:r>
            <a:r>
              <a:rPr lang="tr-TR" sz="1800" b="1" i="1" dirty="0" smtClean="0"/>
              <a:t>X</a:t>
            </a:r>
            <a:r>
              <a:rPr lang="tr-TR" sz="1800" b="1" baseline="-25000" dirty="0" smtClean="0"/>
              <a:t>3 </a:t>
            </a:r>
            <a:r>
              <a:rPr lang="tr-TR" sz="1800" b="1" dirty="0" smtClean="0"/>
              <a:t>+ … + c</a:t>
            </a:r>
            <a:r>
              <a:rPr lang="tr-TR" sz="1800" b="1" i="1" dirty="0" smtClean="0"/>
              <a:t>X</a:t>
            </a:r>
            <a:r>
              <a:rPr lang="tr-TR" sz="1800" b="1" baseline="-25000" dirty="0" smtClean="0"/>
              <a:t>n </a:t>
            </a:r>
            <a:r>
              <a:rPr lang="en-US" sz="1800" b="1" dirty="0" smtClean="0"/>
              <a:t>        </a:t>
            </a:r>
            <a:r>
              <a:rPr lang="tr-TR" sz="1800" dirty="0" smtClean="0"/>
              <a:t>(Çok değişkenli, doğrusal ilişkiler)</a:t>
            </a:r>
          </a:p>
          <a:p>
            <a:pPr marL="514350" lvl="1" indent="0">
              <a:buNone/>
            </a:pPr>
            <a:endParaRPr lang="tr-TR" sz="1800" i="1" dirty="0" smtClean="0"/>
          </a:p>
          <a:p>
            <a:pPr marL="230188" lvl="1" indent="0">
              <a:buNone/>
            </a:pPr>
            <a:r>
              <a:rPr lang="tr-TR" sz="1800" b="1" i="1" dirty="0" smtClean="0"/>
              <a:t>Y</a:t>
            </a:r>
            <a:r>
              <a:rPr lang="tr-TR" sz="1800" b="1" dirty="0" smtClean="0"/>
              <a:t> = 2</a:t>
            </a:r>
            <a:r>
              <a:rPr lang="tr-TR" sz="1800" b="1" i="1" dirty="0" smtClean="0"/>
              <a:t>X</a:t>
            </a:r>
            <a:r>
              <a:rPr lang="tr-TR" sz="1800" b="1" baseline="-25000" dirty="0" smtClean="0"/>
              <a:t>1</a:t>
            </a:r>
            <a:r>
              <a:rPr lang="tr-TR" sz="1800" b="1" dirty="0" smtClean="0"/>
              <a:t> + 3</a:t>
            </a:r>
            <a:r>
              <a:rPr lang="tr-TR" sz="1800" b="1" i="1" dirty="0" smtClean="0"/>
              <a:t>X</a:t>
            </a:r>
            <a:r>
              <a:rPr lang="tr-TR" sz="1800" b="1" baseline="-25000" dirty="0" smtClean="0"/>
              <a:t>2</a:t>
            </a:r>
            <a:r>
              <a:rPr lang="tr-TR" sz="1800" b="1" baseline="30000" dirty="0" smtClean="0"/>
              <a:t>2</a:t>
            </a:r>
            <a:r>
              <a:rPr lang="tr-TR" sz="1800" b="1" baseline="-25000" dirty="0" smtClean="0"/>
              <a:t> </a:t>
            </a:r>
            <a:r>
              <a:rPr lang="tr-TR" sz="1800" b="1" dirty="0" smtClean="0"/>
              <a:t>+ ½</a:t>
            </a:r>
            <a:r>
              <a:rPr lang="tr-TR" sz="1800" b="1" i="1" dirty="0" smtClean="0"/>
              <a:t>X</a:t>
            </a:r>
            <a:r>
              <a:rPr lang="tr-TR" sz="1800" b="1" baseline="-25000" dirty="0" smtClean="0"/>
              <a:t>3</a:t>
            </a:r>
            <a:r>
              <a:rPr lang="tr-TR" sz="1800" b="1" baseline="30000" dirty="0" smtClean="0"/>
              <a:t>3</a:t>
            </a:r>
            <a:r>
              <a:rPr lang="tr-TR" sz="1800" b="1" baseline="-25000" dirty="0" smtClean="0"/>
              <a:t> </a:t>
            </a:r>
            <a:r>
              <a:rPr lang="tr-TR" sz="1800" b="1" dirty="0" smtClean="0"/>
              <a:t>+ … + c</a:t>
            </a:r>
            <a:r>
              <a:rPr lang="tr-TR" sz="1800" b="1" i="1" dirty="0" smtClean="0"/>
              <a:t>X</a:t>
            </a:r>
            <a:r>
              <a:rPr lang="tr-TR" sz="1800" b="1" baseline="-25000" dirty="0" smtClean="0"/>
              <a:t>n</a:t>
            </a:r>
            <a:r>
              <a:rPr lang="tr-TR" sz="1800" b="1" baseline="30000" dirty="0" smtClean="0"/>
              <a:t>n-1</a:t>
            </a:r>
            <a:r>
              <a:rPr lang="tr-TR" sz="1800" b="1" dirty="0" smtClean="0"/>
              <a:t> </a:t>
            </a:r>
            <a:r>
              <a:rPr lang="tr-TR" sz="1800" dirty="0" smtClean="0"/>
              <a:t>(Çok değişkenli, doğrusal olmayan</a:t>
            </a:r>
            <a:r>
              <a:rPr lang="en-US" sz="1800" dirty="0" smtClean="0"/>
              <a:t> </a:t>
            </a:r>
            <a:r>
              <a:rPr lang="tr-TR" sz="1700" dirty="0" smtClean="0"/>
              <a:t>ilişkiler)</a:t>
            </a:r>
          </a:p>
          <a:p>
            <a:pPr marL="514350" lvl="1" indent="0">
              <a:buNone/>
            </a:pPr>
            <a:endParaRPr lang="tr-TR" sz="1800" i="1" dirty="0" smtClean="0"/>
          </a:p>
          <a:p>
            <a:pPr marL="230188" lvl="1" indent="0">
              <a:buNone/>
            </a:pPr>
            <a:r>
              <a:rPr lang="tr-TR" sz="1800" b="1" i="1" dirty="0" smtClean="0"/>
              <a:t>Y</a:t>
            </a:r>
            <a:r>
              <a:rPr lang="tr-TR" sz="1800" b="1" i="1" baseline="-25000" dirty="0" smtClean="0"/>
              <a:t>t+1</a:t>
            </a:r>
            <a:r>
              <a:rPr lang="tr-TR" sz="1800" b="1" dirty="0" smtClean="0"/>
              <a:t>  =  1.5</a:t>
            </a:r>
            <a:r>
              <a:rPr lang="tr-TR" sz="1800" b="1" i="1" dirty="0" smtClean="0"/>
              <a:t>Y</a:t>
            </a:r>
            <a:r>
              <a:rPr lang="tr-TR" sz="1800" b="1" i="1" baseline="-25000" dirty="0" smtClean="0"/>
              <a:t>t</a:t>
            </a:r>
            <a:r>
              <a:rPr lang="tr-TR" sz="1800" b="1" baseline="30000" dirty="0" smtClean="0"/>
              <a:t> 2</a:t>
            </a:r>
            <a:r>
              <a:rPr lang="tr-TR" sz="1800" b="1" dirty="0" smtClean="0"/>
              <a:t>  </a:t>
            </a:r>
            <a:r>
              <a:rPr lang="en-US" sz="1800" dirty="0" smtClean="0"/>
              <a:t>	                                 </a:t>
            </a:r>
            <a:r>
              <a:rPr lang="tr-TR" sz="1800" dirty="0" smtClean="0"/>
              <a:t>(Zaman içinde, bağımsız </a:t>
            </a:r>
            <a:r>
              <a:rPr lang="tr-TR" sz="1800" dirty="0" err="1" smtClean="0"/>
              <a:t>değişkensiz</a:t>
            </a:r>
            <a:r>
              <a:rPr lang="tr-TR" sz="1800" dirty="0" smtClean="0"/>
              <a:t> </a:t>
            </a:r>
            <a:r>
              <a:rPr lang="tr-TR" sz="1700" dirty="0" smtClean="0"/>
              <a:t>değişim</a:t>
            </a:r>
            <a:r>
              <a:rPr lang="tr-TR" sz="1800" dirty="0" smtClean="0"/>
              <a:t>)</a:t>
            </a:r>
          </a:p>
          <a:p>
            <a:pPr marL="514350" lvl="1" indent="0">
              <a:buNone/>
            </a:pPr>
            <a:endParaRPr lang="en-US" sz="2000" dirty="0" smtClean="0"/>
          </a:p>
          <a:p>
            <a:pPr marL="114300" indent="0">
              <a:buNone/>
            </a:pPr>
            <a:r>
              <a:rPr lang="tr-TR" sz="2000" dirty="0" smtClean="0"/>
              <a:t>Bu </a:t>
            </a:r>
            <a:r>
              <a:rPr lang="tr-TR" sz="2000" i="1" dirty="0" smtClean="0">
                <a:solidFill>
                  <a:schemeClr val="accent6">
                    <a:lumMod val="50000"/>
                  </a:schemeClr>
                </a:solidFill>
              </a:rPr>
              <a:t>son denklem </a:t>
            </a:r>
            <a:r>
              <a:rPr lang="tr-TR" sz="2000" dirty="0" smtClean="0"/>
              <a:t>bir bağımsız değişken (dışsal etki) olmadan </a:t>
            </a:r>
            <a:r>
              <a:rPr lang="tr-TR" sz="2000" i="1" dirty="0" smtClean="0">
                <a:solidFill>
                  <a:schemeClr val="accent6">
                    <a:lumMod val="50000"/>
                  </a:schemeClr>
                </a:solidFill>
              </a:rPr>
              <a:t>bir sistemin kendi kendini biçimlendirebileceği</a:t>
            </a:r>
            <a:r>
              <a:rPr lang="tr-TR" sz="2000" dirty="0" smtClean="0">
                <a:solidFill>
                  <a:srgbClr val="C00000"/>
                </a:solidFill>
              </a:rPr>
              <a:t> </a:t>
            </a:r>
            <a:r>
              <a:rPr lang="tr-TR" sz="2000" dirty="0" smtClean="0"/>
              <a:t>anlayışına </a:t>
            </a:r>
            <a:r>
              <a:rPr lang="en-US" sz="2000" dirty="0" err="1"/>
              <a:t>doğru</a:t>
            </a:r>
            <a:r>
              <a:rPr lang="en-US" sz="2000" dirty="0"/>
              <a:t> </a:t>
            </a:r>
            <a:r>
              <a:rPr lang="tr-TR" sz="2000" dirty="0" smtClean="0"/>
              <a:t>ilk </a:t>
            </a:r>
            <a:r>
              <a:rPr lang="tr-TR" sz="2000" dirty="0"/>
              <a:t>adım</a:t>
            </a:r>
            <a:r>
              <a:rPr lang="tr-TR" sz="2000" dirty="0" smtClean="0"/>
              <a:t>. </a:t>
            </a:r>
          </a:p>
          <a:p>
            <a:pPr marL="1828800" lvl="4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114300" indent="0">
              <a:buNone/>
            </a:pPr>
            <a:endParaRPr lang="en-US" sz="2000" dirty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tr-TR" sz="1800" dirty="0" smtClean="0"/>
          </a:p>
        </p:txBody>
      </p:sp>
    </p:spTree>
    <p:extLst>
      <p:ext uri="{BB962C8B-B14F-4D97-AF65-F5344CB8AC3E}">
        <p14:creationId xmlns:p14="http://schemas.microsoft.com/office/powerpoint/2010/main" val="1695220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61095" y="1828800"/>
            <a:ext cx="2057400" cy="4572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7757"/>
          </a:xfrm>
        </p:spPr>
        <p:txBody>
          <a:bodyPr>
            <a:normAutofit/>
          </a:bodyPr>
          <a:lstStyle/>
          <a:p>
            <a:pPr algn="l"/>
            <a:r>
              <a:rPr lang="tr-TR" sz="2800" b="1" dirty="0"/>
              <a:t>Karmaşıklık </a:t>
            </a:r>
            <a:r>
              <a:rPr lang="tr-TR" sz="2800" b="1" dirty="0" smtClean="0"/>
              <a:t>kuramının kavramsal katkısı</a:t>
            </a:r>
            <a:endParaRPr lang="tr-TR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534400" cy="4800600"/>
          </a:xfrm>
        </p:spPr>
        <p:txBody>
          <a:bodyPr>
            <a:noAutofit/>
          </a:bodyPr>
          <a:lstStyle/>
          <a:p>
            <a:pPr marL="114300" indent="0" algn="ctr">
              <a:buNone/>
            </a:pPr>
            <a:endParaRPr lang="en-US" sz="2000" i="1" dirty="0"/>
          </a:p>
          <a:p>
            <a:pPr marL="114300" indent="0" algn="ctr">
              <a:buNone/>
            </a:pPr>
            <a:r>
              <a:rPr lang="tr-TR" sz="2000" i="1" dirty="0" smtClean="0"/>
              <a:t>Y</a:t>
            </a:r>
            <a:r>
              <a:rPr lang="tr-TR" sz="2000" i="1" baseline="-25000" dirty="0" smtClean="0"/>
              <a:t>t+1</a:t>
            </a:r>
            <a:r>
              <a:rPr lang="tr-TR" sz="2000" dirty="0" smtClean="0"/>
              <a:t>  </a:t>
            </a:r>
            <a:r>
              <a:rPr lang="tr-TR" sz="2000" dirty="0"/>
              <a:t>=  1.5</a:t>
            </a:r>
            <a:r>
              <a:rPr lang="tr-TR" sz="2000" i="1" dirty="0"/>
              <a:t>Y</a:t>
            </a:r>
            <a:r>
              <a:rPr lang="tr-TR" sz="2000" i="1" baseline="-25000" dirty="0"/>
              <a:t>t</a:t>
            </a:r>
            <a:r>
              <a:rPr lang="tr-TR" sz="2000" baseline="30000" dirty="0"/>
              <a:t> </a:t>
            </a:r>
            <a:r>
              <a:rPr lang="tr-TR" sz="2000" baseline="30000" dirty="0" smtClean="0"/>
              <a:t>2</a:t>
            </a:r>
            <a:r>
              <a:rPr lang="en-US" sz="2000" baseline="30000" dirty="0" smtClean="0"/>
              <a:t> </a:t>
            </a:r>
          </a:p>
          <a:p>
            <a:pPr marL="114300" indent="0">
              <a:buNone/>
            </a:pPr>
            <a:endParaRPr lang="en-US" sz="1900" dirty="0" smtClean="0"/>
          </a:p>
          <a:p>
            <a:pPr marL="114300" indent="0">
              <a:buNone/>
            </a:pPr>
            <a:r>
              <a:rPr lang="tr-TR" sz="1900" dirty="0" smtClean="0"/>
              <a:t>Bu denklem, </a:t>
            </a:r>
            <a:r>
              <a:rPr lang="tr-TR" sz="1900" i="1" dirty="0" smtClean="0">
                <a:solidFill>
                  <a:schemeClr val="accent6">
                    <a:lumMod val="50000"/>
                  </a:schemeClr>
                </a:solidFill>
              </a:rPr>
              <a:t>kendini biçimlendirmenin </a:t>
            </a:r>
            <a:r>
              <a:rPr lang="tr-TR" sz="1900" dirty="0" smtClean="0"/>
              <a:t>basitleştirilirmiş bir betimlemesi. </a:t>
            </a:r>
          </a:p>
          <a:p>
            <a:pPr marL="114300" indent="0">
              <a:buNone/>
            </a:pPr>
            <a:endParaRPr lang="tr-TR" sz="1900" dirty="0" smtClean="0"/>
          </a:p>
          <a:p>
            <a:pPr marL="114300" indent="0">
              <a:buNone/>
            </a:pPr>
            <a:r>
              <a:rPr lang="tr-TR" sz="1900" dirty="0" smtClean="0"/>
              <a:t>Eğer kamusal aktörlerin eylemleri ile kamusal (kolektif) sonuç arasında doğrudan bağlantı yoksa: </a:t>
            </a:r>
          </a:p>
          <a:p>
            <a:pPr marL="114300" indent="0">
              <a:buNone/>
            </a:pPr>
            <a:endParaRPr lang="tr-TR" sz="1900" dirty="0" smtClean="0"/>
          </a:p>
          <a:p>
            <a:pPr marL="457200" indent="-398463">
              <a:buClr>
                <a:srgbClr val="3333CC"/>
              </a:buClr>
              <a:buSzPct val="90000"/>
            </a:pPr>
            <a:r>
              <a:rPr lang="tr-TR" sz="1900" dirty="0" smtClean="0"/>
              <a:t>Toplumsal kümeler </a:t>
            </a:r>
            <a:r>
              <a:rPr lang="tr-TR" sz="1900" i="1" dirty="0" smtClean="0">
                <a:solidFill>
                  <a:schemeClr val="accent6">
                    <a:lumMod val="50000"/>
                  </a:schemeClr>
                </a:solidFill>
              </a:rPr>
              <a:t>kendilerini örgütleyerek </a:t>
            </a:r>
            <a:r>
              <a:rPr lang="tr-TR" sz="1900" dirty="0" smtClean="0"/>
              <a:t>sorunlarını çözebilirler mi?</a:t>
            </a:r>
          </a:p>
          <a:p>
            <a:pPr marL="857250" lvl="1" indent="-342900">
              <a:buClr>
                <a:srgbClr val="3333CC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800" dirty="0" smtClean="0"/>
              <a:t> </a:t>
            </a:r>
            <a:r>
              <a:rPr lang="tr-TR" sz="1800" dirty="0" smtClean="0"/>
              <a:t>Sorunu çözmek ne demektir? </a:t>
            </a:r>
          </a:p>
          <a:p>
            <a:pPr marL="857250" lvl="1" indent="-342900">
              <a:buClr>
                <a:srgbClr val="3333CC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800" dirty="0" smtClean="0"/>
              <a:t> </a:t>
            </a:r>
            <a:r>
              <a:rPr lang="tr-TR" sz="1800" dirty="0" smtClean="0"/>
              <a:t>Kendi kendine örgütlenme mümkün müdür? </a:t>
            </a:r>
          </a:p>
          <a:p>
            <a:pPr marL="857250" lvl="1" indent="-342900">
              <a:buClr>
                <a:srgbClr val="3333CC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800" dirty="0" smtClean="0"/>
              <a:t> </a:t>
            </a:r>
            <a:r>
              <a:rPr lang="tr-TR" sz="1800" dirty="0" smtClean="0"/>
              <a:t>Kendi kendine örgütlenme nasıl olur? </a:t>
            </a:r>
          </a:p>
          <a:p>
            <a:pPr marL="1376363" lvl="3" indent="-234950">
              <a:buClr>
                <a:srgbClr val="3333CC"/>
              </a:buClr>
              <a:buSzPct val="60000"/>
              <a:buFont typeface="Rockwell" panose="02060603020205020403" pitchFamily="18" charset="0"/>
              <a:buChar char="—"/>
            </a:pPr>
            <a:r>
              <a:rPr lang="tr-TR" sz="1800" dirty="0" smtClean="0"/>
              <a:t>Hangi aktörler katılırlar?</a:t>
            </a:r>
          </a:p>
          <a:p>
            <a:pPr marL="1376363" lvl="3" indent="-234950">
              <a:buClr>
                <a:srgbClr val="3333CC"/>
              </a:buClr>
              <a:buSzPct val="60000"/>
              <a:buFont typeface="Rockwell" panose="02060603020205020403" pitchFamily="18" charset="0"/>
              <a:buChar char="—"/>
            </a:pPr>
            <a:r>
              <a:rPr lang="tr-TR" sz="1800" dirty="0" smtClean="0"/>
              <a:t>Aktörler birbirleri ile nasıl etkileşirler?</a:t>
            </a:r>
          </a:p>
          <a:p>
            <a:pPr marL="1376363" lvl="3" indent="-234950">
              <a:buClr>
                <a:srgbClr val="3333CC"/>
              </a:buClr>
              <a:buSzPct val="60000"/>
              <a:buFont typeface="Rockwell" panose="02060603020205020403" pitchFamily="18" charset="0"/>
              <a:buChar char="—"/>
            </a:pPr>
            <a:r>
              <a:rPr lang="tr-TR" sz="1800" dirty="0" smtClean="0"/>
              <a:t>Bu etkileşimlerin sistemik sonuçları nelerdir?</a:t>
            </a:r>
          </a:p>
          <a:p>
            <a:pPr marL="114300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23967016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tr-TR" sz="2800" b="1" dirty="0" smtClean="0"/>
              <a:t>Kamu politikaları kuramları</a:t>
            </a:r>
            <a:br>
              <a:rPr lang="tr-TR" sz="2800" b="1" dirty="0" smtClean="0"/>
            </a:br>
            <a:endParaRPr lang="tr-TR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35563"/>
          </a:xfrm>
        </p:spPr>
        <p:txBody>
          <a:bodyPr>
            <a:noAutofit/>
          </a:bodyPr>
          <a:lstStyle/>
          <a:p>
            <a:pPr marL="57150" indent="0">
              <a:buNone/>
            </a:pPr>
            <a:r>
              <a:rPr lang="tr-TR" sz="2000" dirty="0" smtClean="0"/>
              <a:t>Kamu politik</a:t>
            </a:r>
            <a:r>
              <a:rPr lang="en-US" sz="2000" dirty="0" smtClean="0"/>
              <a:t>a</a:t>
            </a:r>
            <a:r>
              <a:rPr lang="tr-TR" sz="2000" dirty="0" smtClean="0"/>
              <a:t>lari kuramları arasında bir önceki slayttaki sorulara cevap arayanlar var. </a:t>
            </a:r>
            <a:endParaRPr lang="en-US" sz="2000" dirty="0" smtClean="0"/>
          </a:p>
          <a:p>
            <a:pPr marL="0" indent="0">
              <a:lnSpc>
                <a:spcPts val="1200"/>
              </a:lnSpc>
              <a:buNone/>
            </a:pPr>
            <a:endParaRPr lang="en-US" sz="2000" dirty="0" smtClean="0"/>
          </a:p>
          <a:p>
            <a:pPr marL="57150" indent="0">
              <a:lnSpc>
                <a:spcPts val="3000"/>
              </a:lnSpc>
              <a:buNone/>
            </a:pPr>
            <a:r>
              <a:rPr lang="tr-TR" sz="2000" u="sng" dirty="0" smtClean="0"/>
              <a:t>Örne</a:t>
            </a:r>
            <a:r>
              <a:rPr lang="tr-TR" sz="2000" b="1" u="sng" dirty="0" smtClean="0"/>
              <a:t>ğ</a:t>
            </a:r>
            <a:r>
              <a:rPr lang="tr-TR" sz="2000" u="sng" dirty="0" smtClean="0"/>
              <a:t>in: </a:t>
            </a:r>
          </a:p>
          <a:p>
            <a:pPr marL="57150" indent="0">
              <a:lnSpc>
                <a:spcPts val="3000"/>
              </a:lnSpc>
              <a:buNone/>
            </a:pPr>
            <a:r>
              <a:rPr lang="en-US" sz="2000" dirty="0"/>
              <a:t> </a:t>
            </a:r>
            <a:r>
              <a:rPr lang="en-US" sz="2000" dirty="0" smtClean="0"/>
              <a:t>  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Institutional Rational Choice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        Advocacy Coalition Framework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tr-TR" sz="2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58130"/>
            <a:ext cx="3238343" cy="3300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C:\Users\goktug\AppData\Local\Microsoft\Windows\Temporary Internet Files\Content.Word\New Picture.bm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171676"/>
            <a:ext cx="3505200" cy="318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397621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19200"/>
            <a:ext cx="8229600" cy="9144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tr-TR" sz="2800" b="1" dirty="0" err="1"/>
              <a:t>Institutional</a:t>
            </a:r>
            <a:r>
              <a:rPr lang="tr-TR" sz="2800" b="1" dirty="0"/>
              <a:t> </a:t>
            </a:r>
            <a:r>
              <a:rPr lang="tr-TR" sz="2800" b="1" dirty="0" err="1" smtClean="0"/>
              <a:t>rational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choice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/>
            </a:r>
            <a:br>
              <a:rPr lang="en-US" sz="2800" b="1" dirty="0"/>
            </a:br>
            <a:endParaRPr lang="tr-TR" sz="2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05871"/>
            <a:ext cx="8229600" cy="513754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tr-TR" sz="2400" dirty="0" smtClean="0"/>
              <a:t>En önemli ismi: Elinor Ostrom (1933 –2012)</a:t>
            </a:r>
          </a:p>
          <a:p>
            <a:endParaRPr lang="tr-TR" sz="2400" dirty="0" smtClean="0"/>
          </a:p>
          <a:p>
            <a:pPr>
              <a:buClr>
                <a:srgbClr val="3333CC"/>
              </a:buClr>
              <a:buSzPct val="130000"/>
              <a:buFont typeface="Arial" panose="020B0604020202020204" pitchFamily="34" charset="0"/>
              <a:buChar char="•"/>
            </a:pPr>
            <a:r>
              <a:rPr lang="tr-TR" sz="2000" dirty="0" smtClean="0"/>
              <a:t>Indiana </a:t>
            </a:r>
            <a:r>
              <a:rPr lang="tr-TR" sz="2000" dirty="0"/>
              <a:t>Ü</a:t>
            </a:r>
            <a:r>
              <a:rPr lang="tr-TR" sz="2000" dirty="0" smtClean="0"/>
              <a:t>niversitesi ve Arizona </a:t>
            </a:r>
            <a:r>
              <a:rPr lang="tr-TR" sz="2000" dirty="0" err="1" smtClean="0"/>
              <a:t>State</a:t>
            </a:r>
            <a:r>
              <a:rPr lang="tr-TR" sz="2000" dirty="0" smtClean="0"/>
              <a:t> </a:t>
            </a:r>
          </a:p>
          <a:p>
            <a:pPr marL="0" indent="0">
              <a:buClr>
                <a:srgbClr val="3333CC"/>
              </a:buClr>
              <a:buSzPct val="130000"/>
              <a:buNone/>
            </a:pPr>
            <a:r>
              <a:rPr lang="tr-TR" sz="2000" dirty="0" err="1"/>
              <a:t>Ü</a:t>
            </a:r>
            <a:r>
              <a:rPr lang="tr-TR" sz="2000" dirty="0" err="1" smtClean="0"/>
              <a:t>niversitesin’de</a:t>
            </a:r>
            <a:r>
              <a:rPr lang="tr-TR" sz="2000" dirty="0" smtClean="0"/>
              <a:t> </a:t>
            </a:r>
            <a:r>
              <a:rPr lang="tr-TR" sz="2000" dirty="0" err="1" smtClean="0"/>
              <a:t>ekoonomi</a:t>
            </a:r>
            <a:r>
              <a:rPr lang="tr-TR" sz="2000" dirty="0" smtClean="0"/>
              <a:t> politik profesörü idi.</a:t>
            </a:r>
          </a:p>
          <a:p>
            <a:pPr marL="0" indent="0">
              <a:buNone/>
            </a:pPr>
            <a:endParaRPr lang="tr-TR" sz="2400" dirty="0" smtClean="0"/>
          </a:p>
          <a:p>
            <a:pPr>
              <a:buClr>
                <a:srgbClr val="3333CC"/>
              </a:buClr>
              <a:buSzPct val="130000"/>
              <a:buFont typeface="Arial" panose="020B0604020202020204" pitchFamily="34" charset="0"/>
              <a:buChar char="•"/>
            </a:pPr>
            <a:r>
              <a:rPr lang="tr-TR" sz="2000" dirty="0" smtClean="0"/>
              <a:t>2009’da Nobel Ekonomi Ödülünü kazandı. 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</a:p>
          <a:p>
            <a:pPr marL="800100" lvl="2" indent="0">
              <a:buNone/>
            </a:pPr>
            <a:endParaRPr lang="en-US" sz="24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600200"/>
            <a:ext cx="1797482" cy="267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9969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0"/>
            <a:ext cx="8229600" cy="589658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tr-TR" sz="3200" b="1" dirty="0"/>
              <a:t>Institutional Rational </a:t>
            </a:r>
            <a:r>
              <a:rPr lang="tr-TR" sz="3200" b="1" dirty="0" smtClean="0"/>
              <a:t>Choice</a:t>
            </a:r>
            <a:r>
              <a:rPr lang="en-US" sz="3200" b="1" dirty="0" smtClean="0"/>
              <a:t>…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/>
              <a:t/>
            </a:r>
            <a:br>
              <a:rPr lang="en-US" sz="3200" b="1" dirty="0"/>
            </a:br>
            <a:endParaRPr lang="tr-TR" sz="24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5137543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Elinor Ostrom:</a:t>
            </a:r>
          </a:p>
          <a:p>
            <a:pPr marL="0" indent="0">
              <a:buNone/>
            </a:pPr>
            <a:endParaRPr lang="en-US" sz="2000" dirty="0" smtClean="0"/>
          </a:p>
          <a:p>
            <a:pPr marL="511175" indent="-511175">
              <a:buClr>
                <a:srgbClr val="3333CC"/>
              </a:buClr>
              <a:buSzPct val="90000"/>
            </a:pPr>
            <a:r>
              <a:rPr lang="tr-TR" sz="2000" dirty="0" smtClean="0"/>
              <a:t>“</a:t>
            </a:r>
            <a:r>
              <a:rPr lang="en-US" sz="2000" i="1" dirty="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tr-TR" sz="2000" i="1" dirty="0" smtClean="0">
                <a:solidFill>
                  <a:schemeClr val="accent6">
                    <a:lumMod val="50000"/>
                  </a:schemeClr>
                </a:solidFill>
              </a:rPr>
              <a:t>conomic (self-) governance, especially </a:t>
            </a:r>
            <a:r>
              <a:rPr lang="tr-TR" sz="2000" i="1" dirty="0" err="1" smtClean="0">
                <a:solidFill>
                  <a:schemeClr val="accent6">
                    <a:lumMod val="50000"/>
                  </a:schemeClr>
                </a:solidFill>
              </a:rPr>
              <a:t>the</a:t>
            </a:r>
            <a:r>
              <a:rPr lang="tr-TR" sz="20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tr-TR" sz="2000" i="1" dirty="0" err="1" smtClean="0">
                <a:solidFill>
                  <a:schemeClr val="accent6">
                    <a:lumMod val="50000"/>
                  </a:schemeClr>
                </a:solidFill>
              </a:rPr>
              <a:t>commons</a:t>
            </a:r>
            <a:r>
              <a:rPr lang="tr-TR" sz="2000" dirty="0" smtClean="0"/>
              <a:t>”</a:t>
            </a:r>
            <a:r>
              <a:rPr lang="en-US" sz="2000" dirty="0" smtClean="0"/>
              <a:t>: </a:t>
            </a:r>
            <a:r>
              <a:rPr lang="en-US" sz="2000" dirty="0" err="1"/>
              <a:t>Temel</a:t>
            </a:r>
            <a:r>
              <a:rPr lang="en-US" sz="2000" dirty="0"/>
              <a:t> </a:t>
            </a:r>
            <a:r>
              <a:rPr lang="en-US" sz="2000" dirty="0" err="1"/>
              <a:t>çalışma</a:t>
            </a:r>
            <a:r>
              <a:rPr lang="en-US" sz="2000" dirty="0"/>
              <a:t> </a:t>
            </a:r>
            <a:r>
              <a:rPr lang="en-US" sz="2000" dirty="0" err="1" smtClean="0"/>
              <a:t>alanı</a:t>
            </a:r>
            <a:endParaRPr lang="tr-TR" sz="2000" dirty="0" smtClean="0"/>
          </a:p>
          <a:p>
            <a:pPr marL="400050" lvl="1" indent="0">
              <a:spcBef>
                <a:spcPts val="0"/>
              </a:spcBef>
              <a:buNone/>
            </a:pPr>
            <a:endParaRPr lang="tr-TR" sz="2000" dirty="0" smtClean="0"/>
          </a:p>
          <a:p>
            <a:pPr marL="511175" lvl="2" indent="-511175">
              <a:buClr>
                <a:srgbClr val="3333CC"/>
              </a:buClr>
              <a:buSzPct val="90000"/>
              <a:buFont typeface="Wingdings 2" panose="05020102010507070707" pitchFamily="18" charset="2"/>
              <a:buChar char=""/>
            </a:pPr>
            <a:r>
              <a:rPr lang="tr-TR" sz="2000" i="1" dirty="0" smtClean="0">
                <a:solidFill>
                  <a:schemeClr val="accent6">
                    <a:lumMod val="50000"/>
                  </a:schemeClr>
                </a:solidFill>
              </a:rPr>
              <a:t>Self-organization (self-</a:t>
            </a:r>
            <a:r>
              <a:rPr lang="tr-TR" sz="2000" i="1" dirty="0" err="1" smtClean="0">
                <a:solidFill>
                  <a:schemeClr val="accent6">
                    <a:lumMod val="50000"/>
                  </a:schemeClr>
                </a:solidFill>
              </a:rPr>
              <a:t>governance</a:t>
            </a:r>
            <a:r>
              <a:rPr lang="tr-TR" sz="2000" i="1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en-US" sz="2000" dirty="0" smtClean="0"/>
              <a:t>K</a:t>
            </a:r>
            <a:r>
              <a:rPr lang="tr-TR" sz="2000" dirty="0" smtClean="0"/>
              <a:t>ullandığı temel kavram</a:t>
            </a:r>
          </a:p>
          <a:p>
            <a:pPr marL="1120140" lvl="3" indent="-457200">
              <a:buClr>
                <a:srgbClr val="3333CC"/>
              </a:buClr>
              <a:buSzPct val="130000"/>
              <a:buFont typeface="Arial" panose="020B0604020202020204" pitchFamily="34" charset="0"/>
              <a:buChar char="•"/>
            </a:pPr>
            <a:r>
              <a:rPr lang="tr-TR" dirty="0"/>
              <a:t>İ</a:t>
            </a:r>
            <a:r>
              <a:rPr lang="en-US" dirty="0" smtClean="0"/>
              <a:t>n</a:t>
            </a:r>
            <a:r>
              <a:rPr lang="tr-TR" dirty="0" smtClean="0"/>
              <a:t>san kümelerinin çeşitli etkinlik alanlarında kendilerini örgütleme yetenekleri olduğunu gösterdi.</a:t>
            </a:r>
          </a:p>
          <a:p>
            <a:pPr marL="1828800" lvl="4" indent="-452438">
              <a:buClr>
                <a:srgbClr val="3333CC"/>
              </a:buClr>
              <a:buSzPct val="80000"/>
              <a:buFont typeface="Rockwell" panose="02060603020205020403" pitchFamily="18" charset="0"/>
              <a:buChar char="—"/>
            </a:pPr>
            <a:r>
              <a:rPr lang="tr-TR" dirty="0" smtClean="0"/>
              <a:t>Merkezi örgütlenmenin her zaman gerekli olmadığını gözlemledi.</a:t>
            </a:r>
          </a:p>
          <a:p>
            <a:pPr lvl="3" indent="-342900">
              <a:buClr>
                <a:srgbClr val="3333CC"/>
              </a:buClr>
              <a:buSzPct val="130000"/>
              <a:buFont typeface="Arial" panose="020B0604020202020204" pitchFamily="34" charset="0"/>
              <a:buChar char="•"/>
            </a:pPr>
            <a:r>
              <a:rPr lang="tr-TR" dirty="0" smtClean="0"/>
              <a:t>Kendini örgütlemenin (yönetmenin) koşullarının neler olduğu konusunda, çalışma arkadaşları ile birlikte, ayrıntılı çalışmalar yaptı.</a:t>
            </a:r>
            <a:endParaRPr lang="en-US" dirty="0" smtClean="0"/>
          </a:p>
          <a:p>
            <a:pPr lvl="3" indent="-342900">
              <a:buClr>
                <a:srgbClr val="3333CC"/>
              </a:buClr>
              <a:buSzPct val="130000"/>
              <a:buFont typeface="Arial" panose="020B0604020202020204" pitchFamily="34" charset="0"/>
              <a:buChar char="•"/>
            </a:pPr>
            <a:r>
              <a:rPr lang="tr-TR" dirty="0" smtClean="0"/>
              <a:t>Kendini örgütlemenin koşullarını kodladı</a:t>
            </a:r>
            <a:r>
              <a:rPr lang="en-US" dirty="0" smtClean="0"/>
              <a:t>.</a:t>
            </a:r>
            <a:endParaRPr lang="tr-TR" dirty="0" smtClean="0"/>
          </a:p>
          <a:p>
            <a:pPr lvl="3" indent="-342900"/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212704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2800" b="1" dirty="0"/>
              <a:t>Fischer’in “critical theory” </a:t>
            </a:r>
            <a:r>
              <a:rPr lang="tr-TR" sz="2800" b="1" dirty="0" smtClean="0"/>
              <a:t>bakış </a:t>
            </a:r>
            <a:r>
              <a:rPr lang="tr-TR" sz="2800" b="1" dirty="0"/>
              <a:t>açısı ile önerdiği genel çerçeve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tr-TR" sz="2200" dirty="0" smtClean="0"/>
              <a:t>Bu </a:t>
            </a:r>
            <a:r>
              <a:rPr lang="tr-TR" sz="2200" dirty="0"/>
              <a:t>ve benzer çerçeveler içinde </a:t>
            </a:r>
            <a:r>
              <a:rPr lang="tr-TR" sz="2200" dirty="0" err="1"/>
              <a:t>KPÇ</a:t>
            </a:r>
            <a:r>
              <a:rPr lang="tr-TR" sz="2200" dirty="0"/>
              <a:t> ye yaklaşanlar </a:t>
            </a:r>
            <a:r>
              <a:rPr lang="en-US" sz="2200" dirty="0" smtClean="0"/>
              <a:t>“yorumlamaci</a:t>
            </a:r>
            <a:r>
              <a:rPr lang="en-US" sz="2200" dirty="0"/>
              <a:t> </a:t>
            </a:r>
            <a:r>
              <a:rPr lang="en-US" sz="2200" dirty="0" err="1" smtClean="0"/>
              <a:t>çözümleme</a:t>
            </a:r>
            <a:r>
              <a:rPr lang="en-US" sz="2200" dirty="0" smtClean="0"/>
              <a:t>” (“</a:t>
            </a:r>
            <a:r>
              <a:rPr lang="tr-TR" sz="2200" dirty="0" err="1" smtClean="0"/>
              <a:t>interpretive</a:t>
            </a:r>
            <a:r>
              <a:rPr lang="tr-TR" sz="2200" dirty="0" smtClean="0"/>
              <a:t> </a:t>
            </a:r>
            <a:r>
              <a:rPr lang="tr-TR" sz="2200" dirty="0" err="1"/>
              <a:t>policy</a:t>
            </a:r>
            <a:r>
              <a:rPr lang="tr-TR" sz="2200" dirty="0"/>
              <a:t> </a:t>
            </a:r>
            <a:r>
              <a:rPr lang="tr-TR" sz="2200" dirty="0" err="1"/>
              <a:t>analysis</a:t>
            </a:r>
            <a:r>
              <a:rPr lang="tr-TR" sz="2200" dirty="0" smtClean="0"/>
              <a:t>”</a:t>
            </a:r>
            <a:r>
              <a:rPr lang="en-US" sz="2200" dirty="0" smtClean="0"/>
              <a:t>)</a:t>
            </a:r>
            <a:r>
              <a:rPr lang="tr-TR" sz="2200" dirty="0" smtClean="0"/>
              <a:t> </a:t>
            </a:r>
            <a:r>
              <a:rPr lang="tr-TR" sz="2200" dirty="0"/>
              <a:t>grubu olarak konferanslar </a:t>
            </a:r>
            <a:r>
              <a:rPr lang="tr-TR" sz="2200" dirty="0" smtClean="0"/>
              <a:t>düzenliyorlar.</a:t>
            </a:r>
            <a:endParaRPr lang="tr-TR" sz="2200" dirty="0"/>
          </a:p>
          <a:p>
            <a:pPr marL="400050" lvl="1" indent="0">
              <a:buNone/>
            </a:pPr>
            <a:r>
              <a:rPr lang="tr-TR" sz="2200" u="sng" dirty="0" smtClean="0">
                <a:hlinkClick r:id="rId2"/>
              </a:rPr>
              <a:t>http</a:t>
            </a:r>
            <a:r>
              <a:rPr lang="tr-TR" sz="2200" u="sng" dirty="0">
                <a:hlinkClick r:id="rId2"/>
              </a:rPr>
              <a:t>://www2.hull.ac.uk/fass/english/news-and-events/events/ipa-2016.aspx</a:t>
            </a:r>
            <a:endParaRPr lang="tr-TR" sz="2200" dirty="0"/>
          </a:p>
          <a:p>
            <a:pPr marL="0" indent="0">
              <a:buNone/>
            </a:pPr>
            <a:endParaRPr lang="tr-TR" sz="2200" dirty="0" smtClean="0"/>
          </a:p>
          <a:p>
            <a:pPr marL="0" indent="0">
              <a:buNone/>
            </a:pPr>
            <a:r>
              <a:rPr lang="tr-TR" sz="2200" dirty="0" smtClean="0"/>
              <a:t>Bu araştırmacılar, bir de </a:t>
            </a:r>
            <a:r>
              <a:rPr lang="tr-TR" sz="2200" i="1" dirty="0"/>
              <a:t>Critical Policy Studies</a:t>
            </a:r>
            <a:r>
              <a:rPr lang="tr-TR" sz="2200" dirty="0"/>
              <a:t> adında bir dergi çıkarıyorlar.</a:t>
            </a:r>
          </a:p>
          <a:p>
            <a:pPr marL="400050" lvl="1" indent="0">
              <a:buNone/>
            </a:pPr>
            <a:r>
              <a:rPr lang="tr-TR" sz="2200" u="sng" dirty="0">
                <a:hlinkClick r:id="rId3"/>
              </a:rPr>
              <a:t>http://www.tandfonline.com/loi/rcps20#.</a:t>
            </a:r>
            <a:r>
              <a:rPr lang="tr-TR" sz="2200" u="sng" dirty="0" smtClean="0">
                <a:hlinkClick r:id="rId3"/>
              </a:rPr>
              <a:t>VdoNU_lVhBc</a:t>
            </a:r>
          </a:p>
        </p:txBody>
      </p:sp>
    </p:spTree>
    <p:extLst>
      <p:ext uri="{BB962C8B-B14F-4D97-AF65-F5344CB8AC3E}">
        <p14:creationId xmlns:p14="http://schemas.microsoft.com/office/powerpoint/2010/main" val="2546243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8229600" cy="589658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tr-TR" sz="2800" b="1" dirty="0"/>
              <a:t>Institutional Rational </a:t>
            </a:r>
            <a:r>
              <a:rPr lang="tr-TR" sz="2800" b="1" dirty="0" smtClean="0"/>
              <a:t>Choice</a:t>
            </a:r>
            <a:r>
              <a:rPr lang="en-US" sz="2800" b="1" dirty="0" smtClean="0"/>
              <a:t>…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/>
            </a:r>
            <a:br>
              <a:rPr lang="en-US" sz="2800" b="1" dirty="0"/>
            </a:br>
            <a:endParaRPr lang="tr-TR" sz="2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51375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 smtClean="0"/>
              <a:t>Elinor Ostrom:</a:t>
            </a:r>
          </a:p>
          <a:p>
            <a:pPr marL="0" indent="0">
              <a:buNone/>
            </a:pPr>
            <a:endParaRPr lang="en-US" sz="2000" dirty="0" smtClean="0"/>
          </a:p>
          <a:p>
            <a:pPr marL="511175" lvl="1" indent="-393700">
              <a:buClr>
                <a:srgbClr val="3333CC"/>
              </a:buClr>
              <a:buFont typeface="Wingdings 2" panose="05020102010507070707" pitchFamily="18" charset="2"/>
              <a:buChar char=""/>
            </a:pPr>
            <a:r>
              <a:rPr lang="tr-TR" sz="2000" dirty="0" smtClean="0"/>
              <a:t>Karmaşıklık kuramının kimi kavramlarına göndermeler yaptı. </a:t>
            </a:r>
          </a:p>
          <a:p>
            <a:pPr marL="1360170" lvl="2" indent="-285750"/>
            <a:r>
              <a:rPr lang="tr-TR" sz="2000" dirty="0" smtClean="0"/>
              <a:t>Nobel ödülü kabul konuşması: </a:t>
            </a:r>
            <a:r>
              <a:rPr lang="tr-TR" sz="2000" dirty="0" smtClean="0">
                <a:hlinkClick r:id="rId2"/>
              </a:rPr>
              <a:t>http://www.nobelprize.org/mediaplayer/index.php?id=1223</a:t>
            </a:r>
          </a:p>
          <a:p>
            <a:pPr marL="0" lvl="2" indent="0">
              <a:lnSpc>
                <a:spcPts val="1400"/>
              </a:lnSpc>
              <a:spcBef>
                <a:spcPts val="0"/>
              </a:spcBef>
              <a:buNone/>
            </a:pPr>
            <a:endParaRPr lang="tr-TR" sz="2000" dirty="0" smtClean="0"/>
          </a:p>
          <a:p>
            <a:pPr marL="0" indent="0">
              <a:buNone/>
            </a:pPr>
            <a:r>
              <a:rPr lang="en-US" sz="2000" dirty="0" smtClean="0"/>
              <a:t> </a:t>
            </a:r>
            <a:r>
              <a:rPr lang="tr-TR" sz="2000" dirty="0" err="1" smtClean="0"/>
              <a:t>Ostrom’un</a:t>
            </a:r>
            <a:r>
              <a:rPr lang="tr-TR" sz="2000" dirty="0" smtClean="0"/>
              <a:t>, karmaşık</a:t>
            </a:r>
            <a:r>
              <a:rPr lang="en-US" sz="2000" dirty="0" smtClean="0"/>
              <a:t>l</a:t>
            </a:r>
            <a:r>
              <a:rPr lang="tr-TR" sz="2000" dirty="0" smtClean="0"/>
              <a:t>ık kuramından farkları var: </a:t>
            </a:r>
          </a:p>
          <a:p>
            <a:pPr marL="746125" lvl="1" indent="-342900">
              <a:buClr>
                <a:srgbClr val="3333CC"/>
              </a:buClr>
              <a:buSzPct val="130000"/>
            </a:pPr>
            <a:r>
              <a:rPr lang="tr-TR" sz="2000" dirty="0" smtClean="0"/>
              <a:t>Çalışmalarının tek odağı: kendini örgütleme (yönetme)</a:t>
            </a:r>
          </a:p>
          <a:p>
            <a:pPr marL="1031875" lvl="2" indent="-344488">
              <a:buClr>
                <a:srgbClr val="3333CC"/>
              </a:buClr>
              <a:buSzPct val="70000"/>
              <a:buFont typeface="Rockwell" panose="02060603020205020403" pitchFamily="18" charset="0"/>
              <a:buChar char="—"/>
            </a:pPr>
            <a:r>
              <a:rPr lang="tr-TR" sz="2000" dirty="0" smtClean="0"/>
              <a:t>Bu nedenle  toplumsal sistemlere bütünsel bir bakış açısı yok.</a:t>
            </a:r>
          </a:p>
          <a:p>
            <a:pPr marL="746125" lvl="1" indent="-342900">
              <a:buClr>
                <a:srgbClr val="3333CC"/>
              </a:buClr>
              <a:buSzPct val="130000"/>
            </a:pPr>
            <a:r>
              <a:rPr lang="tr-TR" sz="2000" dirty="0" err="1" smtClean="0"/>
              <a:t>Metodo</a:t>
            </a:r>
            <a:r>
              <a:rPr lang="en-US" sz="2000" dirty="0" smtClean="0"/>
              <a:t>lo</a:t>
            </a:r>
            <a:r>
              <a:rPr lang="tr-TR" sz="2000" dirty="0" smtClean="0"/>
              <a:t>jik yaklaşımı: methodological </a:t>
            </a:r>
            <a:r>
              <a:rPr lang="tr-TR" sz="2000" i="1" dirty="0" smtClean="0">
                <a:solidFill>
                  <a:schemeClr val="accent6">
                    <a:lumMod val="50000"/>
                  </a:schemeClr>
                </a:solidFill>
              </a:rPr>
              <a:t>individualism</a:t>
            </a:r>
            <a:r>
              <a:rPr lang="tr-TR" sz="2000" dirty="0" smtClean="0"/>
              <a:t>  (indirgemeci)</a:t>
            </a:r>
          </a:p>
          <a:p>
            <a:pPr marL="746125" lvl="1" indent="-342900">
              <a:buClr>
                <a:srgbClr val="3333CC"/>
              </a:buClr>
              <a:buSzPct val="130000"/>
            </a:pPr>
            <a:r>
              <a:rPr lang="tr-TR" sz="2000" dirty="0" smtClean="0"/>
              <a:t>Kuramlaştırması statik: sistemik dönüşümleri ciddi olarak çalışmadı.</a:t>
            </a:r>
            <a:endParaRPr lang="en-US" sz="2000" dirty="0" smtClean="0"/>
          </a:p>
          <a:p>
            <a:pPr lvl="1"/>
            <a:endParaRPr lang="en-US" sz="2000" dirty="0"/>
          </a:p>
          <a:p>
            <a:pPr marL="511175" indent="-511175">
              <a:buClr>
                <a:srgbClr val="3333CC"/>
              </a:buClr>
              <a:buSzPct val="90000"/>
            </a:pPr>
            <a:r>
              <a:rPr lang="tr-TR" sz="2000" dirty="0" smtClean="0"/>
              <a:t>İşte bu konularda karmaşıklık kuramı katkılarda bulunabilir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46587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77965"/>
          </a:xfrm>
        </p:spPr>
        <p:txBody>
          <a:bodyPr>
            <a:normAutofit/>
          </a:bodyPr>
          <a:lstStyle/>
          <a:p>
            <a:pPr algn="l"/>
            <a:r>
              <a:rPr lang="tr-TR" sz="2400" b="1" dirty="0" smtClean="0"/>
              <a:t>Karmaşıklık kuramının kamu politikaları (yönetişim) kuramlarına katkılarının ana çizgileri</a:t>
            </a:r>
            <a:endParaRPr lang="tr-TR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5135563"/>
          </a:xfrm>
        </p:spPr>
        <p:txBody>
          <a:bodyPr>
            <a:noAutofit/>
          </a:bodyPr>
          <a:lstStyle/>
          <a:p>
            <a:pPr marL="57150" indent="0">
              <a:buNone/>
            </a:pPr>
            <a:endParaRPr lang="en-US" sz="2000" dirty="0" smtClean="0"/>
          </a:p>
          <a:p>
            <a:pPr marL="57150" indent="0">
              <a:buNone/>
            </a:pPr>
            <a:r>
              <a:rPr lang="tr-TR" sz="2000" dirty="0" smtClean="0"/>
              <a:t>Karmaşıklık kuramının toplumsal bilimlere uygulanmalarında iki kavramlaştırma (paradigma?) ortaya çıkıyor gibi:</a:t>
            </a:r>
          </a:p>
          <a:p>
            <a:pPr marL="57150" indent="0">
              <a:buNone/>
            </a:pPr>
            <a:endParaRPr lang="tr-TR" sz="2000" dirty="0" smtClean="0"/>
          </a:p>
          <a:p>
            <a:pPr marL="914400" lvl="1" indent="-457200">
              <a:buClr>
                <a:srgbClr val="3333CC"/>
              </a:buClr>
              <a:buFont typeface="+mj-lt"/>
              <a:buAutoNum type="arabicPeriod"/>
            </a:pPr>
            <a:r>
              <a:rPr lang="tr-TR" sz="2000" i="1" dirty="0" smtClean="0"/>
              <a:t>Mikro–makro kavramlaştırmaları</a:t>
            </a:r>
            <a:r>
              <a:rPr lang="tr-TR" sz="2000" dirty="0" smtClean="0"/>
              <a:t>:</a:t>
            </a:r>
          </a:p>
          <a:p>
            <a:pPr marL="857250" lvl="2" indent="401638">
              <a:buNone/>
            </a:pPr>
            <a:r>
              <a:rPr lang="tr-TR" sz="2000" u="sng" dirty="0" smtClean="0"/>
              <a:t>Bu benim tercihim</a:t>
            </a:r>
            <a:r>
              <a:rPr lang="en-US" sz="2000" u="sng" dirty="0" smtClean="0"/>
              <a:t>.</a:t>
            </a:r>
            <a:r>
              <a:rPr lang="tr-TR" sz="2000" u="sng" dirty="0" smtClean="0"/>
              <a:t> </a:t>
            </a:r>
          </a:p>
          <a:p>
            <a:pPr marL="857250" lvl="2" indent="401638">
              <a:buNone/>
            </a:pPr>
            <a:r>
              <a:rPr lang="tr-TR" sz="2000" dirty="0" smtClean="0"/>
              <a:t>Ostrom’un katkıları </a:t>
            </a:r>
          </a:p>
          <a:p>
            <a:pPr marL="457200" lvl="1" indent="0">
              <a:buNone/>
            </a:pPr>
            <a:endParaRPr lang="tr-TR" sz="2000" dirty="0" smtClean="0"/>
          </a:p>
          <a:p>
            <a:pPr marL="914400" lvl="1" indent="-457200">
              <a:buClr>
                <a:srgbClr val="3333CC"/>
              </a:buClr>
              <a:buNone/>
            </a:pPr>
            <a:r>
              <a:rPr lang="en-US" sz="2000" i="1" dirty="0" smtClean="0">
                <a:solidFill>
                  <a:srgbClr val="3333CC"/>
                </a:solidFill>
              </a:rPr>
              <a:t>2.    </a:t>
            </a:r>
            <a:r>
              <a:rPr lang="tr-TR" sz="2000" i="1" dirty="0" smtClean="0"/>
              <a:t>Sosyo-ekoljik (socio-ecological) ya da sosyo-teknik (socio-</a:t>
            </a:r>
            <a:r>
              <a:rPr lang="en-US" sz="2000" i="1" dirty="0" smtClean="0"/>
              <a:t> </a:t>
            </a:r>
            <a:r>
              <a:rPr lang="tr-TR" sz="2000" i="1" dirty="0" smtClean="0"/>
              <a:t>technical) sistemler kavramlaştırmaları</a:t>
            </a:r>
          </a:p>
          <a:p>
            <a:pPr marL="857250" lvl="2" indent="401638">
              <a:buNone/>
            </a:pPr>
            <a:r>
              <a:rPr lang="tr-TR" sz="2000" dirty="0" smtClean="0"/>
              <a:t>Charles </a:t>
            </a:r>
            <a:r>
              <a:rPr lang="tr-TR" sz="2000" dirty="0" err="1" smtClean="0"/>
              <a:t>Perrow</a:t>
            </a:r>
            <a:r>
              <a:rPr lang="en-US" sz="2000" dirty="0" smtClean="0"/>
              <a:t> (1999)</a:t>
            </a:r>
            <a:endParaRPr lang="tr-TR" sz="2000" dirty="0" smtClean="0"/>
          </a:p>
          <a:p>
            <a:pPr marL="457200" lvl="1" indent="0">
              <a:buNone/>
            </a:pPr>
            <a:endParaRPr lang="en-US" sz="2000" dirty="0"/>
          </a:p>
          <a:p>
            <a:pPr marL="57150" indent="0">
              <a:buNone/>
            </a:pPr>
            <a:endParaRPr lang="en-US" sz="2000" dirty="0"/>
          </a:p>
          <a:p>
            <a:pPr marL="57150" indent="0">
              <a:buNone/>
            </a:pPr>
            <a:endParaRPr lang="en-US" sz="2000" dirty="0" smtClean="0"/>
          </a:p>
          <a:p>
            <a:pPr lvl="1"/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tr-TR" sz="2000" dirty="0" smtClean="0"/>
          </a:p>
        </p:txBody>
      </p:sp>
    </p:spTree>
    <p:extLst>
      <p:ext uri="{BB962C8B-B14F-4D97-AF65-F5344CB8AC3E}">
        <p14:creationId xmlns:p14="http://schemas.microsoft.com/office/powerpoint/2010/main" val="113768201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7861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err="1" smtClean="0"/>
              <a:t>Mikro</a:t>
            </a:r>
            <a:r>
              <a:rPr lang="en-US" sz="2400" b="1" dirty="0" smtClean="0"/>
              <a:t>–</a:t>
            </a:r>
            <a:r>
              <a:rPr lang="en-US" sz="2400" b="1" dirty="0" err="1" smtClean="0"/>
              <a:t>makro</a:t>
            </a:r>
            <a:r>
              <a:rPr lang="en-US" sz="2400" b="1" dirty="0" smtClean="0"/>
              <a:t> </a:t>
            </a:r>
            <a:r>
              <a:rPr lang="tr-TR" sz="2400" b="1" dirty="0" smtClean="0"/>
              <a:t>kavramlaştırmasının sorun alanları</a:t>
            </a:r>
            <a:endParaRPr lang="tr-TR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35563"/>
          </a:xfrm>
        </p:spPr>
        <p:txBody>
          <a:bodyPr>
            <a:noAutofit/>
          </a:bodyPr>
          <a:lstStyle/>
          <a:p>
            <a:pPr marL="57150" indent="0">
              <a:buClr>
                <a:srgbClr val="3333CC"/>
              </a:buClr>
              <a:buNone/>
            </a:pPr>
            <a:r>
              <a:rPr lang="tr-TR" sz="2000" u="sng" dirty="0" smtClean="0"/>
              <a:t>Temel varsayımlar ve sorular:</a:t>
            </a:r>
          </a:p>
          <a:p>
            <a:pPr marL="457200" lvl="1" indent="0">
              <a:buClr>
                <a:srgbClr val="3333CC"/>
              </a:buClr>
              <a:buNone/>
            </a:pPr>
            <a:endParaRPr lang="tr-TR" sz="2000" dirty="0" smtClean="0"/>
          </a:p>
          <a:p>
            <a:pPr marL="628650" indent="-520700">
              <a:buClr>
                <a:srgbClr val="3333CC"/>
              </a:buClr>
              <a:buSzPct val="90000"/>
            </a:pPr>
            <a:r>
              <a:rPr lang="tr-TR" sz="2000" dirty="0" smtClean="0"/>
              <a:t>Kamu politikaları </a:t>
            </a:r>
            <a:r>
              <a:rPr lang="tr-TR" sz="2000" i="1" dirty="0" smtClean="0">
                <a:solidFill>
                  <a:schemeClr val="accent6">
                    <a:lumMod val="50000"/>
                  </a:schemeClr>
                </a:solidFill>
              </a:rPr>
              <a:t>tekil kolektif aktörlerin</a:t>
            </a:r>
            <a:r>
              <a:rPr lang="tr-TR" sz="2000" i="1" dirty="0" smtClean="0"/>
              <a:t> </a:t>
            </a:r>
            <a:r>
              <a:rPr lang="tr-TR" sz="2000" dirty="0" smtClean="0"/>
              <a:t>eylemlerinin</a:t>
            </a:r>
            <a:r>
              <a:rPr lang="tr-TR" sz="2000" dirty="0" smtClean="0">
                <a:solidFill>
                  <a:srgbClr val="C00000"/>
                </a:solidFill>
              </a:rPr>
              <a:t> </a:t>
            </a:r>
            <a:r>
              <a:rPr lang="tr-TR" sz="2000" i="1" dirty="0" smtClean="0">
                <a:solidFill>
                  <a:schemeClr val="accent6">
                    <a:lumMod val="50000"/>
                  </a:schemeClr>
                </a:solidFill>
              </a:rPr>
              <a:t>doğrusal sonuçları değildir</a:t>
            </a:r>
            <a:r>
              <a:rPr lang="tr-TR" sz="2000" dirty="0" smtClean="0"/>
              <a:t>. </a:t>
            </a:r>
          </a:p>
          <a:p>
            <a:pPr marL="628650" lvl="1" indent="-520700">
              <a:buClr>
                <a:srgbClr val="3333CC"/>
              </a:buClr>
            </a:pPr>
            <a:endParaRPr lang="tr-TR" sz="2000" dirty="0" smtClean="0"/>
          </a:p>
          <a:p>
            <a:pPr marL="628650" indent="-520700">
              <a:buClr>
                <a:srgbClr val="3333CC"/>
              </a:buClr>
              <a:buSzPct val="90000"/>
            </a:pPr>
            <a:r>
              <a:rPr lang="tr-TR" sz="2000" i="1" dirty="0" smtClean="0">
                <a:solidFill>
                  <a:schemeClr val="accent6">
                    <a:lumMod val="50000"/>
                  </a:schemeClr>
                </a:solidFill>
              </a:rPr>
              <a:t>Kamu politikaları </a:t>
            </a:r>
            <a:r>
              <a:rPr lang="tr-TR" sz="2000" dirty="0" smtClean="0"/>
              <a:t>dediğimiz süreçler, </a:t>
            </a:r>
            <a:r>
              <a:rPr lang="tr-TR" sz="2000" i="1" dirty="0" smtClean="0">
                <a:solidFill>
                  <a:schemeClr val="accent6">
                    <a:lumMod val="50000"/>
                  </a:schemeClr>
                </a:solidFill>
              </a:rPr>
              <a:t>karmaşık sistemler </a:t>
            </a:r>
            <a:r>
              <a:rPr lang="tr-TR" sz="2000" dirty="0" smtClean="0"/>
              <a:t>olarak görülmeli. </a:t>
            </a:r>
          </a:p>
          <a:p>
            <a:pPr marL="107950" indent="0">
              <a:buClr>
                <a:srgbClr val="3333CC"/>
              </a:buClr>
              <a:buNone/>
            </a:pPr>
            <a:endParaRPr lang="tr-TR" sz="2000" dirty="0" smtClean="0"/>
          </a:p>
          <a:p>
            <a:pPr marL="628650" indent="-520700">
              <a:buClr>
                <a:srgbClr val="3333CC"/>
              </a:buClr>
              <a:buSzPct val="90000"/>
            </a:pPr>
            <a:r>
              <a:rPr lang="tr-TR" sz="2000" dirty="0" smtClean="0"/>
              <a:t>Bu karmaşık sistemler:</a:t>
            </a:r>
          </a:p>
          <a:p>
            <a:pPr marL="800100" lvl="1">
              <a:buClr>
                <a:srgbClr val="3333CC"/>
              </a:buClr>
              <a:buSzPct val="130000"/>
            </a:pPr>
            <a:r>
              <a:rPr lang="tr-TR" sz="2000" dirty="0" smtClean="0"/>
              <a:t>Kendi </a:t>
            </a:r>
            <a:r>
              <a:rPr lang="tr-TR" sz="2000" i="1" dirty="0" smtClean="0">
                <a:solidFill>
                  <a:schemeClr val="accent6">
                    <a:lumMod val="50000"/>
                  </a:schemeClr>
                </a:solidFill>
              </a:rPr>
              <a:t>kendilerini biçimlendirme </a:t>
            </a:r>
            <a:r>
              <a:rPr lang="tr-TR" sz="2000" dirty="0" smtClean="0"/>
              <a:t>yeteneğinde olan bireysel ve kolektif aktörlerin etkinlikleri ve etkileşimleri sonucunda ortaya çıkarlar.</a:t>
            </a:r>
          </a:p>
          <a:p>
            <a:pPr marL="800100" lvl="1">
              <a:buClr>
                <a:srgbClr val="3333CC"/>
              </a:buClr>
              <a:buSzPct val="130000"/>
            </a:pPr>
            <a:r>
              <a:rPr lang="tr-TR" sz="2000" dirty="0" smtClean="0"/>
              <a:t>Çevrelerindeki </a:t>
            </a:r>
            <a:r>
              <a:rPr lang="tr-TR" sz="2000" i="1" dirty="0" smtClean="0">
                <a:solidFill>
                  <a:schemeClr val="accent6">
                    <a:lumMod val="50000"/>
                  </a:schemeClr>
                </a:solidFill>
              </a:rPr>
              <a:t>diğer toplumsal ve doğal sistemler ile birlikte evrilirler</a:t>
            </a:r>
            <a:r>
              <a:rPr lang="tr-TR" sz="2000" dirty="0" smtClean="0"/>
              <a:t>. </a:t>
            </a:r>
          </a:p>
          <a:p>
            <a:pPr marL="457200" lvl="1" indent="0">
              <a:buClr>
                <a:srgbClr val="3333CC"/>
              </a:buClr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88836483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/>
            <a:r>
              <a:rPr lang="en-US" sz="2400" b="1" dirty="0" err="1" smtClean="0"/>
              <a:t>Mikro</a:t>
            </a:r>
            <a:r>
              <a:rPr lang="en-US" sz="2400" b="1" dirty="0" smtClean="0"/>
              <a:t>–</a:t>
            </a:r>
            <a:r>
              <a:rPr lang="en-US" sz="2400" b="1" dirty="0" err="1" smtClean="0"/>
              <a:t>makro</a:t>
            </a:r>
            <a:r>
              <a:rPr lang="en-US" sz="2400" b="1" dirty="0" smtClean="0"/>
              <a:t> </a:t>
            </a:r>
            <a:r>
              <a:rPr lang="tr-TR" sz="2400" b="1" dirty="0" smtClean="0"/>
              <a:t>kavramlaştırmasının sorun alanları</a:t>
            </a:r>
            <a:endParaRPr lang="tr-T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pPr marL="0" lvl="0" indent="0">
              <a:buNone/>
            </a:pPr>
            <a:r>
              <a:rPr lang="tr-TR" sz="2000" u="sng" dirty="0" smtClean="0"/>
              <a:t>Kendini Biçimlendirme ve Kamu Politikaları Konusunda Sorular ve Çalışmalar</a:t>
            </a:r>
            <a:r>
              <a:rPr lang="tr-TR" sz="2000" dirty="0" smtClean="0"/>
              <a:t>:</a:t>
            </a:r>
          </a:p>
          <a:p>
            <a:pPr marL="0" lvl="0" indent="0">
              <a:buNone/>
            </a:pPr>
            <a:endParaRPr lang="tr-TR" sz="2000" dirty="0" smtClean="0"/>
          </a:p>
          <a:p>
            <a:pPr marL="461963" indent="-461963">
              <a:buClr>
                <a:srgbClr val="3333CC"/>
              </a:buClr>
              <a:buSzPct val="90000"/>
            </a:pPr>
            <a:r>
              <a:rPr lang="tr-TR" sz="2000" dirty="0" smtClean="0"/>
              <a:t>Yönetişim süreçlerinde </a:t>
            </a:r>
            <a:r>
              <a:rPr lang="tr-TR" sz="2000" i="1" dirty="0" smtClean="0"/>
              <a:t>kamu kuruluşlarının </a:t>
            </a:r>
            <a:r>
              <a:rPr lang="tr-TR" sz="2000" dirty="0" smtClean="0"/>
              <a:t>oynadıkları ve oynayabilecekleri roller nelerdir? </a:t>
            </a:r>
          </a:p>
          <a:p>
            <a:pPr marL="1200150" lvl="1" indent="-344488">
              <a:buClr>
                <a:srgbClr val="3333CC"/>
              </a:buClr>
              <a:buSzPct val="130000"/>
            </a:pPr>
            <a:r>
              <a:rPr lang="tr-TR" sz="2000" i="1" dirty="0" smtClean="0">
                <a:solidFill>
                  <a:schemeClr val="accent6">
                    <a:lumMod val="50000"/>
                  </a:schemeClr>
                </a:solidFill>
              </a:rPr>
              <a:t>Devlet, yönetişim sürecinde her hangi bir aktör müdür</a:t>
            </a:r>
            <a:r>
              <a:rPr lang="tr-TR" sz="2000" dirty="0"/>
              <a:t>;</a:t>
            </a:r>
            <a:r>
              <a:rPr lang="tr-TR" sz="2000" dirty="0" smtClean="0"/>
              <a:t> yoksa onun bu süreçte özel bir rolü mü vardır? </a:t>
            </a:r>
          </a:p>
          <a:p>
            <a:pPr marL="1200150" lvl="1" indent="-344488">
              <a:buClr>
                <a:srgbClr val="3333CC"/>
              </a:buClr>
              <a:buSzPct val="130000"/>
            </a:pPr>
            <a:r>
              <a:rPr lang="tr-TR" sz="2000" dirty="0" smtClean="0"/>
              <a:t>Torfing, Peters, Pierre ve Sørensen’in (2012) “</a:t>
            </a:r>
            <a:r>
              <a:rPr lang="tr-TR" sz="2000" i="1" dirty="0" smtClean="0">
                <a:solidFill>
                  <a:schemeClr val="accent6">
                    <a:lumMod val="50000"/>
                  </a:schemeClr>
                </a:solidFill>
              </a:rPr>
              <a:t>meta-governance</a:t>
            </a:r>
            <a:r>
              <a:rPr lang="tr-TR" sz="2000" dirty="0" smtClean="0"/>
              <a:t>” kavramı</a:t>
            </a:r>
          </a:p>
          <a:p>
            <a:pPr marL="0" indent="0">
              <a:buNone/>
            </a:pPr>
            <a:endParaRPr lang="tr-TR" sz="2000" dirty="0" smtClean="0"/>
          </a:p>
          <a:p>
            <a:pPr marL="461963" lvl="2" indent="-461963">
              <a:buClr>
                <a:srgbClr val="3333CC"/>
              </a:buClr>
              <a:buSzPct val="90000"/>
              <a:buFont typeface="Wingdings 2" panose="05020102010507070707" pitchFamily="18" charset="2"/>
              <a:buChar char=""/>
            </a:pPr>
            <a:r>
              <a:rPr lang="tr-TR" sz="2000" dirty="0" smtClean="0"/>
              <a:t>Bir sistemin ve onun ögelerinin (aktörlerin) </a:t>
            </a:r>
            <a:r>
              <a:rPr lang="tr-TR" sz="2000" i="1" dirty="0" smtClean="0">
                <a:solidFill>
                  <a:schemeClr val="accent6">
                    <a:lumMod val="50000"/>
                  </a:schemeClr>
                </a:solidFill>
              </a:rPr>
              <a:t>kendi kendini biçimlendirme kapasitelerini</a:t>
            </a:r>
            <a:r>
              <a:rPr lang="tr-TR" sz="2000" dirty="0" smtClean="0"/>
              <a:t> belirleyen nelerdir? </a:t>
            </a:r>
          </a:p>
          <a:p>
            <a:pPr lvl="5" indent="-342900">
              <a:buClr>
                <a:srgbClr val="3333CC"/>
              </a:buClr>
              <a:buSzPct val="80000"/>
              <a:buFont typeface="Rockwell" panose="02060603020205020403" pitchFamily="18" charset="0"/>
              <a:buChar char="—"/>
            </a:pPr>
            <a:r>
              <a:rPr lang="tr-TR" dirty="0" smtClean="0"/>
              <a:t>Ostrom’un ve arkadaşlarının çalışmaları </a:t>
            </a:r>
          </a:p>
          <a:p>
            <a:pPr marL="400050" lvl="1" indent="0">
              <a:buNone/>
            </a:pPr>
            <a:endParaRPr lang="en-US" sz="2000" dirty="0"/>
          </a:p>
          <a:p>
            <a:pPr marL="0" lvl="0" indent="0">
              <a:buNone/>
            </a:pPr>
            <a:endParaRPr lang="en-US" sz="2000" dirty="0"/>
          </a:p>
          <a:p>
            <a:pPr marL="40005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98879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b="1" dirty="0" err="1"/>
              <a:t>Mikro</a:t>
            </a:r>
            <a:r>
              <a:rPr lang="en-US" sz="2800" b="1" dirty="0"/>
              <a:t>–</a:t>
            </a:r>
            <a:r>
              <a:rPr lang="en-US" sz="2800" b="1" dirty="0" err="1"/>
              <a:t>makro</a:t>
            </a:r>
            <a:r>
              <a:rPr lang="en-US" sz="2800" b="1" dirty="0"/>
              <a:t> </a:t>
            </a:r>
            <a:r>
              <a:rPr lang="tr-TR" sz="2800" b="1" dirty="0"/>
              <a:t>kavramlaştırmasının sorun alanları</a:t>
            </a:r>
            <a:endParaRPr lang="tr-T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08525"/>
          </a:xfrm>
        </p:spPr>
        <p:txBody>
          <a:bodyPr/>
          <a:lstStyle/>
          <a:p>
            <a:pPr marL="0" lvl="0" indent="0">
              <a:buNone/>
            </a:pPr>
            <a:r>
              <a:rPr lang="tr-TR" sz="2000" dirty="0" smtClean="0"/>
              <a:t>Kendini Biçimlendirme ve Kamu Politikaları Konusunda Sorular ve Çalışmalar:</a:t>
            </a:r>
          </a:p>
          <a:p>
            <a:pPr marL="0" lvl="0" indent="0">
              <a:buNone/>
            </a:pPr>
            <a:endParaRPr lang="tr-TR" sz="2000" dirty="0" smtClean="0"/>
          </a:p>
          <a:p>
            <a:pPr marL="511175" indent="-511175">
              <a:buClr>
                <a:srgbClr val="3333CC"/>
              </a:buClr>
              <a:buSzPct val="90000"/>
            </a:pPr>
            <a:r>
              <a:rPr lang="tr-TR" sz="2000" dirty="0" smtClean="0"/>
              <a:t>Kendi kendini biçimlendirme yeteneğinde olan </a:t>
            </a:r>
            <a:r>
              <a:rPr lang="tr-TR" sz="2000" i="1" dirty="0" smtClean="0">
                <a:solidFill>
                  <a:schemeClr val="accent6">
                    <a:lumMod val="50000"/>
                  </a:schemeClr>
                </a:solidFill>
              </a:rPr>
              <a:t>bireysel ve kolektif aktörler kendilerini nasıl tanımlarlar</a:t>
            </a:r>
            <a:r>
              <a:rPr lang="tr-TR" sz="2000" dirty="0" smtClean="0"/>
              <a:t>? </a:t>
            </a:r>
            <a:endParaRPr lang="en-US" sz="2000" dirty="0" smtClean="0"/>
          </a:p>
          <a:p>
            <a:pPr lvl="1"/>
            <a:endParaRPr lang="en-US" sz="1600" dirty="0" smtClean="0"/>
          </a:p>
          <a:p>
            <a:pPr marL="1141413" lvl="1" indent="-344488">
              <a:buClr>
                <a:srgbClr val="3333CC"/>
              </a:buClr>
              <a:buSzPct val="130000"/>
            </a:pPr>
            <a:r>
              <a:rPr lang="tr-TR" sz="2000" dirty="0" smtClean="0"/>
              <a:t>“Biz” ya da “kendimiz” kavramları kimler tarafından ve nasıl oluşturulur? </a:t>
            </a:r>
          </a:p>
          <a:p>
            <a:pPr marL="1828800" lvl="2" indent="-285750">
              <a:buClr>
                <a:srgbClr val="3333CC"/>
              </a:buClr>
              <a:buSzPct val="60000"/>
              <a:buFont typeface="Rockwell" panose="02060603020205020403" pitchFamily="18" charset="0"/>
              <a:buChar char="—"/>
            </a:pPr>
            <a:r>
              <a:rPr lang="tr-TR" sz="2000" dirty="0" err="1" smtClean="0"/>
              <a:t>Axelrod’un</a:t>
            </a:r>
            <a:r>
              <a:rPr lang="tr-TR" sz="2000" dirty="0" smtClean="0"/>
              <a:t> çalışmaları (Axelrod, 1997)</a:t>
            </a:r>
            <a:endParaRPr lang="en-US" sz="2000" dirty="0" smtClean="0"/>
          </a:p>
          <a:p>
            <a:pPr marL="1828800" lvl="2" indent="-285750">
              <a:buClr>
                <a:srgbClr val="3333CC"/>
              </a:buClr>
              <a:buSzPct val="60000"/>
              <a:buFont typeface="Rockwell" panose="02060603020205020403" pitchFamily="18" charset="0"/>
              <a:buChar char="—"/>
            </a:pPr>
            <a:r>
              <a:rPr lang="sv-SE" sz="2000" i="1" dirty="0" smtClean="0">
                <a:solidFill>
                  <a:schemeClr val="accent6">
                    <a:lumMod val="50000"/>
                  </a:schemeClr>
                </a:solidFill>
              </a:rPr>
              <a:t>Autopoiesis</a:t>
            </a:r>
            <a:r>
              <a:rPr lang="sv-SE" sz="2000" dirty="0" smtClean="0"/>
              <a:t>: Maturana </a:t>
            </a:r>
            <a:r>
              <a:rPr lang="sv-SE" sz="2000" dirty="0"/>
              <a:t>&amp; Varela; Niklas Luhmann</a:t>
            </a:r>
          </a:p>
          <a:p>
            <a:pPr lvl="2" indent="-342900"/>
            <a:endParaRPr lang="tr-TR" sz="1600" dirty="0" smtClean="0"/>
          </a:p>
          <a:p>
            <a:pPr marL="0" lvl="0" indent="0">
              <a:buNone/>
            </a:pPr>
            <a:endParaRPr lang="en-US" sz="2000" dirty="0"/>
          </a:p>
          <a:p>
            <a:pPr marL="40005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0580379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7861"/>
          </a:xfrm>
        </p:spPr>
        <p:txBody>
          <a:bodyPr>
            <a:normAutofit/>
          </a:bodyPr>
          <a:lstStyle/>
          <a:p>
            <a:pPr marL="57150" indent="0" algn="l"/>
            <a:r>
              <a:rPr lang="tr-TR" sz="2400" b="1" dirty="0"/>
              <a:t>Kendiliğinden oluşum ve kamu </a:t>
            </a:r>
            <a:r>
              <a:rPr lang="tr-TR" sz="2400" b="1" dirty="0" smtClean="0"/>
              <a:t>politikaları</a:t>
            </a:r>
            <a:endParaRPr lang="tr-TR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5135563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tr-TR" sz="2000" dirty="0" smtClean="0"/>
          </a:p>
          <a:p>
            <a:pPr marL="57150" indent="0">
              <a:buNone/>
            </a:pPr>
            <a:r>
              <a:rPr lang="tr-TR" sz="2000" dirty="0" smtClean="0"/>
              <a:t>Kamu politikası dediğimiz karmaşık sistemler kendilerini biçimlendirme yeteneğinde olan bireysel ve kolektif aktörlerin etkinlikleri ve etkileşimleri sonucunca ortaya çıkarlar ise:</a:t>
            </a:r>
          </a:p>
          <a:p>
            <a:pPr marL="457200" lvl="1" indent="0">
              <a:buNone/>
            </a:pPr>
            <a:endParaRPr lang="tr-TR" sz="2000" dirty="0" smtClean="0"/>
          </a:p>
          <a:p>
            <a:pPr marL="855663" lvl="1" indent="-444500">
              <a:buClr>
                <a:srgbClr val="3333CC"/>
              </a:buClr>
              <a:buFont typeface="Wingdings 2" panose="05020102010507070707" pitchFamily="18" charset="2"/>
              <a:buChar char=""/>
            </a:pPr>
            <a:r>
              <a:rPr lang="tr-TR" sz="2000" dirty="0" smtClean="0"/>
              <a:t>Bireylerin ve grupların inançları, tercihleri, davranışları ve ilişkilerinden nasıl sistemik (toplumsal, kolektif, yapısal) sonuçlar ortaya çıkar? </a:t>
            </a:r>
          </a:p>
          <a:p>
            <a:pPr marL="855663" lvl="1" indent="-444500"/>
            <a:endParaRPr lang="tr-TR" sz="2000" dirty="0" smtClean="0"/>
          </a:p>
          <a:p>
            <a:pPr marL="855663" lvl="1" indent="-444500">
              <a:buClr>
                <a:srgbClr val="3333CC"/>
              </a:buClr>
              <a:buFont typeface="Wingdings 2" panose="05020102010507070707" pitchFamily="18" charset="2"/>
              <a:buChar char=""/>
            </a:pPr>
            <a:r>
              <a:rPr lang="tr-TR" sz="2000" dirty="0" smtClean="0"/>
              <a:t>Ortaya çıkan sistemik yapılar, nasıl bireylerin inanç ve tercihlerini etkiler? </a:t>
            </a:r>
          </a:p>
          <a:p>
            <a:pPr marL="1317625" lvl="3" indent="-234950">
              <a:buClr>
                <a:srgbClr val="3333CC"/>
              </a:buClr>
              <a:buSzPct val="130000"/>
              <a:buFont typeface="Arial" panose="020B0604020202020204" pitchFamily="34" charset="0"/>
              <a:buChar char="•"/>
            </a:pPr>
            <a:r>
              <a:rPr lang="tr-TR" dirty="0" smtClean="0"/>
              <a:t>Bu konularda kamu </a:t>
            </a:r>
            <a:r>
              <a:rPr lang="tr-TR" dirty="0"/>
              <a:t>politikaları </a:t>
            </a:r>
            <a:r>
              <a:rPr lang="en-US" dirty="0" smtClean="0"/>
              <a:t>a</a:t>
            </a:r>
            <a:r>
              <a:rPr lang="tr-TR" dirty="0" err="1" smtClean="0"/>
              <a:t>lanı</a:t>
            </a:r>
            <a:r>
              <a:rPr lang="en-US" dirty="0" err="1" smtClean="0"/>
              <a:t>nda</a:t>
            </a:r>
            <a:r>
              <a:rPr lang="tr-TR" dirty="0" smtClean="0"/>
              <a:t> pek çalışma yok. </a:t>
            </a:r>
          </a:p>
          <a:p>
            <a:pPr marL="1317625" lvl="3" indent="-234950">
              <a:buClr>
                <a:srgbClr val="3333CC"/>
              </a:buClr>
              <a:buSzPct val="130000"/>
              <a:buFont typeface="Arial" panose="020B0604020202020204" pitchFamily="34" charset="0"/>
              <a:buChar char="•"/>
            </a:pPr>
            <a:r>
              <a:rPr lang="tr-TR" dirty="0" smtClean="0"/>
              <a:t>Bunlar daha çok sosyologların </a:t>
            </a:r>
            <a:r>
              <a:rPr lang="en-US" dirty="0" err="1" smtClean="0"/>
              <a:t>sordukları</a:t>
            </a:r>
            <a:r>
              <a:rPr lang="en-US" dirty="0" smtClean="0"/>
              <a:t> </a:t>
            </a:r>
            <a:r>
              <a:rPr lang="tr-TR" dirty="0" smtClean="0"/>
              <a:t>sorular</a:t>
            </a:r>
            <a:r>
              <a:rPr lang="en-US" dirty="0" smtClean="0"/>
              <a:t>.</a:t>
            </a:r>
            <a:endParaRPr lang="tr-TR" dirty="0" smtClean="0"/>
          </a:p>
          <a:p>
            <a:pPr indent="-285750"/>
            <a:endParaRPr lang="tr-TR" sz="2200" dirty="0" smtClean="0"/>
          </a:p>
          <a:p>
            <a:pPr marL="0" indent="0">
              <a:buNone/>
            </a:pPr>
            <a:endParaRPr lang="tr-TR" sz="22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138059501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056" y="381000"/>
            <a:ext cx="8229600" cy="965439"/>
          </a:xfrm>
        </p:spPr>
        <p:txBody>
          <a:bodyPr/>
          <a:lstStyle/>
          <a:p>
            <a:pPr algn="l"/>
            <a:r>
              <a:rPr lang="en-US" sz="2800" b="1" dirty="0" err="1"/>
              <a:t>Birlikte</a:t>
            </a:r>
            <a:r>
              <a:rPr lang="en-US" sz="2800" b="1" dirty="0"/>
              <a:t> </a:t>
            </a:r>
            <a:r>
              <a:rPr lang="en-US" sz="2800" b="1" dirty="0" err="1"/>
              <a:t>evrim</a:t>
            </a:r>
            <a:r>
              <a:rPr lang="en-US" sz="2800" b="1" dirty="0"/>
              <a:t> </a:t>
            </a:r>
            <a:r>
              <a:rPr lang="en-US" sz="2800" b="1" dirty="0" err="1"/>
              <a:t>ve</a:t>
            </a:r>
            <a:r>
              <a:rPr lang="en-US" sz="2800" b="1" dirty="0"/>
              <a:t> </a:t>
            </a:r>
            <a:r>
              <a:rPr lang="en-US" sz="2800" b="1" dirty="0" err="1"/>
              <a:t>kamu</a:t>
            </a:r>
            <a:r>
              <a:rPr lang="en-US" sz="2800" b="1" dirty="0"/>
              <a:t> </a:t>
            </a:r>
            <a:r>
              <a:rPr lang="en-US" sz="2800" b="1" dirty="0" err="1"/>
              <a:t>politikaları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4886086"/>
          </a:xfrm>
        </p:spPr>
        <p:txBody>
          <a:bodyPr/>
          <a:lstStyle/>
          <a:p>
            <a:pPr marL="0" indent="0">
              <a:buClr>
                <a:srgbClr val="3333CC"/>
              </a:buClr>
              <a:buNone/>
            </a:pPr>
            <a:endParaRPr lang="en-US" sz="2000" dirty="0" smtClean="0"/>
          </a:p>
          <a:p>
            <a:pPr marL="461963" indent="-461963">
              <a:buClr>
                <a:srgbClr val="3333CC"/>
              </a:buClr>
              <a:buSzPct val="90000"/>
            </a:pPr>
            <a:r>
              <a:rPr lang="tr-TR" sz="2000" dirty="0" smtClean="0"/>
              <a:t>Hollandalı araştırmacı Gerrits ’in Kuzey Avrupa’da nehir deltalarındaki çalışmaları karmaşıklık kuramının uygulamalarına bir örnek. </a:t>
            </a:r>
          </a:p>
          <a:p>
            <a:pPr marL="461963" indent="-461963">
              <a:buClr>
                <a:srgbClr val="3333CC"/>
              </a:buClr>
            </a:pPr>
            <a:endParaRPr lang="tr-TR" sz="2000" dirty="0" smtClean="0"/>
          </a:p>
          <a:p>
            <a:pPr marL="461963" indent="-461963">
              <a:buClr>
                <a:srgbClr val="3333CC"/>
              </a:buClr>
              <a:buSzPct val="90000"/>
            </a:pPr>
            <a:r>
              <a:rPr lang="tr-TR" sz="2000" dirty="0" smtClean="0"/>
              <a:t>Gerrits:  </a:t>
            </a:r>
          </a:p>
          <a:p>
            <a:pPr marL="914400" lvl="1" indent="-227013">
              <a:buClr>
                <a:srgbClr val="3333CC"/>
              </a:buClr>
            </a:pPr>
            <a:r>
              <a:rPr lang="tr-TR" sz="1800" dirty="0" smtClean="0"/>
              <a:t>Kamu politikalarını yapanlar doğal sistemleri </a:t>
            </a:r>
            <a:endParaRPr lang="en-US" sz="1800" dirty="0" smtClean="0"/>
          </a:p>
          <a:p>
            <a:pPr marL="914400" lvl="1" indent="-227013">
              <a:buClr>
                <a:srgbClr val="3333CC"/>
              </a:buClr>
              <a:buNone/>
            </a:pPr>
            <a:r>
              <a:rPr lang="en-US" sz="1800" dirty="0"/>
              <a:t> </a:t>
            </a:r>
            <a:r>
              <a:rPr lang="en-US" sz="1800" dirty="0" smtClean="0"/>
              <a:t>   </a:t>
            </a:r>
            <a:r>
              <a:rPr lang="tr-TR" sz="1800" dirty="0" smtClean="0"/>
              <a:t>edilgen varlıklar olarak düşünme hatasını işliyorlar. </a:t>
            </a:r>
            <a:endParaRPr lang="en-US" sz="1800" dirty="0" smtClean="0"/>
          </a:p>
          <a:p>
            <a:pPr marL="914400" lvl="1" indent="-227013">
              <a:lnSpc>
                <a:spcPts val="800"/>
              </a:lnSpc>
              <a:spcBef>
                <a:spcPts val="0"/>
              </a:spcBef>
              <a:buClr>
                <a:srgbClr val="3333CC"/>
              </a:buClr>
              <a:buNone/>
            </a:pPr>
            <a:endParaRPr lang="tr-TR" sz="1800" dirty="0" smtClean="0"/>
          </a:p>
          <a:p>
            <a:pPr marL="914400" lvl="1" indent="-227013">
              <a:buClr>
                <a:srgbClr val="3333CC"/>
              </a:buClr>
            </a:pPr>
            <a:r>
              <a:rPr lang="tr-TR" sz="1800" dirty="0" smtClean="0"/>
              <a:t>Oysa </a:t>
            </a:r>
            <a:r>
              <a:rPr lang="tr-TR" sz="1800" i="1" dirty="0" smtClean="0">
                <a:solidFill>
                  <a:schemeClr val="accent6">
                    <a:lumMod val="50000"/>
                  </a:schemeClr>
                </a:solidFill>
              </a:rPr>
              <a:t>doğal sistemler </a:t>
            </a:r>
            <a:r>
              <a:rPr lang="tr-TR" sz="1800" dirty="0" smtClean="0"/>
              <a:t>kendilerini biçimlendirme </a:t>
            </a:r>
            <a:endParaRPr lang="en-US" sz="1800" dirty="0" smtClean="0"/>
          </a:p>
          <a:p>
            <a:pPr marL="914400" lvl="1" indent="-227013">
              <a:buClr>
                <a:srgbClr val="3333CC"/>
              </a:buClr>
              <a:buNone/>
            </a:pPr>
            <a:r>
              <a:rPr lang="en-US" sz="1800" dirty="0" smtClean="0"/>
              <a:t>    </a:t>
            </a:r>
            <a:r>
              <a:rPr lang="tr-TR" sz="1800" dirty="0" smtClean="0"/>
              <a:t>ve de </a:t>
            </a:r>
            <a:r>
              <a:rPr lang="en-US" sz="1800" dirty="0"/>
              <a:t> </a:t>
            </a:r>
            <a:r>
              <a:rPr lang="tr-TR" sz="1800" i="1" dirty="0" smtClean="0">
                <a:solidFill>
                  <a:schemeClr val="accent6">
                    <a:lumMod val="50000"/>
                  </a:schemeClr>
                </a:solidFill>
              </a:rPr>
              <a:t>toplumsal sistemler </a:t>
            </a:r>
            <a:r>
              <a:rPr lang="tr-TR" sz="1800" dirty="0" smtClean="0"/>
              <a:t>ile </a:t>
            </a:r>
            <a:r>
              <a:rPr lang="tr-TR" sz="1800" i="1" dirty="0" smtClean="0"/>
              <a:t>birlikte </a:t>
            </a:r>
            <a:r>
              <a:rPr lang="tr-TR" sz="1800" i="1" dirty="0" smtClean="0">
                <a:solidFill>
                  <a:schemeClr val="accent6">
                    <a:lumMod val="50000"/>
                  </a:schemeClr>
                </a:solidFill>
              </a:rPr>
              <a:t>evrilme</a:t>
            </a:r>
            <a:r>
              <a:rPr lang="tr-TR" sz="1800" i="1" dirty="0" smtClean="0"/>
              <a:t> </a:t>
            </a:r>
            <a:endParaRPr lang="en-US" sz="1800" i="1" dirty="0" smtClean="0"/>
          </a:p>
          <a:p>
            <a:pPr marL="914400" lvl="1" indent="-227013">
              <a:buClr>
                <a:srgbClr val="3333CC"/>
              </a:buClr>
              <a:buNone/>
            </a:pPr>
            <a:r>
              <a:rPr lang="en-US" sz="1800" dirty="0" smtClean="0"/>
              <a:t>    </a:t>
            </a:r>
            <a:r>
              <a:rPr lang="tr-TR" sz="1800" dirty="0" smtClean="0"/>
              <a:t>özelliklerine sahipler</a:t>
            </a:r>
            <a:r>
              <a:rPr lang="tr-TR" sz="2000" dirty="0" smtClean="0"/>
              <a:t>.</a:t>
            </a:r>
          </a:p>
          <a:p>
            <a:pPr marL="0" indent="0">
              <a:buClr>
                <a:srgbClr val="3333CC"/>
              </a:buClr>
              <a:buNone/>
            </a:pPr>
            <a:endParaRPr lang="tr-TR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667000"/>
            <a:ext cx="1952625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105445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tr-TR" sz="2800" b="1" dirty="0" smtClean="0"/>
              <a:t>Karmaşıklık kuramının bir uygulaması: SNA örneği</a:t>
            </a:r>
            <a:br>
              <a:rPr lang="tr-TR" sz="2800" b="1" dirty="0" smtClean="0"/>
            </a:br>
            <a:endParaRPr lang="tr-TR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5135563"/>
          </a:xfrm>
        </p:spPr>
        <p:txBody>
          <a:bodyPr>
            <a:noAutofit/>
          </a:bodyPr>
          <a:lstStyle/>
          <a:p>
            <a:pPr marL="57150" indent="0">
              <a:buNone/>
            </a:pPr>
            <a:r>
              <a:rPr lang="en-US" sz="2000" dirty="0" smtClean="0"/>
              <a:t>Morçöl</a:t>
            </a:r>
            <a:r>
              <a:rPr lang="en-US" sz="2000" dirty="0"/>
              <a:t>, T Vasavada &amp; Kim (2014): </a:t>
            </a:r>
          </a:p>
          <a:p>
            <a:pPr marL="57150" indent="0">
              <a:buNone/>
            </a:pPr>
            <a:endParaRPr lang="en-US" sz="1600" dirty="0"/>
          </a:p>
          <a:p>
            <a:pPr marL="687388" indent="-401638">
              <a:buClr>
                <a:srgbClr val="3333CC"/>
              </a:buClr>
              <a:buSzPct val="90000"/>
            </a:pPr>
            <a:r>
              <a:rPr lang="en-US" sz="1900" dirty="0"/>
              <a:t>Bu </a:t>
            </a:r>
            <a:r>
              <a:rPr lang="en-US" sz="1900" dirty="0" err="1"/>
              <a:t>araştırmada</a:t>
            </a:r>
            <a:r>
              <a:rPr lang="en-US" sz="1900" dirty="0"/>
              <a:t> Philadelphia </a:t>
            </a:r>
            <a:r>
              <a:rPr lang="en-US" sz="1900" dirty="0" err="1"/>
              <a:t>kentindeki</a:t>
            </a:r>
            <a:r>
              <a:rPr lang="en-US" sz="1900" dirty="0"/>
              <a:t> </a:t>
            </a:r>
            <a:r>
              <a:rPr lang="en-US" sz="1900" dirty="0" err="1"/>
              <a:t>bir</a:t>
            </a:r>
            <a:r>
              <a:rPr lang="en-US" sz="1900" dirty="0"/>
              <a:t> “</a:t>
            </a:r>
            <a:r>
              <a:rPr lang="en-US" sz="1900" dirty="0" err="1"/>
              <a:t>Hizmet</a:t>
            </a:r>
            <a:r>
              <a:rPr lang="en-US" sz="1900" dirty="0"/>
              <a:t> </a:t>
            </a:r>
            <a:r>
              <a:rPr lang="en-US" sz="1900" dirty="0" err="1"/>
              <a:t>İyileştirme</a:t>
            </a:r>
            <a:r>
              <a:rPr lang="en-US" sz="1900" dirty="0"/>
              <a:t> </a:t>
            </a:r>
            <a:r>
              <a:rPr lang="en-US" sz="1900" dirty="0" err="1"/>
              <a:t>Bölgesi</a:t>
            </a:r>
            <a:r>
              <a:rPr lang="en-US" sz="1900" dirty="0"/>
              <a:t>” (HİB) </a:t>
            </a:r>
            <a:r>
              <a:rPr lang="en-US" sz="1900" dirty="0" err="1"/>
              <a:t>kuruluşunun</a:t>
            </a:r>
            <a:r>
              <a:rPr lang="en-US" sz="1900" dirty="0"/>
              <a:t> </a:t>
            </a:r>
            <a:r>
              <a:rPr lang="en-US" sz="1900" dirty="0" smtClean="0"/>
              <a:t>(Center City District, CCD) </a:t>
            </a:r>
            <a:r>
              <a:rPr lang="en-US" sz="1900" dirty="0" err="1"/>
              <a:t>kentin</a:t>
            </a:r>
            <a:r>
              <a:rPr lang="en-US" sz="1900" dirty="0"/>
              <a:t> </a:t>
            </a:r>
            <a:r>
              <a:rPr lang="en-US" sz="1900" dirty="0" err="1"/>
              <a:t>yönetişim</a:t>
            </a:r>
            <a:r>
              <a:rPr lang="en-US" sz="1900" dirty="0"/>
              <a:t> </a:t>
            </a:r>
            <a:r>
              <a:rPr lang="en-US" sz="1900" dirty="0" err="1"/>
              <a:t>ağı</a:t>
            </a:r>
            <a:r>
              <a:rPr lang="en-US" sz="1900" dirty="0"/>
              <a:t> (governance network) </a:t>
            </a:r>
            <a:r>
              <a:rPr lang="en-US" sz="1900" dirty="0" err="1"/>
              <a:t>içindeki</a:t>
            </a:r>
            <a:r>
              <a:rPr lang="en-US" sz="1900" dirty="0"/>
              <a:t> </a:t>
            </a:r>
            <a:r>
              <a:rPr lang="en-US" sz="1900" dirty="0" err="1"/>
              <a:t>rolünü</a:t>
            </a:r>
            <a:r>
              <a:rPr lang="en-US" sz="1900" dirty="0"/>
              <a:t> </a:t>
            </a:r>
            <a:r>
              <a:rPr lang="en-US" sz="1900" dirty="0" err="1"/>
              <a:t>anlamaya</a:t>
            </a:r>
            <a:r>
              <a:rPr lang="en-US" sz="1900" dirty="0"/>
              <a:t> </a:t>
            </a:r>
            <a:r>
              <a:rPr lang="en-US" sz="1900" dirty="0" err="1"/>
              <a:t>çalıştık</a:t>
            </a:r>
            <a:r>
              <a:rPr lang="en-US" sz="1900" dirty="0"/>
              <a:t>. </a:t>
            </a:r>
            <a:endParaRPr lang="en-US" sz="1900" dirty="0" smtClean="0"/>
          </a:p>
          <a:p>
            <a:pPr marL="400050"/>
            <a:endParaRPr lang="en-US" sz="2000" dirty="0" smtClean="0"/>
          </a:p>
          <a:p>
            <a:pPr marL="400050"/>
            <a:endParaRPr lang="en-US" sz="2000" dirty="0"/>
          </a:p>
          <a:p>
            <a:pPr marL="400050"/>
            <a:endParaRPr lang="en-US" sz="2000" dirty="0" smtClean="0"/>
          </a:p>
          <a:p>
            <a:pPr marL="400050"/>
            <a:endParaRPr lang="en-US" sz="2000" dirty="0"/>
          </a:p>
          <a:p>
            <a:pPr marL="400050"/>
            <a:endParaRPr lang="en-US" sz="2000" dirty="0" smtClean="0"/>
          </a:p>
          <a:p>
            <a:pPr marL="400050"/>
            <a:endParaRPr lang="en-US" sz="2000" dirty="0"/>
          </a:p>
          <a:p>
            <a:pPr marL="400050"/>
            <a:endParaRPr lang="en-US" sz="2000" dirty="0" smtClean="0"/>
          </a:p>
          <a:p>
            <a:pPr marL="400050"/>
            <a:endParaRPr lang="en-US" sz="2000" dirty="0"/>
          </a:p>
          <a:p>
            <a:pPr marL="400050"/>
            <a:endParaRPr lang="en-US" sz="2000" dirty="0" smtClean="0"/>
          </a:p>
          <a:p>
            <a:pPr marL="57150" indent="0">
              <a:buNone/>
            </a:pPr>
            <a:endParaRPr lang="en-US" sz="1000" dirty="0" smtClean="0"/>
          </a:p>
          <a:p>
            <a:pPr marL="57150" indent="571500">
              <a:buNone/>
            </a:pPr>
            <a:r>
              <a:rPr lang="en-US" sz="1000" dirty="0" smtClean="0">
                <a:hlinkClick r:id="rId2"/>
              </a:rPr>
              <a:t>http</a:t>
            </a:r>
            <a:r>
              <a:rPr lang="en-US" sz="1000" dirty="0">
                <a:hlinkClick r:id="rId2"/>
              </a:rPr>
              <a:t>://www.centercityphila.org</a:t>
            </a:r>
            <a:r>
              <a:rPr lang="en-US" sz="1000" dirty="0" smtClean="0">
                <a:hlinkClick r:id="rId2"/>
              </a:rPr>
              <a:t>/</a:t>
            </a:r>
            <a:endParaRPr lang="en-US" sz="1000" dirty="0" smtClean="0"/>
          </a:p>
          <a:p>
            <a:pPr marL="57150" indent="0">
              <a:buNone/>
            </a:pPr>
            <a:endParaRPr lang="en-US" sz="1000" dirty="0"/>
          </a:p>
          <a:p>
            <a:pPr marL="57150" indent="0">
              <a:buNone/>
            </a:pPr>
            <a:endParaRPr lang="en-US" sz="2000" dirty="0"/>
          </a:p>
          <a:p>
            <a:pPr marL="57150" indent="0">
              <a:buNone/>
            </a:pPr>
            <a:endParaRPr lang="en-US" sz="2000" dirty="0" smtClean="0"/>
          </a:p>
          <a:p>
            <a:pPr marL="57150" indent="0">
              <a:buNone/>
            </a:pPr>
            <a:r>
              <a:rPr lang="en-US" sz="2000" dirty="0" smtClean="0"/>
              <a:t> </a:t>
            </a: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57150" indent="0">
              <a:buNone/>
            </a:pPr>
            <a:endParaRPr lang="en-US" sz="1400" dirty="0" smtClean="0"/>
          </a:p>
          <a:p>
            <a:pPr marL="57150" indent="0">
              <a:buNone/>
            </a:pPr>
            <a:endParaRPr lang="en-US" sz="1400" dirty="0"/>
          </a:p>
          <a:p>
            <a:pPr marL="57150" indent="0">
              <a:buNone/>
            </a:pPr>
            <a:endParaRPr lang="en-US" sz="1400" dirty="0" smtClean="0"/>
          </a:p>
          <a:p>
            <a:pPr marL="57150" indent="0">
              <a:buNone/>
            </a:pPr>
            <a:endParaRPr lang="en-US" sz="1400" dirty="0"/>
          </a:p>
          <a:p>
            <a:pPr marL="57150" indent="0">
              <a:buNone/>
            </a:pPr>
            <a:endParaRPr lang="en-US" sz="1400" dirty="0" smtClean="0"/>
          </a:p>
          <a:p>
            <a:pPr marL="57150" indent="0">
              <a:buNone/>
            </a:pPr>
            <a:endParaRPr lang="en-US" sz="1400" dirty="0"/>
          </a:p>
          <a:p>
            <a:pPr marL="57150" indent="0">
              <a:buNone/>
            </a:pPr>
            <a:endParaRPr lang="en-US" sz="1400" dirty="0" smtClean="0"/>
          </a:p>
          <a:p>
            <a:pPr marL="57150" indent="0">
              <a:buNone/>
            </a:pPr>
            <a:endParaRPr lang="en-US" sz="1400" dirty="0"/>
          </a:p>
          <a:p>
            <a:pPr marL="57150" indent="0">
              <a:buNone/>
            </a:pPr>
            <a:endParaRPr lang="en-US" sz="1400" dirty="0" smtClean="0"/>
          </a:p>
          <a:p>
            <a:pPr marL="57150" indent="0">
              <a:buNone/>
            </a:pPr>
            <a:endParaRPr lang="en-US" sz="1400" dirty="0"/>
          </a:p>
          <a:p>
            <a:pPr marL="57150" indent="0">
              <a:buNone/>
            </a:pPr>
            <a:endParaRPr lang="en-US" sz="1400" dirty="0" smtClean="0"/>
          </a:p>
          <a:p>
            <a:pPr marL="57150" indent="0">
              <a:buNone/>
            </a:pPr>
            <a:endParaRPr lang="en-US" sz="1400" dirty="0"/>
          </a:p>
          <a:p>
            <a:pPr marL="57150" indent="0">
              <a:buNone/>
            </a:pPr>
            <a:endParaRPr lang="en-US" sz="1400" dirty="0" smtClean="0"/>
          </a:p>
          <a:p>
            <a:pPr marL="57150" indent="0">
              <a:buNone/>
            </a:pPr>
            <a:endParaRPr lang="en-US" sz="1400" dirty="0"/>
          </a:p>
          <a:p>
            <a:pPr marL="57150" indent="0">
              <a:buNone/>
            </a:pPr>
            <a:endParaRPr lang="en-US" sz="1400" dirty="0" smtClean="0"/>
          </a:p>
          <a:p>
            <a:pPr marL="57150" indent="0">
              <a:buNone/>
            </a:pPr>
            <a:endParaRPr lang="tr-TR" sz="1400" dirty="0"/>
          </a:p>
          <a:p>
            <a:pPr marL="5715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tr-TR" sz="2400" dirty="0" smtClean="0"/>
          </a:p>
        </p:txBody>
      </p:sp>
      <p:pic>
        <p:nvPicPr>
          <p:cNvPr id="4" name="Picture 3" descr="C:\Users\goktug\AppData\Local\Microsoft\Windows\Temporary Internet Files\Content.Word\New Picture (6).bmp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12420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0399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tr-TR" sz="2800" b="1" dirty="0" smtClean="0"/>
              <a:t>Karmaşıklık kuramının bir uygulaması: SNA örneği</a:t>
            </a:r>
            <a:r>
              <a:rPr lang="en-US" sz="2800" b="1" dirty="0" smtClean="0"/>
              <a:t>…</a:t>
            </a:r>
            <a:r>
              <a:rPr lang="tr-TR" sz="2800" b="1" dirty="0" smtClean="0"/>
              <a:t/>
            </a:r>
            <a:br>
              <a:rPr lang="tr-TR" sz="2800" b="1" dirty="0" smtClean="0"/>
            </a:br>
            <a:endParaRPr lang="tr-TR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35563"/>
          </a:xfrm>
        </p:spPr>
        <p:txBody>
          <a:bodyPr>
            <a:noAutofit/>
          </a:bodyPr>
          <a:lstStyle/>
          <a:p>
            <a:pPr marL="57150" indent="0">
              <a:buNone/>
            </a:pPr>
            <a:r>
              <a:rPr lang="en-US" sz="2000" dirty="0" smtClean="0"/>
              <a:t>Morçöl</a:t>
            </a:r>
            <a:r>
              <a:rPr lang="en-US" sz="2000" dirty="0"/>
              <a:t>, T Vasavada &amp; Kim (2014): </a:t>
            </a:r>
          </a:p>
          <a:p>
            <a:pPr marL="57150" indent="0">
              <a:buNone/>
            </a:pPr>
            <a:endParaRPr lang="en-US" sz="2000" dirty="0"/>
          </a:p>
          <a:p>
            <a:pPr marL="687388" indent="-342900">
              <a:buClr>
                <a:srgbClr val="3333CC"/>
              </a:buClr>
              <a:buSzPct val="90000"/>
            </a:pPr>
            <a:r>
              <a:rPr lang="en-US" sz="2000" dirty="0"/>
              <a:t>Bu </a:t>
            </a:r>
            <a:r>
              <a:rPr lang="en-US" sz="2000" dirty="0" err="1" smtClean="0"/>
              <a:t>araştırmada</a:t>
            </a:r>
            <a:r>
              <a:rPr lang="en-US" sz="2000" dirty="0" smtClean="0"/>
              <a:t> </a:t>
            </a:r>
            <a:r>
              <a:rPr lang="tr-TR" sz="2000" dirty="0" smtClean="0"/>
              <a:t>bir </a:t>
            </a:r>
            <a:r>
              <a:rPr lang="tr-TR" sz="2000" dirty="0"/>
              <a:t>içerik çözümlemesi ve </a:t>
            </a:r>
            <a:r>
              <a:rPr lang="tr-TR" sz="2000" dirty="0" err="1"/>
              <a:t>SNA’nin</a:t>
            </a:r>
            <a:r>
              <a:rPr lang="tr-TR" sz="2000" dirty="0"/>
              <a:t> özel bir biçimini (</a:t>
            </a:r>
            <a:r>
              <a:rPr lang="tr-TR" sz="2000" i="1" dirty="0"/>
              <a:t>network </a:t>
            </a:r>
            <a:r>
              <a:rPr lang="tr-TR" sz="2000" i="1" dirty="0" err="1"/>
              <a:t>text</a:t>
            </a:r>
            <a:r>
              <a:rPr lang="tr-TR" sz="2000" i="1" dirty="0"/>
              <a:t> </a:t>
            </a:r>
            <a:r>
              <a:rPr lang="tr-TR" sz="2000" i="1" dirty="0" err="1"/>
              <a:t>analysis</a:t>
            </a:r>
            <a:r>
              <a:rPr lang="tr-TR" sz="2000" dirty="0"/>
              <a:t>) kullandık. </a:t>
            </a:r>
          </a:p>
          <a:p>
            <a:pPr marL="687388" indent="-342900"/>
            <a:endParaRPr lang="en-US" sz="2000" dirty="0" smtClean="0"/>
          </a:p>
          <a:p>
            <a:pPr marL="687388" indent="-342900">
              <a:buClr>
                <a:srgbClr val="3333CC"/>
              </a:buClr>
              <a:buSzPct val="90000"/>
            </a:pPr>
            <a:r>
              <a:rPr lang="tr-TR" sz="2000" dirty="0" smtClean="0"/>
              <a:t>Kullandığımız </a:t>
            </a:r>
            <a:r>
              <a:rPr lang="tr-TR" sz="2000" dirty="0"/>
              <a:t>yazılımlar </a:t>
            </a:r>
            <a:r>
              <a:rPr lang="tr-TR" sz="2000" dirty="0" err="1"/>
              <a:t>AutoMap</a:t>
            </a:r>
            <a:r>
              <a:rPr lang="tr-TR" sz="2000" dirty="0"/>
              <a:t> ve ORA </a:t>
            </a:r>
            <a:endParaRPr lang="tr-TR" sz="2000" dirty="0" smtClean="0"/>
          </a:p>
          <a:p>
            <a:pPr marL="344488" indent="0">
              <a:buClr>
                <a:srgbClr val="3333CC"/>
              </a:buClr>
              <a:buSzPct val="90000"/>
              <a:buNone/>
            </a:pPr>
            <a:r>
              <a:rPr lang="tr-TR" sz="2000" dirty="0"/>
              <a:t>	</a:t>
            </a:r>
            <a:r>
              <a:rPr lang="tr-TR" sz="2000" dirty="0" smtClean="0"/>
              <a:t>(</a:t>
            </a:r>
            <a:r>
              <a:rPr lang="tr-TR" sz="2000" u="sng" dirty="0">
                <a:hlinkClick r:id="rId2"/>
              </a:rPr>
              <a:t>http://www.casos.cs.cmu.edu/</a:t>
            </a:r>
            <a:r>
              <a:rPr lang="tr-TR" sz="2000" dirty="0"/>
              <a:t>). </a:t>
            </a:r>
          </a:p>
          <a:p>
            <a:pPr marL="687388" indent="-342900"/>
            <a:endParaRPr lang="en-US" sz="2000" dirty="0" smtClean="0"/>
          </a:p>
          <a:p>
            <a:pPr marL="57150" indent="0">
              <a:buNone/>
            </a:pPr>
            <a:endParaRPr lang="en-US" sz="2000" dirty="0" smtClean="0"/>
          </a:p>
          <a:p>
            <a:pPr marL="57150" indent="0">
              <a:buNone/>
            </a:pPr>
            <a:endParaRPr lang="en-US" sz="2000" dirty="0"/>
          </a:p>
          <a:p>
            <a:pPr marL="57150" indent="0">
              <a:buNone/>
            </a:pPr>
            <a:endParaRPr lang="en-US" sz="2000" dirty="0" smtClean="0"/>
          </a:p>
          <a:p>
            <a:pPr marL="57150" indent="0">
              <a:buNone/>
            </a:pPr>
            <a:endParaRPr lang="en-US" sz="2000" dirty="0"/>
          </a:p>
          <a:p>
            <a:pPr marL="57150" indent="0">
              <a:buNone/>
            </a:pPr>
            <a:endParaRPr lang="en-US" sz="2000" dirty="0" smtClean="0"/>
          </a:p>
          <a:p>
            <a:pPr marL="57150" indent="0">
              <a:buNone/>
            </a:pPr>
            <a:endParaRPr lang="en-US" sz="2000" dirty="0"/>
          </a:p>
          <a:p>
            <a:pPr marL="57150" indent="0">
              <a:buNone/>
            </a:pPr>
            <a:endParaRPr lang="en-US" sz="2000" dirty="0" smtClean="0"/>
          </a:p>
          <a:p>
            <a:pPr marL="57150" indent="0">
              <a:buNone/>
            </a:pPr>
            <a:endParaRPr lang="en-US" sz="2000" dirty="0"/>
          </a:p>
          <a:p>
            <a:pPr marL="57150" indent="0">
              <a:buNone/>
            </a:pPr>
            <a:endParaRPr lang="en-US" sz="2000" dirty="0" smtClean="0"/>
          </a:p>
          <a:p>
            <a:pPr marL="57150" indent="0">
              <a:buNone/>
            </a:pPr>
            <a:endParaRPr lang="en-US" sz="2000" dirty="0"/>
          </a:p>
          <a:p>
            <a:pPr marL="57150" indent="0">
              <a:buNone/>
            </a:pPr>
            <a:endParaRPr lang="en-US" sz="2000" dirty="0" smtClean="0"/>
          </a:p>
          <a:p>
            <a:pPr marL="57150" indent="0">
              <a:buNone/>
            </a:pPr>
            <a:endParaRPr lang="en-US" sz="2000" dirty="0"/>
          </a:p>
          <a:p>
            <a:pPr marL="57150" indent="0">
              <a:buNone/>
            </a:pPr>
            <a:endParaRPr lang="en-US" sz="2000" dirty="0" smtClean="0"/>
          </a:p>
          <a:p>
            <a:pPr marL="57150" indent="0">
              <a:buNone/>
            </a:pPr>
            <a:endParaRPr lang="en-US" sz="2000" dirty="0"/>
          </a:p>
          <a:p>
            <a:pPr marL="57150" indent="0">
              <a:buNone/>
            </a:pPr>
            <a:endParaRPr lang="en-US" sz="2000" dirty="0" smtClean="0"/>
          </a:p>
          <a:p>
            <a:pPr marL="57150" indent="0">
              <a:buNone/>
            </a:pPr>
            <a:endParaRPr lang="tr-TR" sz="2000" dirty="0"/>
          </a:p>
          <a:p>
            <a:pPr marL="5715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tr-TR" sz="2000" dirty="0" smtClean="0"/>
          </a:p>
        </p:txBody>
      </p:sp>
    </p:spTree>
    <p:extLst>
      <p:ext uri="{BB962C8B-B14F-4D97-AF65-F5344CB8AC3E}">
        <p14:creationId xmlns:p14="http://schemas.microsoft.com/office/powerpoint/2010/main" val="3162558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tr-TR" sz="2800" b="1" dirty="0"/>
              <a:t>SNA </a:t>
            </a:r>
            <a:r>
              <a:rPr lang="tr-TR" sz="2800" b="1" dirty="0" smtClean="0"/>
              <a:t>uygulamalısının bulguları </a:t>
            </a:r>
            <a:br>
              <a:rPr lang="tr-TR" sz="2800" b="1" dirty="0" smtClean="0"/>
            </a:br>
            <a:endParaRPr lang="tr-TR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tr-TR" sz="1600" dirty="0" smtClean="0"/>
              <a:t>Center </a:t>
            </a:r>
            <a:r>
              <a:rPr lang="tr-TR" sz="1600" dirty="0"/>
              <a:t>City’deki en önemli aktörlerin zaman içinde değişimi (“centrality” ölçümleri)</a:t>
            </a:r>
          </a:p>
          <a:p>
            <a:endParaRPr lang="en-US" sz="1800" dirty="0" smtClean="0"/>
          </a:p>
          <a:p>
            <a:pPr marL="57150" indent="0">
              <a:buNone/>
            </a:pPr>
            <a:endParaRPr lang="en-US" sz="1800" dirty="0" smtClean="0"/>
          </a:p>
          <a:p>
            <a:pPr marL="57150" indent="0">
              <a:buNone/>
            </a:pPr>
            <a:endParaRPr lang="en-US" sz="1800" dirty="0"/>
          </a:p>
          <a:p>
            <a:pPr marL="57150" indent="0">
              <a:buNone/>
            </a:pPr>
            <a:endParaRPr lang="en-US" sz="1800" dirty="0" smtClean="0"/>
          </a:p>
          <a:p>
            <a:pPr marL="57150" indent="0">
              <a:buNone/>
            </a:pPr>
            <a:endParaRPr lang="en-US" sz="1800" dirty="0"/>
          </a:p>
          <a:p>
            <a:pPr marL="57150" indent="0">
              <a:buNone/>
            </a:pPr>
            <a:endParaRPr lang="en-US" sz="1800" dirty="0" smtClean="0"/>
          </a:p>
          <a:p>
            <a:pPr marL="57150" indent="0">
              <a:buNone/>
            </a:pPr>
            <a:endParaRPr lang="en-US" sz="1800" dirty="0"/>
          </a:p>
          <a:p>
            <a:pPr marL="57150" indent="0">
              <a:buNone/>
            </a:pPr>
            <a:endParaRPr lang="en-US" sz="1800" dirty="0" smtClean="0"/>
          </a:p>
          <a:p>
            <a:pPr marL="57150" indent="0">
              <a:buNone/>
            </a:pPr>
            <a:r>
              <a:rPr lang="en-US" sz="1600" dirty="0" smtClean="0"/>
              <a:t>CCD </a:t>
            </a:r>
            <a:r>
              <a:rPr lang="en-US" sz="1600" dirty="0" err="1"/>
              <a:t>direktörünün</a:t>
            </a:r>
            <a:r>
              <a:rPr lang="en-US" sz="1600" dirty="0"/>
              <a:t>  </a:t>
            </a:r>
            <a:r>
              <a:rPr lang="en-US" sz="1600" dirty="0" err="1"/>
              <a:t>etkinliklerinin</a:t>
            </a:r>
            <a:r>
              <a:rPr lang="en-US" sz="1600" dirty="0"/>
              <a:t> zaman </a:t>
            </a:r>
            <a:r>
              <a:rPr lang="en-US" sz="1600" dirty="0" err="1"/>
              <a:t>içinde</a:t>
            </a:r>
            <a:r>
              <a:rPr lang="en-US" sz="1600" dirty="0"/>
              <a:t> </a:t>
            </a:r>
            <a:r>
              <a:rPr lang="en-US" sz="1600" dirty="0" err="1" smtClean="0"/>
              <a:t>değişimi</a:t>
            </a:r>
            <a:endParaRPr lang="en-US" sz="1600" dirty="0" smtClean="0"/>
          </a:p>
          <a:p>
            <a:pPr marL="57150" indent="0">
              <a:buNone/>
            </a:pPr>
            <a:endParaRPr lang="en-US" sz="1800" dirty="0"/>
          </a:p>
          <a:p>
            <a:pPr marL="57150" indent="0">
              <a:buNone/>
            </a:pPr>
            <a:endParaRPr lang="en-US" sz="1800" dirty="0"/>
          </a:p>
          <a:p>
            <a:pPr marL="57150" indent="0">
              <a:buNone/>
            </a:pPr>
            <a:endParaRPr lang="en-US" sz="1800" dirty="0" smtClean="0"/>
          </a:p>
          <a:p>
            <a:pPr marL="57150" indent="0">
              <a:buNone/>
            </a:pPr>
            <a:endParaRPr lang="en-US" sz="1800" dirty="0"/>
          </a:p>
          <a:p>
            <a:pPr marL="57150" indent="0">
              <a:buNone/>
            </a:pPr>
            <a:endParaRPr lang="en-US" sz="1800" dirty="0" smtClean="0"/>
          </a:p>
          <a:p>
            <a:pPr marL="57150" indent="0">
              <a:buNone/>
            </a:pPr>
            <a:endParaRPr lang="en-US" sz="1800" dirty="0"/>
          </a:p>
          <a:p>
            <a:pPr marL="57150" indent="0">
              <a:buNone/>
            </a:pPr>
            <a:endParaRPr lang="en-US" sz="1800" dirty="0" smtClean="0"/>
          </a:p>
          <a:p>
            <a:pPr marL="57150" indent="0">
              <a:buNone/>
            </a:pPr>
            <a:endParaRPr lang="tr-TR" sz="1800" dirty="0"/>
          </a:p>
          <a:p>
            <a:pPr marL="5715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tr-TR" sz="1800" dirty="0" smtClean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263006"/>
            <a:ext cx="5410200" cy="2209800"/>
          </a:xfrm>
          <a:prstGeom prst="rect">
            <a:avLst/>
          </a:prstGeom>
          <a:noFill/>
        </p:spPr>
      </p:pic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671750804"/>
              </p:ext>
            </p:extLst>
          </p:nvPr>
        </p:nvGraphicFramePr>
        <p:xfrm>
          <a:off x="1371601" y="1828800"/>
          <a:ext cx="5333999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12034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2800" b="1" dirty="0"/>
              <a:t>“Tarafsız araştırma mı yapmalı, yoksa (taraflı) politika mı önermeli?”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458200" cy="480060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1C35B0"/>
              </a:buClr>
            </a:pPr>
            <a:r>
              <a:rPr lang="tr-TR" sz="1900" dirty="0">
                <a:ea typeface="Calibri"/>
                <a:cs typeface="Times New Roman"/>
              </a:rPr>
              <a:t>Bu gibi sorular bilimsel çözümleme, politika ve bilgi bilim konularındaki varsayımlar ve dünya görüşleri ile yakından ilgili. </a:t>
            </a: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1C35B0"/>
              </a:buClr>
            </a:pPr>
            <a:r>
              <a:rPr lang="tr-TR" sz="1900" dirty="0">
                <a:ea typeface="Calibri"/>
                <a:cs typeface="Times New Roman"/>
              </a:rPr>
              <a:t>Özellikle siyaset bilimcilerin ve ekonomistlerin bu sorulara cevaplarında ve dünya görüşlerinde belirgin farklar var. </a:t>
            </a: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1C35B0"/>
              </a:buClr>
            </a:pPr>
            <a:r>
              <a:rPr lang="tr-TR" sz="1900" dirty="0">
                <a:ea typeface="Calibri"/>
                <a:cs typeface="Times New Roman"/>
              </a:rPr>
              <a:t>1990larda yaptığım bir araştırmanın </a:t>
            </a:r>
            <a:r>
              <a:rPr lang="tr-TR" sz="1900" dirty="0" smtClean="0">
                <a:ea typeface="Calibri"/>
                <a:cs typeface="Times New Roman"/>
              </a:rPr>
              <a:t>sonuçların</a:t>
            </a:r>
            <a:r>
              <a:rPr lang="en-US" sz="1900" dirty="0" smtClean="0">
                <a:ea typeface="Calibri"/>
                <a:cs typeface="Times New Roman"/>
              </a:rPr>
              <a:t>a </a:t>
            </a:r>
            <a:r>
              <a:rPr lang="tr-TR" sz="1900" dirty="0" smtClean="0">
                <a:ea typeface="Calibri"/>
                <a:cs typeface="Times New Roman"/>
              </a:rPr>
              <a:t>göre</a:t>
            </a:r>
            <a:r>
              <a:rPr lang="en-US" sz="1900" dirty="0" smtClean="0">
                <a:ea typeface="Calibri"/>
                <a:cs typeface="Times New Roman"/>
              </a:rPr>
              <a:t> </a:t>
            </a:r>
            <a:r>
              <a:rPr lang="en-US" sz="1900" dirty="0">
                <a:ea typeface="Calibri"/>
                <a:cs typeface="Times New Roman"/>
              </a:rPr>
              <a:t>(Morçöl, </a:t>
            </a:r>
            <a:r>
              <a:rPr lang="en-US" sz="1900" dirty="0" smtClean="0">
                <a:ea typeface="Calibri"/>
                <a:cs typeface="Times New Roman"/>
              </a:rPr>
              <a:t>2001): </a:t>
            </a:r>
            <a:endParaRPr lang="tr-TR" sz="1900" dirty="0">
              <a:ea typeface="Calibri"/>
              <a:cs typeface="Times New Roman"/>
            </a:endParaRPr>
          </a:p>
          <a:p>
            <a:pPr marL="94996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1C35B0"/>
              </a:buClr>
              <a:buFont typeface="Wingdings" panose="05000000000000000000" pitchFamily="2" charset="2"/>
              <a:buChar char="Ø"/>
            </a:pPr>
            <a:r>
              <a:rPr lang="tr-TR" sz="1900" i="1" dirty="0" smtClean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Ekonomistler</a:t>
            </a:r>
            <a:r>
              <a:rPr lang="tr-TR" sz="1900" i="1" dirty="0" smtClean="0">
                <a:ea typeface="Calibri"/>
                <a:cs typeface="Times New Roman"/>
              </a:rPr>
              <a:t> </a:t>
            </a:r>
            <a:r>
              <a:rPr lang="tr-TR" sz="1900" dirty="0" err="1">
                <a:ea typeface="Calibri"/>
                <a:cs typeface="Times New Roman"/>
              </a:rPr>
              <a:t>KPÇ</a:t>
            </a:r>
            <a:r>
              <a:rPr lang="tr-TR" sz="1900" dirty="0">
                <a:ea typeface="Calibri"/>
                <a:cs typeface="Times New Roman"/>
              </a:rPr>
              <a:t> </a:t>
            </a:r>
            <a:r>
              <a:rPr lang="tr-TR" sz="1900" dirty="0" err="1">
                <a:ea typeface="Calibri"/>
                <a:cs typeface="Times New Roman"/>
              </a:rPr>
              <a:t>nin</a:t>
            </a:r>
            <a:r>
              <a:rPr lang="tr-TR" sz="1900" dirty="0">
                <a:ea typeface="Calibri"/>
                <a:cs typeface="Times New Roman"/>
              </a:rPr>
              <a:t> </a:t>
            </a:r>
            <a:r>
              <a:rPr lang="tr-TR" sz="1900" i="1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nesnel (objektif) bir bilim </a:t>
            </a:r>
            <a:r>
              <a:rPr lang="tr-TR" sz="1900" dirty="0">
                <a:ea typeface="Calibri"/>
                <a:cs typeface="Times New Roman"/>
              </a:rPr>
              <a:t>olabileceğine ve bunun da daha çok </a:t>
            </a:r>
            <a:r>
              <a:rPr lang="tr-TR" sz="1900" i="1" dirty="0">
                <a:ea typeface="Calibri"/>
                <a:cs typeface="Times New Roman"/>
              </a:rPr>
              <a:t>sayısal yöntemler </a:t>
            </a:r>
            <a:r>
              <a:rPr lang="tr-TR" sz="1900" dirty="0">
                <a:ea typeface="Calibri"/>
                <a:cs typeface="Times New Roman"/>
              </a:rPr>
              <a:t>kullanmak ile sağlanabileceğine inanıyorlar. </a:t>
            </a:r>
          </a:p>
          <a:p>
            <a:pPr marL="94996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1C35B0"/>
              </a:buClr>
              <a:buFont typeface="Wingdings" panose="05000000000000000000" pitchFamily="2" charset="2"/>
              <a:buChar char="Ø"/>
            </a:pPr>
            <a:r>
              <a:rPr lang="tr-TR" sz="1900" i="1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Siyaset bilimciler </a:t>
            </a:r>
            <a:r>
              <a:rPr lang="tr-TR" sz="1900" dirty="0">
                <a:ea typeface="Calibri"/>
                <a:cs typeface="Times New Roman"/>
              </a:rPr>
              <a:t>ise </a:t>
            </a:r>
            <a:r>
              <a:rPr lang="tr-TR" sz="1900" dirty="0" err="1">
                <a:ea typeface="Calibri"/>
                <a:cs typeface="Times New Roman"/>
              </a:rPr>
              <a:t>KPÇ</a:t>
            </a:r>
            <a:r>
              <a:rPr lang="tr-TR" sz="1900" dirty="0">
                <a:ea typeface="Calibri"/>
                <a:cs typeface="Times New Roman"/>
              </a:rPr>
              <a:t> süreçlerinde </a:t>
            </a:r>
            <a:r>
              <a:rPr lang="tr-TR" sz="1900" i="1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öznelliklerin (</a:t>
            </a:r>
            <a:r>
              <a:rPr lang="tr-TR" sz="1900" i="1" dirty="0" err="1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subjectivity</a:t>
            </a:r>
            <a:r>
              <a:rPr lang="tr-TR" sz="1900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) </a:t>
            </a:r>
            <a:r>
              <a:rPr lang="tr-TR" sz="1900" dirty="0">
                <a:ea typeface="Calibri"/>
                <a:cs typeface="Times New Roman"/>
              </a:rPr>
              <a:t>ve </a:t>
            </a:r>
            <a:r>
              <a:rPr lang="tr-TR" sz="1900" i="1" dirty="0" smtClean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güç ilişkilerin</a:t>
            </a:r>
            <a:r>
              <a:rPr lang="en-US" sz="1900" i="1" dirty="0" smtClean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in</a:t>
            </a:r>
            <a:r>
              <a:rPr lang="tr-TR" sz="1900" i="1" dirty="0" smtClean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 (politikanın) </a:t>
            </a:r>
            <a:r>
              <a:rPr lang="tr-TR" sz="1900" dirty="0" smtClean="0">
                <a:ea typeface="Calibri"/>
                <a:cs typeface="Times New Roman"/>
              </a:rPr>
              <a:t>önemini </a:t>
            </a:r>
            <a:r>
              <a:rPr lang="tr-TR" sz="1900" dirty="0">
                <a:ea typeface="Calibri"/>
                <a:cs typeface="Times New Roman"/>
              </a:rPr>
              <a:t>daha </a:t>
            </a:r>
            <a:r>
              <a:rPr lang="tr-TR" sz="1900" dirty="0" smtClean="0">
                <a:ea typeface="Calibri"/>
                <a:cs typeface="Times New Roman"/>
              </a:rPr>
              <a:t>çok vurguluyorlar.</a:t>
            </a:r>
            <a:endParaRPr lang="en-US" sz="1900" dirty="0" smtClean="0">
              <a:ea typeface="Calibri"/>
              <a:cs typeface="Times New Roman"/>
            </a:endParaRPr>
          </a:p>
          <a:p>
            <a:pPr marL="287338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1C35B0"/>
              </a:buClr>
              <a:buNone/>
            </a:pPr>
            <a:r>
              <a:rPr lang="tr-TR" sz="1900" dirty="0" err="1" smtClean="0">
                <a:ea typeface="Calibri"/>
                <a:cs typeface="Times New Roman"/>
              </a:rPr>
              <a:t>Fischer</a:t>
            </a:r>
            <a:r>
              <a:rPr lang="tr-TR" sz="1900" dirty="0" smtClean="0">
                <a:ea typeface="Calibri"/>
                <a:cs typeface="Times New Roman"/>
              </a:rPr>
              <a:t> </a:t>
            </a:r>
            <a:r>
              <a:rPr lang="tr-TR" sz="1900" dirty="0">
                <a:ea typeface="Calibri"/>
                <a:cs typeface="Times New Roman"/>
              </a:rPr>
              <a:t>ve </a:t>
            </a:r>
            <a:r>
              <a:rPr lang="tr-TR" sz="1900" dirty="0" err="1" smtClean="0">
                <a:ea typeface="Calibri"/>
                <a:cs typeface="Times New Roman"/>
              </a:rPr>
              <a:t>Forester’in</a:t>
            </a:r>
            <a:r>
              <a:rPr lang="tr-TR" sz="1900" dirty="0" smtClean="0">
                <a:ea typeface="Calibri"/>
                <a:cs typeface="Times New Roman"/>
              </a:rPr>
              <a:t> yaklaşımlarını, </a:t>
            </a:r>
            <a:r>
              <a:rPr lang="tr-TR" sz="1900" dirty="0">
                <a:ea typeface="Calibri"/>
                <a:cs typeface="Times New Roman"/>
              </a:rPr>
              <a:t>siyaset bilimcilerin genel yaklaşımlarının bir </a:t>
            </a:r>
            <a:r>
              <a:rPr lang="tr-TR" sz="1900" dirty="0" smtClean="0">
                <a:ea typeface="Calibri"/>
                <a:cs typeface="Times New Roman"/>
              </a:rPr>
              <a:t>biçimi </a:t>
            </a:r>
            <a:r>
              <a:rPr lang="tr-TR" sz="1900" dirty="0">
                <a:ea typeface="Calibri"/>
                <a:cs typeface="Times New Roman"/>
              </a:rPr>
              <a:t>olarak görebiliriz.  </a:t>
            </a:r>
          </a:p>
        </p:txBody>
      </p:sp>
    </p:spTree>
    <p:extLst>
      <p:ext uri="{BB962C8B-B14F-4D97-AF65-F5344CB8AC3E}">
        <p14:creationId xmlns:p14="http://schemas.microsoft.com/office/powerpoint/2010/main" val="3779756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Bu </a:t>
            </a:r>
            <a:r>
              <a:rPr lang="tr-TR" sz="2800" b="1" dirty="0" smtClean="0"/>
              <a:t>SNA Uygulama</a:t>
            </a:r>
            <a:r>
              <a:rPr lang="en-US" sz="2800" b="1" dirty="0" smtClean="0"/>
              <a:t>s</a:t>
            </a:r>
            <a:r>
              <a:rPr lang="tr-TR" sz="2800" b="1" dirty="0" err="1" smtClean="0"/>
              <a:t>ının</a:t>
            </a:r>
            <a:r>
              <a:rPr lang="tr-TR" sz="2800" b="1" dirty="0" smtClean="0"/>
              <a:t> </a:t>
            </a:r>
            <a:r>
              <a:rPr lang="en-US" sz="2800" b="1" dirty="0" err="1" smtClean="0"/>
              <a:t>sonuçlar</a:t>
            </a:r>
            <a:r>
              <a:rPr lang="tr-TR" sz="2800" b="1" dirty="0"/>
              <a:t>ı</a:t>
            </a:r>
            <a:r>
              <a:rPr lang="en-US" sz="2800" b="1" dirty="0" smtClean="0"/>
              <a:t> </a:t>
            </a:r>
            <a:br>
              <a:rPr lang="en-US" sz="2800" b="1" dirty="0" smtClean="0"/>
            </a:br>
            <a:endParaRPr lang="tr-TR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5135563"/>
          </a:xfrm>
        </p:spPr>
        <p:txBody>
          <a:bodyPr>
            <a:noAutofit/>
          </a:bodyPr>
          <a:lstStyle/>
          <a:p>
            <a:pPr>
              <a:buClr>
                <a:srgbClr val="3333CC"/>
              </a:buClr>
              <a:buSzPct val="90000"/>
              <a:buFont typeface="Wingdings" panose="05000000000000000000" pitchFamily="2" charset="2"/>
              <a:buChar char="ü"/>
            </a:pPr>
            <a:endParaRPr lang="en-US" sz="2000" dirty="0" smtClean="0"/>
          </a:p>
          <a:p>
            <a:pPr marL="569913" indent="-342900">
              <a:buClr>
                <a:srgbClr val="3333CC"/>
              </a:buClr>
              <a:buSzPct val="90000"/>
              <a:buFont typeface="Wingdings" panose="05000000000000000000" pitchFamily="2" charset="2"/>
              <a:buChar char="Ø"/>
            </a:pPr>
            <a:r>
              <a:rPr lang="tr-TR" sz="2000" dirty="0" smtClean="0"/>
              <a:t>Direktör </a:t>
            </a:r>
            <a:r>
              <a:rPr lang="tr-TR" sz="2000" dirty="0"/>
              <a:t>çok önemli </a:t>
            </a:r>
            <a:r>
              <a:rPr lang="tr-TR" sz="2000" dirty="0" smtClean="0"/>
              <a:t>b</a:t>
            </a:r>
            <a:r>
              <a:rPr lang="en-US" sz="2000" dirty="0" err="1" smtClean="0"/>
              <a:t>i</a:t>
            </a:r>
            <a:r>
              <a:rPr lang="tr-TR" sz="2000" dirty="0" smtClean="0"/>
              <a:t>r </a:t>
            </a:r>
            <a:r>
              <a:rPr lang="tr-TR" sz="2000" dirty="0"/>
              <a:t>aktör. </a:t>
            </a:r>
          </a:p>
          <a:p>
            <a:pPr marL="569913" indent="-342900">
              <a:buClr>
                <a:srgbClr val="3333CC"/>
              </a:buClr>
              <a:buSzPct val="90000"/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 marL="569913" indent="-342900">
              <a:buClr>
                <a:srgbClr val="3333CC"/>
              </a:buClr>
              <a:buSzPct val="90000"/>
              <a:buFont typeface="Wingdings" panose="05000000000000000000" pitchFamily="2" charset="2"/>
              <a:buChar char="Ø"/>
            </a:pPr>
            <a:r>
              <a:rPr lang="tr-TR" sz="2000" dirty="0" smtClean="0"/>
              <a:t>Ciddi </a:t>
            </a:r>
            <a:r>
              <a:rPr lang="tr-TR" sz="2000" dirty="0"/>
              <a:t>bir “</a:t>
            </a:r>
            <a:r>
              <a:rPr lang="tr-TR" sz="2000" dirty="0" err="1"/>
              <a:t>social</a:t>
            </a:r>
            <a:r>
              <a:rPr lang="tr-TR" sz="2000" dirty="0"/>
              <a:t> </a:t>
            </a:r>
            <a:r>
              <a:rPr lang="tr-TR" sz="2000" dirty="0" err="1"/>
              <a:t>capital”i</a:t>
            </a:r>
            <a:r>
              <a:rPr lang="tr-TR" sz="2000" dirty="0"/>
              <a:t> var ve bu zaman içinde artmış. </a:t>
            </a:r>
          </a:p>
          <a:p>
            <a:pPr marL="0" indent="0">
              <a:buClr>
                <a:srgbClr val="3333CC"/>
              </a:buClr>
              <a:buSzPct val="90000"/>
              <a:buNone/>
            </a:pPr>
            <a:r>
              <a:rPr lang="tr-TR" sz="2000" dirty="0"/>
              <a:t> </a:t>
            </a:r>
            <a:endParaRPr lang="en-US" sz="2000" dirty="0" smtClean="0"/>
          </a:p>
          <a:p>
            <a:pPr marL="0" indent="0">
              <a:buClr>
                <a:srgbClr val="3333CC"/>
              </a:buClr>
              <a:buSzPct val="90000"/>
              <a:buNone/>
            </a:pPr>
            <a:r>
              <a:rPr lang="tr-TR" sz="2000" u="sng" dirty="0" smtClean="0"/>
              <a:t>Bu </a:t>
            </a:r>
            <a:r>
              <a:rPr lang="tr-TR" sz="2000" u="sng" dirty="0"/>
              <a:t>bulguların kamu politikaları için en önemli </a:t>
            </a:r>
            <a:r>
              <a:rPr lang="tr-TR" sz="2000" u="sng" dirty="0" smtClean="0"/>
              <a:t>sonucu</a:t>
            </a:r>
            <a:r>
              <a:rPr lang="en-US" sz="2000" dirty="0" smtClean="0"/>
              <a:t>:</a:t>
            </a:r>
          </a:p>
          <a:p>
            <a:pPr>
              <a:buClr>
                <a:srgbClr val="3333CC"/>
              </a:buClr>
              <a:buSzPct val="90000"/>
              <a:buFont typeface="Wingdings" panose="05000000000000000000" pitchFamily="2" charset="2"/>
              <a:buChar char="ü"/>
            </a:pPr>
            <a:endParaRPr lang="en-US" sz="2000" dirty="0" smtClean="0"/>
          </a:p>
          <a:p>
            <a:pPr marL="569912" indent="-342900">
              <a:buClr>
                <a:srgbClr val="3333CC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sz="2000" dirty="0" smtClean="0"/>
              <a:t>K</a:t>
            </a:r>
            <a:r>
              <a:rPr lang="tr-TR" sz="2000" dirty="0" err="1" smtClean="0"/>
              <a:t>amusal</a:t>
            </a:r>
            <a:r>
              <a:rPr lang="tr-TR" sz="2000" dirty="0" smtClean="0"/>
              <a:t> </a:t>
            </a:r>
            <a:r>
              <a:rPr lang="tr-TR" sz="2000" dirty="0"/>
              <a:t>politika dediğimiz süreçlerin sadece kamusal olarak tanımlanan aktörler tarafından belirlenmediği. </a:t>
            </a:r>
            <a:endParaRPr lang="en-US" sz="2000" dirty="0" smtClean="0"/>
          </a:p>
          <a:p>
            <a:pPr marL="569912" indent="-342900">
              <a:buClr>
                <a:srgbClr val="3333CC"/>
              </a:buClr>
              <a:buSzPct val="90000"/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569912" indent="-342900">
              <a:buClr>
                <a:srgbClr val="3333CC"/>
              </a:buClr>
              <a:buSzPct val="90000"/>
              <a:buFont typeface="Wingdings" panose="05000000000000000000" pitchFamily="2" charset="2"/>
              <a:buChar char="Ø"/>
            </a:pPr>
            <a:r>
              <a:rPr lang="tr-TR" sz="2000" dirty="0" smtClean="0"/>
              <a:t>Diğer </a:t>
            </a:r>
            <a:r>
              <a:rPr lang="tr-TR" sz="2000" dirty="0"/>
              <a:t>aktörlerin (</a:t>
            </a:r>
            <a:r>
              <a:rPr lang="tr-TR" sz="2000" dirty="0" err="1"/>
              <a:t>CCD</a:t>
            </a:r>
            <a:r>
              <a:rPr lang="tr-TR" sz="2000" dirty="0"/>
              <a:t> direktörü gibi) çok önemli roller oynayabilecekleri. </a:t>
            </a:r>
          </a:p>
          <a:p>
            <a:pPr marL="57150" indent="0">
              <a:buClr>
                <a:srgbClr val="3333CC"/>
              </a:buClr>
              <a:buSzPct val="90000"/>
              <a:buNone/>
            </a:pPr>
            <a:endParaRPr lang="en-US" sz="1400" dirty="0" smtClean="0"/>
          </a:p>
          <a:p>
            <a:pPr marL="57150" indent="0">
              <a:buClr>
                <a:srgbClr val="3333CC"/>
              </a:buClr>
              <a:buSzPct val="90000"/>
              <a:buNone/>
            </a:pPr>
            <a:endParaRPr lang="en-US" sz="1400" dirty="0"/>
          </a:p>
          <a:p>
            <a:pPr marL="342900" indent="-285750">
              <a:buClr>
                <a:srgbClr val="3333CC"/>
              </a:buClr>
              <a:buSzPct val="90000"/>
              <a:buFont typeface="Wingdings" panose="05000000000000000000" pitchFamily="2" charset="2"/>
              <a:buChar char="ü"/>
            </a:pPr>
            <a:endParaRPr lang="en-US" sz="1400" dirty="0" smtClean="0"/>
          </a:p>
          <a:p>
            <a:pPr marL="57150" indent="0">
              <a:buClr>
                <a:srgbClr val="3333CC"/>
              </a:buClr>
              <a:buSzPct val="90000"/>
              <a:buNone/>
            </a:pPr>
            <a:endParaRPr lang="en-US" sz="1400" dirty="0"/>
          </a:p>
          <a:p>
            <a:pPr marL="342900" indent="-285750">
              <a:buClr>
                <a:srgbClr val="3333CC"/>
              </a:buClr>
              <a:buSzPct val="90000"/>
              <a:buFont typeface="Wingdings" panose="05000000000000000000" pitchFamily="2" charset="2"/>
              <a:buChar char="ü"/>
            </a:pPr>
            <a:endParaRPr lang="en-US" sz="1400" dirty="0" smtClean="0"/>
          </a:p>
          <a:p>
            <a:pPr marL="342900" indent="-285750">
              <a:buClr>
                <a:srgbClr val="3333CC"/>
              </a:buClr>
              <a:buSzPct val="90000"/>
              <a:buFont typeface="Wingdings" panose="05000000000000000000" pitchFamily="2" charset="2"/>
              <a:buChar char="ü"/>
            </a:pPr>
            <a:endParaRPr lang="en-US" sz="1400" dirty="0"/>
          </a:p>
          <a:p>
            <a:pPr marL="342900" indent="-285750">
              <a:buClr>
                <a:srgbClr val="3333CC"/>
              </a:buClr>
              <a:buSzPct val="90000"/>
              <a:buFont typeface="Wingdings" panose="05000000000000000000" pitchFamily="2" charset="2"/>
              <a:buChar char="ü"/>
            </a:pPr>
            <a:endParaRPr lang="en-US" sz="1400" dirty="0" smtClean="0"/>
          </a:p>
          <a:p>
            <a:pPr marL="342900" indent="-285750">
              <a:buClr>
                <a:srgbClr val="3333CC"/>
              </a:buClr>
              <a:buSzPct val="90000"/>
              <a:buFont typeface="Wingdings" panose="05000000000000000000" pitchFamily="2" charset="2"/>
              <a:buChar char="ü"/>
            </a:pPr>
            <a:endParaRPr lang="en-US" sz="1400" dirty="0"/>
          </a:p>
          <a:p>
            <a:pPr marL="342900" indent="-285750">
              <a:buClr>
                <a:srgbClr val="3333CC"/>
              </a:buClr>
              <a:buSzPct val="90000"/>
              <a:buFont typeface="Wingdings" panose="05000000000000000000" pitchFamily="2" charset="2"/>
              <a:buChar char="ü"/>
            </a:pPr>
            <a:endParaRPr lang="en-US" sz="1400" dirty="0" smtClean="0"/>
          </a:p>
          <a:p>
            <a:pPr marL="342900" indent="-285750">
              <a:buClr>
                <a:srgbClr val="3333CC"/>
              </a:buClr>
              <a:buSzPct val="90000"/>
              <a:buFont typeface="Wingdings" panose="05000000000000000000" pitchFamily="2" charset="2"/>
              <a:buChar char="ü"/>
            </a:pPr>
            <a:endParaRPr lang="en-US" sz="1400" dirty="0"/>
          </a:p>
          <a:p>
            <a:pPr marL="342900" indent="-285750">
              <a:buClr>
                <a:srgbClr val="3333CC"/>
              </a:buClr>
              <a:buSzPct val="90000"/>
              <a:buFont typeface="Wingdings" panose="05000000000000000000" pitchFamily="2" charset="2"/>
              <a:buChar char="ü"/>
            </a:pPr>
            <a:endParaRPr lang="en-US" sz="1400" dirty="0" smtClean="0"/>
          </a:p>
          <a:p>
            <a:pPr marL="342900" indent="-285750">
              <a:buClr>
                <a:srgbClr val="3333CC"/>
              </a:buClr>
              <a:buSzPct val="90000"/>
              <a:buFont typeface="Wingdings" panose="05000000000000000000" pitchFamily="2" charset="2"/>
              <a:buChar char="ü"/>
            </a:pPr>
            <a:endParaRPr lang="tr-TR" sz="1400" dirty="0"/>
          </a:p>
          <a:p>
            <a:pPr marL="342900" indent="-285750">
              <a:buClr>
                <a:srgbClr val="3333CC"/>
              </a:buClr>
              <a:buSzPct val="90000"/>
              <a:buFont typeface="Wingdings" panose="05000000000000000000" pitchFamily="2" charset="2"/>
              <a:buChar char="ü"/>
            </a:pPr>
            <a:endParaRPr lang="en-US" sz="1400" dirty="0" smtClean="0"/>
          </a:p>
          <a:p>
            <a:pPr>
              <a:buClr>
                <a:srgbClr val="3333CC"/>
              </a:buClr>
              <a:buSzPct val="90000"/>
              <a:buFont typeface="Wingdings" panose="05000000000000000000" pitchFamily="2" charset="2"/>
              <a:buChar char="ü"/>
            </a:pPr>
            <a:endParaRPr lang="en-US" sz="1400" dirty="0" smtClean="0"/>
          </a:p>
          <a:p>
            <a:pPr>
              <a:buClr>
                <a:srgbClr val="3333CC"/>
              </a:buClr>
              <a:buSzPct val="90000"/>
              <a:buFont typeface="Wingdings" panose="05000000000000000000" pitchFamily="2" charset="2"/>
              <a:buChar char="ü"/>
            </a:pPr>
            <a:endParaRPr lang="en-US" sz="2400" dirty="0"/>
          </a:p>
          <a:p>
            <a:pPr>
              <a:buClr>
                <a:srgbClr val="3333CC"/>
              </a:buClr>
              <a:buSzPct val="90000"/>
              <a:buFont typeface="Wingdings" panose="05000000000000000000" pitchFamily="2" charset="2"/>
              <a:buChar char="ü"/>
            </a:pPr>
            <a:endParaRPr lang="en-US" sz="2400" dirty="0" smtClean="0"/>
          </a:p>
          <a:p>
            <a:pPr>
              <a:buClr>
                <a:srgbClr val="3333CC"/>
              </a:buClr>
              <a:buSzPct val="90000"/>
              <a:buFont typeface="Wingdings" panose="05000000000000000000" pitchFamily="2" charset="2"/>
              <a:buChar char="ü"/>
            </a:pPr>
            <a:endParaRPr lang="en-US" sz="2400" dirty="0"/>
          </a:p>
          <a:p>
            <a:pPr>
              <a:buClr>
                <a:srgbClr val="3333CC"/>
              </a:buClr>
              <a:buSzPct val="90000"/>
              <a:buFont typeface="Wingdings" panose="05000000000000000000" pitchFamily="2" charset="2"/>
              <a:buChar char="ü"/>
            </a:pPr>
            <a:endParaRPr lang="en-US" sz="2400" dirty="0" smtClean="0"/>
          </a:p>
          <a:p>
            <a:pPr>
              <a:buClr>
                <a:srgbClr val="3333CC"/>
              </a:buClr>
              <a:buSzPct val="90000"/>
              <a:buFont typeface="Wingdings" panose="05000000000000000000" pitchFamily="2" charset="2"/>
              <a:buChar char="ü"/>
            </a:pPr>
            <a:endParaRPr lang="en-US" sz="2400" dirty="0" smtClean="0"/>
          </a:p>
          <a:p>
            <a:pPr>
              <a:buClr>
                <a:srgbClr val="3333CC"/>
              </a:buClr>
              <a:buSzPct val="90000"/>
              <a:buFont typeface="Wingdings" panose="05000000000000000000" pitchFamily="2" charset="2"/>
              <a:buChar char="ü"/>
            </a:pPr>
            <a:endParaRPr lang="en-US" sz="2400" dirty="0"/>
          </a:p>
          <a:p>
            <a:pPr>
              <a:buClr>
                <a:srgbClr val="3333CC"/>
              </a:buClr>
              <a:buSzPct val="90000"/>
              <a:buFont typeface="Wingdings" panose="05000000000000000000" pitchFamily="2" charset="2"/>
              <a:buChar char="ü"/>
            </a:pPr>
            <a:endParaRPr lang="en-US" sz="2400" dirty="0"/>
          </a:p>
          <a:p>
            <a:pPr>
              <a:buClr>
                <a:srgbClr val="3333CC"/>
              </a:buClr>
              <a:buSzPct val="90000"/>
              <a:buFont typeface="Wingdings" panose="05000000000000000000" pitchFamily="2" charset="2"/>
              <a:buChar char="ü"/>
            </a:pP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403567268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tr-TR" sz="2800" b="1" dirty="0"/>
              <a:t>Bir başka SNA </a:t>
            </a:r>
            <a:r>
              <a:rPr lang="tr-TR" sz="2800" b="1" dirty="0" smtClean="0"/>
              <a:t>uygulama</a:t>
            </a:r>
            <a:r>
              <a:rPr lang="en-US" sz="2800" b="1" dirty="0" smtClean="0"/>
              <a:t>s</a:t>
            </a:r>
            <a:r>
              <a:rPr lang="tr-TR" sz="2800" b="1" dirty="0" smtClean="0"/>
              <a:t>ı </a:t>
            </a:r>
            <a:r>
              <a:rPr lang="tr-TR" sz="2800" b="1" dirty="0" err="1" smtClean="0"/>
              <a:t>Örne</a:t>
            </a:r>
            <a:r>
              <a:rPr lang="en-US" sz="2800" b="1" dirty="0" err="1"/>
              <a:t>ği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tr-TR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35563"/>
          </a:xfrm>
        </p:spPr>
        <p:txBody>
          <a:bodyPr>
            <a:noAutofit/>
          </a:bodyPr>
          <a:lstStyle/>
          <a:p>
            <a:pPr marL="0" indent="0">
              <a:buClr>
                <a:srgbClr val="3333CC"/>
              </a:buClr>
              <a:buNone/>
            </a:pPr>
            <a:r>
              <a:rPr lang="tr-TR" sz="2000" u="sng" dirty="0"/>
              <a:t>Bir başka örnek</a:t>
            </a:r>
            <a:r>
              <a:rPr lang="tr-TR" sz="2000" dirty="0"/>
              <a:t>: </a:t>
            </a:r>
          </a:p>
          <a:p>
            <a:pPr>
              <a:buClr>
                <a:srgbClr val="3333CC"/>
              </a:buClr>
            </a:pPr>
            <a:endParaRPr lang="en-US" sz="2000" dirty="0" smtClean="0"/>
          </a:p>
          <a:p>
            <a:pPr marL="403225" indent="-403225">
              <a:buClr>
                <a:srgbClr val="3333CC"/>
              </a:buClr>
            </a:pPr>
            <a:r>
              <a:rPr lang="tr-TR" sz="2000" dirty="0" smtClean="0"/>
              <a:t>Doktora </a:t>
            </a:r>
            <a:r>
              <a:rPr lang="tr-TR" sz="2000" dirty="0"/>
              <a:t>öğrencimin Illinois eyaletindeki çocuklar için sağlık sigortası programının oluşumdaki süreçleri incelediği araştırma. </a:t>
            </a:r>
          </a:p>
          <a:p>
            <a:pPr marL="403225" indent="-403225">
              <a:buClr>
                <a:srgbClr val="3333CC"/>
              </a:buClr>
            </a:pPr>
            <a:endParaRPr lang="en-US" sz="2000" dirty="0" smtClean="0"/>
          </a:p>
          <a:p>
            <a:pPr marL="403225" indent="-403225">
              <a:buClr>
                <a:srgbClr val="3333CC"/>
              </a:buClr>
            </a:pPr>
            <a:r>
              <a:rPr lang="tr-TR" sz="2000" dirty="0" smtClean="0"/>
              <a:t>Bu </a:t>
            </a:r>
            <a:r>
              <a:rPr lang="tr-TR" sz="2000" dirty="0"/>
              <a:t>öğrenci </a:t>
            </a:r>
            <a:r>
              <a:rPr lang="tr-TR" sz="2000" i="1" dirty="0" err="1"/>
              <a:t>Advocacy</a:t>
            </a:r>
            <a:r>
              <a:rPr lang="tr-TR" sz="2000" i="1" dirty="0"/>
              <a:t> </a:t>
            </a:r>
            <a:r>
              <a:rPr lang="tr-TR" sz="2000" i="1" dirty="0" err="1"/>
              <a:t>Coalition</a:t>
            </a:r>
            <a:r>
              <a:rPr lang="tr-TR" sz="2000" i="1" dirty="0"/>
              <a:t> Framework</a:t>
            </a:r>
            <a:r>
              <a:rPr lang="tr-TR" sz="2000" dirty="0"/>
              <a:t> (</a:t>
            </a:r>
            <a:r>
              <a:rPr lang="tr-TR" sz="2000" dirty="0" err="1"/>
              <a:t>ACF</a:t>
            </a:r>
            <a:r>
              <a:rPr lang="tr-TR" sz="2000" dirty="0"/>
              <a:t>) kavramlaştırmasını kullandı. </a:t>
            </a:r>
            <a:endParaRPr lang="en-US" sz="2000" dirty="0" smtClean="0"/>
          </a:p>
          <a:p>
            <a:pPr marL="403225" indent="-403225">
              <a:buClr>
                <a:srgbClr val="3333CC"/>
              </a:buClr>
            </a:pPr>
            <a:endParaRPr lang="en-US" sz="2000" dirty="0"/>
          </a:p>
          <a:p>
            <a:pPr marL="403225" indent="-403225">
              <a:buClr>
                <a:srgbClr val="3333CC"/>
              </a:buClr>
            </a:pPr>
            <a:r>
              <a:rPr lang="tr-TR" sz="2000" dirty="0" smtClean="0"/>
              <a:t>Araştırmasında </a:t>
            </a:r>
            <a:r>
              <a:rPr lang="tr-TR" sz="2000" dirty="0"/>
              <a:t>benzer bir yöntem (network </a:t>
            </a:r>
            <a:r>
              <a:rPr lang="tr-TR" sz="2000" dirty="0" err="1"/>
              <a:t>text</a:t>
            </a:r>
            <a:r>
              <a:rPr lang="tr-TR" sz="2000" dirty="0"/>
              <a:t> </a:t>
            </a:r>
            <a:r>
              <a:rPr lang="tr-TR" sz="2000" dirty="0" err="1"/>
              <a:t>analysis</a:t>
            </a:r>
            <a:r>
              <a:rPr lang="tr-TR" sz="2000" dirty="0"/>
              <a:t>, </a:t>
            </a:r>
            <a:r>
              <a:rPr lang="tr-TR" sz="2000" dirty="0" err="1"/>
              <a:t>AutoMap</a:t>
            </a:r>
            <a:r>
              <a:rPr lang="tr-TR" sz="2000" dirty="0"/>
              <a:t> ve ORA) uyguladı.</a:t>
            </a:r>
          </a:p>
          <a:p>
            <a:pPr marL="403225" indent="-403225">
              <a:buClr>
                <a:srgbClr val="3333CC"/>
              </a:buClr>
              <a:buNone/>
            </a:pPr>
            <a:r>
              <a:rPr lang="tr-TR" sz="2000" dirty="0"/>
              <a:t> </a:t>
            </a:r>
            <a:endParaRPr lang="en-US" sz="2000" dirty="0" smtClean="0"/>
          </a:p>
          <a:p>
            <a:pPr marL="403225" indent="-403225">
              <a:buClr>
                <a:srgbClr val="3333CC"/>
              </a:buClr>
            </a:pPr>
            <a:r>
              <a:rPr lang="tr-TR" sz="2000" dirty="0" smtClean="0"/>
              <a:t>Özel </a:t>
            </a:r>
            <a:r>
              <a:rPr lang="tr-TR" sz="2000" dirty="0"/>
              <a:t>olarak ta “</a:t>
            </a:r>
            <a:r>
              <a:rPr lang="tr-TR" sz="2000" dirty="0" err="1"/>
              <a:t>cluster</a:t>
            </a:r>
            <a:r>
              <a:rPr lang="tr-TR" sz="2000" dirty="0"/>
              <a:t> </a:t>
            </a:r>
            <a:r>
              <a:rPr lang="tr-TR" sz="2000" dirty="0" err="1"/>
              <a:t>analysis</a:t>
            </a:r>
            <a:r>
              <a:rPr lang="tr-TR" sz="2000" dirty="0"/>
              <a:t>” uyguladı.</a:t>
            </a:r>
          </a:p>
          <a:p>
            <a:pPr marL="403225" indent="-403225">
              <a:buClr>
                <a:srgbClr val="3333CC"/>
              </a:buClr>
            </a:pPr>
            <a:endParaRPr lang="en-US" sz="2000" dirty="0" smtClean="0"/>
          </a:p>
          <a:p>
            <a:pPr marL="403225" indent="-403225">
              <a:buClr>
                <a:srgbClr val="3333CC"/>
              </a:buClr>
            </a:pPr>
            <a:r>
              <a:rPr lang="tr-TR" sz="2000" dirty="0" smtClean="0"/>
              <a:t>Bu </a:t>
            </a:r>
            <a:r>
              <a:rPr lang="tr-TR" sz="2000" dirty="0"/>
              <a:t>yöntemler ile 1997 ile 2007 arasında her yılda oluşan aktör kümelerini (koalisyonları) ve bu koalisyonların inançlarını (değer yargılarını) saptadı.</a:t>
            </a:r>
          </a:p>
          <a:p>
            <a:pPr marL="0" indent="0">
              <a:buClr>
                <a:srgbClr val="3333CC"/>
              </a:buClr>
              <a:buNone/>
            </a:pPr>
            <a:endParaRPr lang="tr-TR" sz="2000" dirty="0"/>
          </a:p>
          <a:p>
            <a:pPr marL="57150" indent="0">
              <a:buClr>
                <a:srgbClr val="3333CC"/>
              </a:buClr>
              <a:buNone/>
            </a:pPr>
            <a:endParaRPr lang="en-US" sz="1400" dirty="0" smtClean="0"/>
          </a:p>
          <a:p>
            <a:pPr marL="57150" indent="0">
              <a:buClr>
                <a:srgbClr val="3333CC"/>
              </a:buClr>
              <a:buNone/>
            </a:pPr>
            <a:endParaRPr lang="en-US" sz="1400" dirty="0"/>
          </a:p>
          <a:p>
            <a:pPr marL="57150" indent="0">
              <a:buClr>
                <a:srgbClr val="3333CC"/>
              </a:buClr>
              <a:buNone/>
            </a:pPr>
            <a:endParaRPr lang="en-US" sz="1400" dirty="0" smtClean="0"/>
          </a:p>
          <a:p>
            <a:pPr marL="57150" indent="0">
              <a:buClr>
                <a:srgbClr val="3333CC"/>
              </a:buClr>
              <a:buNone/>
            </a:pPr>
            <a:endParaRPr lang="en-US" sz="1400" dirty="0"/>
          </a:p>
          <a:p>
            <a:pPr marL="57150" indent="0">
              <a:buClr>
                <a:srgbClr val="3333CC"/>
              </a:buClr>
              <a:buNone/>
            </a:pPr>
            <a:endParaRPr lang="en-US" sz="1400" dirty="0" smtClean="0"/>
          </a:p>
          <a:p>
            <a:pPr marL="57150" indent="0">
              <a:buClr>
                <a:srgbClr val="3333CC"/>
              </a:buClr>
              <a:buNone/>
            </a:pPr>
            <a:endParaRPr lang="en-US" sz="1400" dirty="0"/>
          </a:p>
          <a:p>
            <a:pPr marL="57150" indent="0">
              <a:buClr>
                <a:srgbClr val="3333CC"/>
              </a:buClr>
              <a:buNone/>
            </a:pPr>
            <a:endParaRPr lang="en-US" sz="1400" dirty="0" smtClean="0"/>
          </a:p>
          <a:p>
            <a:pPr marL="57150" indent="0">
              <a:buClr>
                <a:srgbClr val="3333CC"/>
              </a:buClr>
              <a:buNone/>
            </a:pPr>
            <a:endParaRPr lang="en-US" sz="1400" dirty="0"/>
          </a:p>
          <a:p>
            <a:pPr marL="57150" indent="0">
              <a:buClr>
                <a:srgbClr val="3333CC"/>
              </a:buClr>
              <a:buNone/>
            </a:pPr>
            <a:endParaRPr lang="en-US" sz="1400" dirty="0" smtClean="0"/>
          </a:p>
          <a:p>
            <a:pPr marL="57150" indent="0">
              <a:buClr>
                <a:srgbClr val="3333CC"/>
              </a:buClr>
              <a:buNone/>
            </a:pPr>
            <a:endParaRPr lang="en-US" sz="1400" dirty="0"/>
          </a:p>
          <a:p>
            <a:pPr marL="57150" indent="0">
              <a:buClr>
                <a:srgbClr val="3333CC"/>
              </a:buClr>
              <a:buNone/>
            </a:pPr>
            <a:endParaRPr lang="en-US" sz="1400" dirty="0" smtClean="0"/>
          </a:p>
          <a:p>
            <a:pPr marL="57150" indent="0">
              <a:buClr>
                <a:srgbClr val="3333CC"/>
              </a:buClr>
              <a:buNone/>
            </a:pPr>
            <a:endParaRPr lang="tr-TR" sz="1400" dirty="0"/>
          </a:p>
          <a:p>
            <a:pPr marL="57150" indent="0">
              <a:buClr>
                <a:srgbClr val="3333CC"/>
              </a:buClr>
              <a:buNone/>
            </a:pPr>
            <a:endParaRPr lang="en-US" sz="1400" dirty="0" smtClean="0"/>
          </a:p>
          <a:p>
            <a:pPr marL="0" indent="0">
              <a:buClr>
                <a:srgbClr val="3333CC"/>
              </a:buClr>
              <a:buNone/>
            </a:pPr>
            <a:endParaRPr lang="en-US" sz="1400" dirty="0" smtClean="0"/>
          </a:p>
          <a:p>
            <a:pPr marL="0" indent="0">
              <a:buClr>
                <a:srgbClr val="3333CC"/>
              </a:buClr>
              <a:buNone/>
            </a:pPr>
            <a:endParaRPr lang="en-US" sz="2400" dirty="0"/>
          </a:p>
          <a:p>
            <a:pPr marL="0" indent="0">
              <a:buClr>
                <a:srgbClr val="3333CC"/>
              </a:buClr>
              <a:buNone/>
            </a:pPr>
            <a:endParaRPr lang="en-US" sz="2400" dirty="0" smtClean="0"/>
          </a:p>
          <a:p>
            <a:pPr marL="0" indent="0">
              <a:buClr>
                <a:srgbClr val="3333CC"/>
              </a:buClr>
              <a:buNone/>
            </a:pPr>
            <a:endParaRPr lang="en-US" sz="2400" dirty="0"/>
          </a:p>
          <a:p>
            <a:pPr marL="0" indent="0">
              <a:buClr>
                <a:srgbClr val="3333CC"/>
              </a:buClr>
              <a:buNone/>
            </a:pPr>
            <a:endParaRPr lang="en-US" sz="2400" dirty="0" smtClean="0"/>
          </a:p>
          <a:p>
            <a:pPr marL="0" indent="0">
              <a:buClr>
                <a:srgbClr val="3333CC"/>
              </a:buClr>
              <a:buNone/>
            </a:pPr>
            <a:endParaRPr lang="en-US" sz="2400" dirty="0" smtClean="0"/>
          </a:p>
          <a:p>
            <a:pPr marL="0" indent="0">
              <a:buClr>
                <a:srgbClr val="3333CC"/>
              </a:buClr>
              <a:buNone/>
            </a:pPr>
            <a:endParaRPr lang="en-US" sz="2400" dirty="0"/>
          </a:p>
          <a:p>
            <a:pPr marL="0" indent="0">
              <a:buClr>
                <a:srgbClr val="3333CC"/>
              </a:buClr>
              <a:buNone/>
            </a:pPr>
            <a:endParaRPr lang="en-US" sz="2400" dirty="0"/>
          </a:p>
          <a:p>
            <a:pPr marL="0" indent="0">
              <a:buClr>
                <a:srgbClr val="3333CC"/>
              </a:buClr>
              <a:buNone/>
            </a:pP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275766142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tr-TR" sz="2800" b="1" dirty="0"/>
              <a:t>SNA </a:t>
            </a:r>
            <a:r>
              <a:rPr lang="tr-TR" sz="2800" b="1" dirty="0" smtClean="0"/>
              <a:t>Uygulamalarının </a:t>
            </a:r>
            <a:r>
              <a:rPr lang="tr-TR" sz="2800" b="1" dirty="0" err="1" smtClean="0"/>
              <a:t>Örne</a:t>
            </a:r>
            <a:r>
              <a:rPr lang="en-US" sz="2800" b="1" dirty="0" err="1" smtClean="0"/>
              <a:t>kler</a:t>
            </a:r>
            <a:r>
              <a:rPr lang="tr-TR" sz="2800" b="1" dirty="0" smtClean="0"/>
              <a:t>i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tr-TR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000" b="1" dirty="0" smtClean="0"/>
              <a:t>1997 </a:t>
            </a:r>
            <a:r>
              <a:rPr lang="tr-TR" sz="2000" b="1" dirty="0"/>
              <a:t>(üç koalisyon ve değerleri</a:t>
            </a:r>
            <a:r>
              <a:rPr lang="tr-TR" sz="2000" b="1" dirty="0" smtClean="0"/>
              <a:t>):</a:t>
            </a:r>
            <a:endParaRPr lang="tr-TR" sz="2000" b="1" dirty="0"/>
          </a:p>
          <a:p>
            <a:pPr marL="400050" lvl="1" indent="0">
              <a:buNone/>
            </a:pPr>
            <a:r>
              <a:rPr lang="tr-TR" sz="1800" dirty="0" smtClean="0"/>
              <a:t>: </a:t>
            </a:r>
            <a:r>
              <a:rPr lang="tr-TR" sz="1800" dirty="0"/>
              <a:t>aktörler</a:t>
            </a:r>
          </a:p>
          <a:p>
            <a:pPr marL="400050" lvl="1" indent="0">
              <a:buNone/>
            </a:pPr>
            <a:r>
              <a:rPr lang="tr-TR" sz="1800" dirty="0" smtClean="0"/>
              <a:t>: değerler</a:t>
            </a:r>
            <a:endParaRPr lang="en-US" sz="1800" dirty="0" smtClean="0"/>
          </a:p>
          <a:p>
            <a:pPr marL="400050" lvl="1" indent="0">
              <a:buNone/>
            </a:pPr>
            <a:r>
              <a:rPr lang="en-US" sz="1800" dirty="0"/>
              <a:t>:</a:t>
            </a:r>
            <a:r>
              <a:rPr lang="tr-TR" sz="1800" dirty="0" smtClean="0"/>
              <a:t> </a:t>
            </a:r>
            <a:r>
              <a:rPr lang="tr-TR" sz="1800" dirty="0"/>
              <a:t>küme merkezleri</a:t>
            </a:r>
            <a:r>
              <a:rPr lang="tr-TR" sz="1600" dirty="0"/>
              <a:t> </a:t>
            </a:r>
          </a:p>
          <a:p>
            <a:pPr marL="0" indent="0">
              <a:buNone/>
            </a:pPr>
            <a:endParaRPr lang="tr-TR" sz="2000" b="1" dirty="0"/>
          </a:p>
          <a:p>
            <a:pPr marL="57150" indent="0">
              <a:buNone/>
            </a:pPr>
            <a:endParaRPr lang="en-US" sz="1400" b="1" dirty="0" smtClean="0"/>
          </a:p>
          <a:p>
            <a:pPr marL="57150" indent="0">
              <a:buNone/>
            </a:pPr>
            <a:endParaRPr lang="en-US" sz="1400" b="1" dirty="0"/>
          </a:p>
          <a:p>
            <a:pPr marL="57150" indent="0">
              <a:buNone/>
            </a:pPr>
            <a:endParaRPr lang="en-US" sz="1400" b="1" dirty="0" smtClean="0"/>
          </a:p>
          <a:p>
            <a:pPr marL="57150" indent="0">
              <a:buNone/>
            </a:pPr>
            <a:endParaRPr lang="en-US" sz="1400" b="1" dirty="0"/>
          </a:p>
          <a:p>
            <a:pPr marL="57150" indent="0">
              <a:buNone/>
            </a:pPr>
            <a:endParaRPr lang="en-US" sz="1400" b="1" dirty="0" smtClean="0"/>
          </a:p>
          <a:p>
            <a:pPr marL="57150" indent="0">
              <a:buNone/>
            </a:pPr>
            <a:endParaRPr lang="en-US" sz="1400" b="1" dirty="0"/>
          </a:p>
          <a:p>
            <a:pPr marL="57150" indent="0">
              <a:buNone/>
            </a:pPr>
            <a:endParaRPr lang="en-US" sz="1400" b="1" dirty="0" smtClean="0"/>
          </a:p>
          <a:p>
            <a:pPr marL="57150" indent="0">
              <a:buNone/>
            </a:pPr>
            <a:endParaRPr lang="en-US" sz="1400" b="1" dirty="0"/>
          </a:p>
          <a:p>
            <a:pPr marL="57150" indent="0">
              <a:buNone/>
            </a:pPr>
            <a:endParaRPr lang="en-US" sz="1400" b="1" dirty="0" smtClean="0"/>
          </a:p>
          <a:p>
            <a:pPr marL="57150" indent="0">
              <a:buNone/>
            </a:pPr>
            <a:endParaRPr lang="en-US" sz="1400" b="1" dirty="0"/>
          </a:p>
          <a:p>
            <a:pPr marL="57150" indent="0">
              <a:buNone/>
            </a:pPr>
            <a:endParaRPr lang="en-US" sz="1400" b="1" dirty="0" smtClean="0"/>
          </a:p>
          <a:p>
            <a:pPr marL="57150" indent="0">
              <a:buNone/>
            </a:pPr>
            <a:endParaRPr lang="tr-TR" sz="1400" b="1" dirty="0"/>
          </a:p>
          <a:p>
            <a:pPr marL="57150" indent="0">
              <a:buNone/>
            </a:pPr>
            <a:endParaRPr lang="en-US" sz="1400" b="1" dirty="0" smtClean="0"/>
          </a:p>
          <a:p>
            <a:pPr marL="0" indent="0">
              <a:buNone/>
            </a:pPr>
            <a:endParaRPr lang="en-US" sz="1400" b="1" dirty="0" smtClean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tr-TR" sz="2400" b="1" dirty="0" smtClean="0"/>
          </a:p>
        </p:txBody>
      </p:sp>
      <p:grpSp>
        <p:nvGrpSpPr>
          <p:cNvPr id="10" name="Group 9"/>
          <p:cNvGrpSpPr/>
          <p:nvPr/>
        </p:nvGrpSpPr>
        <p:grpSpPr>
          <a:xfrm>
            <a:off x="556375" y="2057401"/>
            <a:ext cx="212917" cy="845179"/>
            <a:chOff x="556375" y="2057401"/>
            <a:chExt cx="212917" cy="845179"/>
          </a:xfrm>
        </p:grpSpPr>
        <p:sp>
          <p:nvSpPr>
            <p:cNvPr id="5" name="Oval 4"/>
            <p:cNvSpPr/>
            <p:nvPr/>
          </p:nvSpPr>
          <p:spPr>
            <a:xfrm>
              <a:off x="580967" y="2057401"/>
              <a:ext cx="188325" cy="19397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gular Pentagon 5"/>
            <p:cNvSpPr/>
            <p:nvPr/>
          </p:nvSpPr>
          <p:spPr>
            <a:xfrm flipV="1">
              <a:off x="556375" y="2362200"/>
              <a:ext cx="212917" cy="223862"/>
            </a:xfrm>
            <a:prstGeom prst="pentagon">
              <a:avLst/>
            </a:prstGeom>
            <a:solidFill>
              <a:schemeClr val="accent3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80967" y="2737505"/>
              <a:ext cx="163732" cy="165075"/>
            </a:xfrm>
            <a:prstGeom prst="rect">
              <a:avLst/>
            </a:prstGeom>
            <a:solidFill>
              <a:srgbClr val="AD23A6"/>
            </a:solidFill>
            <a:ln w="3175">
              <a:solidFill>
                <a:srgbClr val="D63A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 descr="Visualizer-1997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2951516"/>
            <a:ext cx="62484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26705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tr-TR" sz="2800" b="1" dirty="0"/>
              <a:t>SNA </a:t>
            </a:r>
            <a:r>
              <a:rPr lang="tr-TR" sz="2800" b="1" dirty="0" smtClean="0"/>
              <a:t>Uygulamalarının </a:t>
            </a:r>
            <a:r>
              <a:rPr lang="tr-TR" sz="2800" b="1" dirty="0" err="1" smtClean="0"/>
              <a:t>Örne</a:t>
            </a:r>
            <a:r>
              <a:rPr lang="en-US" sz="2800" b="1" dirty="0" err="1" smtClean="0"/>
              <a:t>kler</a:t>
            </a:r>
            <a:r>
              <a:rPr lang="tr-TR" sz="2800" b="1" dirty="0" smtClean="0"/>
              <a:t>i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tr-TR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86800" cy="51355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000" b="1" dirty="0" smtClean="0"/>
              <a:t>2002 </a:t>
            </a:r>
            <a:r>
              <a:rPr lang="tr-TR" sz="2000" b="1" dirty="0"/>
              <a:t>(dört koalisyon ve değerleri</a:t>
            </a:r>
            <a:r>
              <a:rPr lang="tr-TR" sz="2000" b="1" dirty="0" smtClean="0"/>
              <a:t>)</a:t>
            </a:r>
            <a:endParaRPr lang="en-US" sz="2000" b="1" dirty="0" smtClean="0"/>
          </a:p>
          <a:p>
            <a:pPr marL="0" indent="0">
              <a:lnSpc>
                <a:spcPts val="1000"/>
              </a:lnSpc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smtClean="0"/>
              <a:t>       </a:t>
            </a:r>
            <a:r>
              <a:rPr lang="en-US" sz="2000" dirty="0" smtClean="0"/>
              <a:t>: </a:t>
            </a:r>
            <a:r>
              <a:rPr lang="en-US" sz="2000" dirty="0" err="1"/>
              <a:t>aktörler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       : </a:t>
            </a:r>
            <a:r>
              <a:rPr lang="en-US" sz="2000" dirty="0" err="1"/>
              <a:t>değerler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       : </a:t>
            </a:r>
            <a:r>
              <a:rPr lang="en-US" sz="2000" dirty="0" err="1"/>
              <a:t>küme</a:t>
            </a:r>
            <a:r>
              <a:rPr lang="en-US" sz="2000" dirty="0"/>
              <a:t> </a:t>
            </a:r>
            <a:r>
              <a:rPr lang="en-US" sz="2000" dirty="0" err="1"/>
              <a:t>merkezleri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1900" dirty="0" err="1" smtClean="0"/>
              <a:t>Kümelerin</a:t>
            </a:r>
            <a:r>
              <a:rPr lang="en-US" sz="1900" dirty="0" smtClean="0"/>
              <a:t> </a:t>
            </a:r>
            <a:r>
              <a:rPr lang="en-US" sz="1900" dirty="0"/>
              <a:t>(</a:t>
            </a:r>
            <a:r>
              <a:rPr lang="en-US" sz="1900" dirty="0" err="1"/>
              <a:t>koalisyonların</a:t>
            </a:r>
            <a:r>
              <a:rPr lang="en-US" sz="1900" dirty="0"/>
              <a:t>) </a:t>
            </a:r>
            <a:r>
              <a:rPr lang="en-US" sz="1900" dirty="0" err="1"/>
              <a:t>beş</a:t>
            </a:r>
            <a:r>
              <a:rPr lang="en-US" sz="1900" dirty="0"/>
              <a:t> </a:t>
            </a:r>
            <a:r>
              <a:rPr lang="en-US" sz="1900" dirty="0" err="1"/>
              <a:t>yıl</a:t>
            </a:r>
            <a:r>
              <a:rPr lang="en-US" sz="1900" dirty="0"/>
              <a:t> </a:t>
            </a:r>
            <a:r>
              <a:rPr lang="en-US" sz="1900" dirty="0" err="1" smtClean="0"/>
              <a:t>içindeki</a:t>
            </a:r>
            <a:r>
              <a:rPr lang="en-US" sz="1900" dirty="0" smtClean="0"/>
              <a:t> </a:t>
            </a:r>
            <a:r>
              <a:rPr lang="en-US" sz="1900" dirty="0" err="1" smtClean="0"/>
              <a:t>değişimlerini</a:t>
            </a:r>
            <a:r>
              <a:rPr lang="en-US" sz="1900" dirty="0"/>
              <a:t> </a:t>
            </a:r>
            <a:r>
              <a:rPr lang="en-US" sz="1900" dirty="0" err="1" smtClean="0"/>
              <a:t>gözleyebiliyoruz</a:t>
            </a:r>
            <a:r>
              <a:rPr lang="en-US" sz="1900" dirty="0"/>
              <a:t>.  </a:t>
            </a:r>
            <a:endParaRPr lang="tr-TR" sz="1900" dirty="0"/>
          </a:p>
          <a:p>
            <a:pPr marL="57150" indent="0">
              <a:buNone/>
            </a:pPr>
            <a:endParaRPr lang="en-US" sz="1400" b="1" dirty="0" smtClean="0"/>
          </a:p>
          <a:p>
            <a:pPr marL="57150" indent="0">
              <a:buNone/>
            </a:pPr>
            <a:endParaRPr lang="en-US" sz="1400" b="1" dirty="0"/>
          </a:p>
          <a:p>
            <a:pPr marL="57150" indent="0">
              <a:buNone/>
            </a:pPr>
            <a:endParaRPr lang="en-US" sz="1400" b="1" dirty="0" smtClean="0"/>
          </a:p>
          <a:p>
            <a:pPr marL="57150" indent="0">
              <a:buNone/>
            </a:pPr>
            <a:endParaRPr lang="en-US" sz="1400" b="1" dirty="0"/>
          </a:p>
          <a:p>
            <a:pPr marL="57150" indent="0">
              <a:buNone/>
            </a:pPr>
            <a:endParaRPr lang="en-US" sz="1400" b="1" dirty="0" smtClean="0"/>
          </a:p>
          <a:p>
            <a:pPr marL="57150" indent="0">
              <a:buNone/>
            </a:pPr>
            <a:endParaRPr lang="en-US" sz="1400" b="1" dirty="0"/>
          </a:p>
          <a:p>
            <a:pPr marL="57150" indent="0">
              <a:buNone/>
            </a:pPr>
            <a:endParaRPr lang="en-US" sz="1400" b="1" dirty="0" smtClean="0"/>
          </a:p>
          <a:p>
            <a:pPr marL="57150" indent="0">
              <a:buNone/>
            </a:pPr>
            <a:endParaRPr lang="en-US" sz="1400" b="1" dirty="0"/>
          </a:p>
          <a:p>
            <a:pPr marL="57150" indent="0">
              <a:buNone/>
            </a:pPr>
            <a:endParaRPr lang="en-US" sz="1400" b="1" dirty="0" smtClean="0"/>
          </a:p>
          <a:p>
            <a:pPr marL="57150" indent="0">
              <a:buNone/>
            </a:pPr>
            <a:endParaRPr lang="en-US" sz="1400" b="1" dirty="0"/>
          </a:p>
          <a:p>
            <a:pPr marL="57150" indent="0">
              <a:buNone/>
            </a:pPr>
            <a:endParaRPr lang="en-US" sz="1400" b="1" dirty="0" smtClean="0"/>
          </a:p>
          <a:p>
            <a:pPr marL="57150" indent="0">
              <a:buNone/>
            </a:pPr>
            <a:endParaRPr lang="tr-TR" sz="1400" b="1" dirty="0"/>
          </a:p>
          <a:p>
            <a:pPr marL="57150" indent="0">
              <a:buNone/>
            </a:pPr>
            <a:endParaRPr lang="en-US" sz="1400" b="1" dirty="0" smtClean="0"/>
          </a:p>
          <a:p>
            <a:pPr marL="0" indent="0">
              <a:buNone/>
            </a:pPr>
            <a:endParaRPr lang="en-US" sz="1400" b="1" dirty="0" smtClean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tr-TR" sz="2400" b="1" dirty="0" smtClean="0"/>
          </a:p>
        </p:txBody>
      </p:sp>
      <p:pic>
        <p:nvPicPr>
          <p:cNvPr id="5" name="Picture 4" descr="Visualizer-200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6600" y="1992385"/>
            <a:ext cx="5124450" cy="378142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56375" y="2057401"/>
            <a:ext cx="212917" cy="845179"/>
            <a:chOff x="556375" y="2057401"/>
            <a:chExt cx="212917" cy="845179"/>
          </a:xfrm>
        </p:grpSpPr>
        <p:sp>
          <p:nvSpPr>
            <p:cNvPr id="7" name="Oval 6"/>
            <p:cNvSpPr/>
            <p:nvPr/>
          </p:nvSpPr>
          <p:spPr>
            <a:xfrm>
              <a:off x="580967" y="2057401"/>
              <a:ext cx="188325" cy="19397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gular Pentagon 7"/>
            <p:cNvSpPr/>
            <p:nvPr/>
          </p:nvSpPr>
          <p:spPr>
            <a:xfrm flipV="1">
              <a:off x="556375" y="2362200"/>
              <a:ext cx="212917" cy="223862"/>
            </a:xfrm>
            <a:prstGeom prst="pentagon">
              <a:avLst/>
            </a:prstGeom>
            <a:solidFill>
              <a:schemeClr val="accent3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80967" y="2737505"/>
              <a:ext cx="163732" cy="165075"/>
            </a:xfrm>
            <a:prstGeom prst="rect">
              <a:avLst/>
            </a:prstGeom>
            <a:solidFill>
              <a:srgbClr val="AD23A6"/>
            </a:solidFill>
            <a:ln w="3175">
              <a:solidFill>
                <a:srgbClr val="D63A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3830073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tr-TR" sz="4000" b="1" dirty="0"/>
              <a:t>Yorumlamacı Yöntemler </a:t>
            </a:r>
            <a:br>
              <a:rPr lang="tr-TR" sz="4000" b="1" dirty="0"/>
            </a:br>
            <a:endParaRPr 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3235454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tr-TR" sz="2800" b="1" dirty="0" err="1"/>
              <a:t>Yorumlamacı</a:t>
            </a:r>
            <a:r>
              <a:rPr lang="tr-TR" sz="2800" b="1" dirty="0"/>
              <a:t> yöntemler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tr-TR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5135563"/>
          </a:xfrm>
        </p:spPr>
        <p:txBody>
          <a:bodyPr>
            <a:noAutofit/>
          </a:bodyPr>
          <a:lstStyle/>
          <a:p>
            <a:endParaRPr lang="en-US" sz="2000" dirty="0" smtClean="0"/>
          </a:p>
          <a:p>
            <a:pPr>
              <a:buClr>
                <a:srgbClr val="3333CC"/>
              </a:buClr>
              <a:buSzPct val="90000"/>
            </a:pPr>
            <a:r>
              <a:rPr lang="tr-TR" sz="2000" dirty="0" smtClean="0"/>
              <a:t>Bunlar </a:t>
            </a:r>
            <a:r>
              <a:rPr lang="tr-TR" sz="2000" dirty="0"/>
              <a:t>ciddi felsefeler ve kuramlar üzerine kurulmuşlar. </a:t>
            </a:r>
          </a:p>
          <a:p>
            <a:pPr lvl="1">
              <a:buClr>
                <a:srgbClr val="3333CC"/>
              </a:buClr>
              <a:buFont typeface="Wingdings" panose="05000000000000000000" pitchFamily="2" charset="2"/>
              <a:buChar char="Ø"/>
            </a:pPr>
            <a:r>
              <a:rPr lang="tr-TR" sz="1800" dirty="0" smtClean="0"/>
              <a:t>Bu </a:t>
            </a:r>
            <a:r>
              <a:rPr lang="tr-TR" sz="1800" dirty="0"/>
              <a:t>felsefi ve kuramsal temelleri anlayarak kullanılırlarsa yararlı olabilirler. </a:t>
            </a:r>
          </a:p>
          <a:p>
            <a:pPr marL="0" indent="0">
              <a:buNone/>
            </a:pPr>
            <a:endParaRPr lang="en-US" sz="2000" dirty="0" smtClean="0"/>
          </a:p>
          <a:p>
            <a:pPr>
              <a:buClr>
                <a:srgbClr val="3333CC"/>
              </a:buClr>
              <a:buSzPct val="90000"/>
            </a:pPr>
            <a:r>
              <a:rPr lang="tr-TR" sz="2000" dirty="0" smtClean="0"/>
              <a:t>Ancak </a:t>
            </a:r>
            <a:r>
              <a:rPr lang="tr-TR" sz="2000" dirty="0"/>
              <a:t>dikkatli olunmalı</a:t>
            </a:r>
            <a:r>
              <a:rPr lang="tr-TR" sz="2000" dirty="0" smtClean="0"/>
              <a:t>:</a:t>
            </a:r>
            <a:endParaRPr lang="en-US" sz="2000" dirty="0" smtClean="0"/>
          </a:p>
          <a:p>
            <a:pPr lvl="1">
              <a:buClr>
                <a:srgbClr val="3333CC"/>
              </a:buClr>
              <a:buFont typeface="Wingdings" panose="05000000000000000000" pitchFamily="2" charset="2"/>
              <a:buChar char="Ø"/>
            </a:pPr>
            <a:r>
              <a:rPr lang="tr-TR" sz="1800" dirty="0" smtClean="0"/>
              <a:t>Bunlar, </a:t>
            </a:r>
            <a:r>
              <a:rPr lang="tr-TR" sz="1800" dirty="0"/>
              <a:t>toplumsal araştırmalarda kolaycılığa ve düşük kaliteli araştırmalara neden olabilir. </a:t>
            </a:r>
          </a:p>
          <a:p>
            <a:pPr lvl="1">
              <a:buClr>
                <a:srgbClr val="3333CC"/>
              </a:buClr>
              <a:buFont typeface="Wingdings" panose="05000000000000000000" pitchFamily="2" charset="2"/>
              <a:buChar char="Ø"/>
            </a:pPr>
            <a:endParaRPr lang="en-US" sz="1800" dirty="0" smtClean="0"/>
          </a:p>
          <a:p>
            <a:pPr lvl="1">
              <a:buClr>
                <a:srgbClr val="3333CC"/>
              </a:buClr>
              <a:buFont typeface="Wingdings" panose="05000000000000000000" pitchFamily="2" charset="2"/>
              <a:buChar char="Ø"/>
            </a:pPr>
            <a:r>
              <a:rPr lang="tr-TR" sz="1800" dirty="0" smtClean="0"/>
              <a:t>Örneğin</a:t>
            </a:r>
            <a:r>
              <a:rPr lang="tr-TR" sz="1800" dirty="0"/>
              <a:t>, eğer bir kamu politikası </a:t>
            </a:r>
            <a:r>
              <a:rPr lang="tr-TR" sz="1800" dirty="0" smtClean="0"/>
              <a:t>sürecinin </a:t>
            </a:r>
            <a:r>
              <a:rPr lang="tr-TR" sz="1800" dirty="0"/>
              <a:t>“okumasını” yapıyorsak, bunun öznel bir okuma olmadığını nasıl anlayacağız? </a:t>
            </a:r>
          </a:p>
          <a:p>
            <a:pPr lvl="1">
              <a:buClr>
                <a:srgbClr val="3333CC"/>
              </a:buClr>
              <a:buFont typeface="Wingdings" panose="05000000000000000000" pitchFamily="2" charset="2"/>
              <a:buChar char="Ø"/>
            </a:pPr>
            <a:endParaRPr lang="en-US" sz="1800" dirty="0" smtClean="0"/>
          </a:p>
          <a:p>
            <a:pPr lvl="1">
              <a:buClr>
                <a:srgbClr val="3333CC"/>
              </a:buClr>
              <a:buFont typeface="Wingdings" panose="05000000000000000000" pitchFamily="2" charset="2"/>
              <a:buChar char="Ø"/>
            </a:pPr>
            <a:r>
              <a:rPr lang="tr-TR" sz="1800" dirty="0" smtClean="0"/>
              <a:t>Eğer </a:t>
            </a:r>
            <a:r>
              <a:rPr lang="tr-TR" sz="1800" dirty="0"/>
              <a:t>her okuma öznel ise, araştırma bulgularının topluma ne yararı olabilir?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tr-TR" sz="2000" dirty="0"/>
          </a:p>
          <a:p>
            <a:pPr marL="57150" indent="0">
              <a:buNone/>
            </a:pPr>
            <a:endParaRPr lang="en-US" sz="1400" dirty="0" smtClean="0"/>
          </a:p>
          <a:p>
            <a:pPr marL="57150" indent="0">
              <a:buNone/>
            </a:pPr>
            <a:endParaRPr lang="en-US" sz="1400" dirty="0"/>
          </a:p>
          <a:p>
            <a:pPr marL="57150" indent="0">
              <a:buNone/>
            </a:pPr>
            <a:endParaRPr lang="en-US" sz="1400" dirty="0" smtClean="0"/>
          </a:p>
          <a:p>
            <a:pPr marL="57150" indent="0">
              <a:buNone/>
            </a:pPr>
            <a:endParaRPr lang="en-US" sz="1400" dirty="0"/>
          </a:p>
          <a:p>
            <a:pPr marL="57150" indent="0">
              <a:buNone/>
            </a:pPr>
            <a:endParaRPr lang="en-US" sz="1400" dirty="0" smtClean="0"/>
          </a:p>
          <a:p>
            <a:pPr marL="57150" indent="0">
              <a:buNone/>
            </a:pPr>
            <a:endParaRPr lang="en-US" sz="1400" dirty="0"/>
          </a:p>
          <a:p>
            <a:pPr marL="57150" indent="0">
              <a:buNone/>
            </a:pPr>
            <a:endParaRPr lang="en-US" sz="1400" dirty="0" smtClean="0"/>
          </a:p>
          <a:p>
            <a:pPr marL="57150" indent="0">
              <a:buNone/>
            </a:pPr>
            <a:endParaRPr lang="en-US" sz="1400" dirty="0"/>
          </a:p>
          <a:p>
            <a:pPr marL="57150" indent="0">
              <a:buNone/>
            </a:pPr>
            <a:endParaRPr lang="en-US" sz="1400" dirty="0" smtClean="0"/>
          </a:p>
          <a:p>
            <a:pPr marL="57150" indent="0">
              <a:buNone/>
            </a:pPr>
            <a:endParaRPr lang="en-US" sz="1400" dirty="0"/>
          </a:p>
          <a:p>
            <a:pPr marL="57150" indent="0">
              <a:buNone/>
            </a:pPr>
            <a:endParaRPr lang="en-US" sz="1400" dirty="0" smtClean="0"/>
          </a:p>
          <a:p>
            <a:pPr marL="57150" indent="0">
              <a:buNone/>
            </a:pPr>
            <a:endParaRPr lang="tr-TR" sz="1400" dirty="0"/>
          </a:p>
          <a:p>
            <a:pPr marL="5715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198080333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tr-TR" sz="4000" b="1" dirty="0"/>
              <a:t>Özetler ve Sonuçlar</a:t>
            </a:r>
            <a:br>
              <a:rPr lang="tr-TR" sz="4000" b="1" dirty="0"/>
            </a:br>
            <a:r>
              <a:rPr lang="tr-TR" sz="4000" b="1" dirty="0"/>
              <a:t/>
            </a:r>
            <a:br>
              <a:rPr lang="tr-TR" sz="4000" b="1" dirty="0"/>
            </a:br>
            <a:endParaRPr 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2144170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tr-TR" sz="2800" b="1" dirty="0"/>
              <a:t>En  bastaki sorulara dönelim:</a:t>
            </a:r>
            <a:r>
              <a:rPr lang="tr-TR" sz="2800" dirty="0"/>
              <a:t/>
            </a:r>
            <a:br>
              <a:rPr lang="tr-TR" sz="2800" dirty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tr-TR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458200" cy="5135563"/>
          </a:xfrm>
        </p:spPr>
        <p:txBody>
          <a:bodyPr>
            <a:noAutofit/>
          </a:bodyPr>
          <a:lstStyle/>
          <a:p>
            <a:pPr marL="461963" indent="-403225">
              <a:buClr>
                <a:srgbClr val="3333CC"/>
              </a:buClr>
            </a:pPr>
            <a:r>
              <a:rPr lang="tr-TR" sz="2000" dirty="0" smtClean="0"/>
              <a:t>Tarafsız </a:t>
            </a:r>
            <a:r>
              <a:rPr lang="tr-TR" sz="2000" dirty="0"/>
              <a:t>araştırma mı yapmalı, yoksa (taraflı) politika mı önermeli</a:t>
            </a:r>
            <a:r>
              <a:rPr lang="tr-TR" sz="2000" dirty="0" smtClean="0"/>
              <a:t>? </a:t>
            </a:r>
            <a:endParaRPr lang="tr-TR" sz="2000" dirty="0"/>
          </a:p>
          <a:p>
            <a:pPr marL="461963" indent="-403225">
              <a:buClr>
                <a:srgbClr val="3333CC"/>
              </a:buClr>
            </a:pPr>
            <a:endParaRPr lang="en-US" sz="2000" dirty="0" smtClean="0"/>
          </a:p>
          <a:p>
            <a:pPr marL="461963" indent="-403225">
              <a:buClr>
                <a:srgbClr val="3333CC"/>
              </a:buClr>
            </a:pPr>
            <a:r>
              <a:rPr lang="tr-TR" sz="2000" dirty="0" smtClean="0"/>
              <a:t>Bilim </a:t>
            </a:r>
            <a:r>
              <a:rPr lang="tr-TR" sz="2000" dirty="0"/>
              <a:t>insanları tarafsız olabilir mi? Özellikle toplumsal bilimlerde bu mümkün mü? </a:t>
            </a:r>
          </a:p>
          <a:p>
            <a:pPr marL="461963" indent="-403225">
              <a:buClr>
                <a:srgbClr val="3333CC"/>
              </a:buClr>
            </a:pPr>
            <a:endParaRPr lang="en-US" sz="2000" dirty="0" smtClean="0"/>
          </a:p>
          <a:p>
            <a:pPr marL="461963" indent="-403225">
              <a:buClr>
                <a:srgbClr val="3333CC"/>
              </a:buClr>
            </a:pPr>
            <a:r>
              <a:rPr lang="tr-TR" sz="2000" dirty="0" smtClean="0"/>
              <a:t>Toplumsal </a:t>
            </a:r>
            <a:r>
              <a:rPr lang="tr-TR" sz="2000" dirty="0"/>
              <a:t>bilimcilerin partizan olması doğru mudur? </a:t>
            </a:r>
          </a:p>
          <a:p>
            <a:pPr marL="0" indent="0">
              <a:buClr>
                <a:srgbClr val="3333CC"/>
              </a:buClr>
              <a:buNone/>
            </a:pPr>
            <a:endParaRPr lang="en-US" sz="2000" dirty="0" smtClean="0"/>
          </a:p>
          <a:p>
            <a:pPr marL="0" indent="0">
              <a:lnSpc>
                <a:spcPts val="1000"/>
              </a:lnSpc>
              <a:buClr>
                <a:srgbClr val="3333CC"/>
              </a:buClr>
              <a:buNone/>
            </a:pPr>
            <a:endParaRPr lang="en-US" sz="2000" dirty="0"/>
          </a:p>
          <a:p>
            <a:pPr marL="0" indent="0">
              <a:buClr>
                <a:srgbClr val="3333CC"/>
              </a:buClr>
              <a:buNone/>
            </a:pPr>
            <a:r>
              <a:rPr lang="tr-TR" sz="2000" u="sng" dirty="0" smtClean="0"/>
              <a:t>Benim </a:t>
            </a:r>
            <a:r>
              <a:rPr lang="tr-TR" sz="2000" u="sng" dirty="0"/>
              <a:t>cevaplarım</a:t>
            </a:r>
            <a:r>
              <a:rPr lang="tr-TR" sz="2000" dirty="0"/>
              <a:t>: </a:t>
            </a:r>
          </a:p>
          <a:p>
            <a:pPr marL="0" indent="0">
              <a:buClr>
                <a:srgbClr val="3333CC"/>
              </a:buClr>
              <a:buNone/>
            </a:pPr>
            <a:endParaRPr lang="en-US" sz="2000" dirty="0" smtClean="0"/>
          </a:p>
          <a:p>
            <a:pPr marL="511175" indent="-452438">
              <a:buClr>
                <a:srgbClr val="3333CC"/>
              </a:buClr>
              <a:buFont typeface="Wingdings" panose="05000000000000000000" pitchFamily="2" charset="2"/>
              <a:buChar char="Ø"/>
            </a:pPr>
            <a:r>
              <a:rPr lang="tr-TR" sz="2000" dirty="0" smtClean="0"/>
              <a:t>Olabildiğince </a:t>
            </a:r>
            <a:r>
              <a:rPr lang="tr-TR" sz="2000" dirty="0"/>
              <a:t>tarafsız olunmalı ve çözümlemelerde en doğru ve en uygun yöntemler kullanılmalı. </a:t>
            </a:r>
          </a:p>
          <a:p>
            <a:pPr marL="511175" indent="-452438">
              <a:buClr>
                <a:srgbClr val="3333CC"/>
              </a:buClr>
            </a:pPr>
            <a:endParaRPr lang="en-US" sz="2000" dirty="0" smtClean="0"/>
          </a:p>
          <a:p>
            <a:pPr marL="511175" indent="-452438">
              <a:buClr>
                <a:srgbClr val="3333CC"/>
              </a:buClr>
              <a:buFont typeface="Wingdings" panose="05000000000000000000" pitchFamily="2" charset="2"/>
              <a:buChar char="Ø"/>
            </a:pPr>
            <a:r>
              <a:rPr lang="tr-TR" sz="2000" dirty="0" smtClean="0"/>
              <a:t>Bunun </a:t>
            </a:r>
            <a:r>
              <a:rPr lang="tr-TR" sz="2000" dirty="0"/>
              <a:t>için de yöntemleri en basitinden başlayarak öğrenmek ve sürekli öğrenmeye devam etmek gerekiyor.  </a:t>
            </a:r>
          </a:p>
          <a:p>
            <a:pPr marL="57150" indent="0">
              <a:buClr>
                <a:srgbClr val="3333CC"/>
              </a:buClr>
              <a:buNone/>
            </a:pPr>
            <a:endParaRPr lang="en-US" sz="1400" dirty="0"/>
          </a:p>
          <a:p>
            <a:pPr marL="57150" indent="0">
              <a:buClr>
                <a:srgbClr val="3333CC"/>
              </a:buClr>
              <a:buNone/>
            </a:pPr>
            <a:endParaRPr lang="en-US" sz="1400" dirty="0" smtClean="0"/>
          </a:p>
          <a:p>
            <a:pPr marL="57150" indent="0">
              <a:buClr>
                <a:srgbClr val="3333CC"/>
              </a:buClr>
              <a:buNone/>
            </a:pPr>
            <a:endParaRPr lang="en-US" sz="1400" dirty="0"/>
          </a:p>
          <a:p>
            <a:pPr marL="57150" indent="0">
              <a:buClr>
                <a:srgbClr val="3333CC"/>
              </a:buClr>
              <a:buNone/>
            </a:pPr>
            <a:endParaRPr lang="en-US" sz="1400" dirty="0" smtClean="0"/>
          </a:p>
          <a:p>
            <a:pPr marL="57150" indent="0">
              <a:buClr>
                <a:srgbClr val="3333CC"/>
              </a:buClr>
              <a:buNone/>
            </a:pPr>
            <a:endParaRPr lang="en-US" sz="1400" dirty="0"/>
          </a:p>
          <a:p>
            <a:pPr marL="57150" indent="0">
              <a:buClr>
                <a:srgbClr val="3333CC"/>
              </a:buClr>
              <a:buNone/>
            </a:pPr>
            <a:endParaRPr lang="en-US" sz="1400" dirty="0" smtClean="0"/>
          </a:p>
          <a:p>
            <a:pPr marL="57150" indent="0">
              <a:buClr>
                <a:srgbClr val="3333CC"/>
              </a:buClr>
              <a:buNone/>
            </a:pPr>
            <a:endParaRPr lang="en-US" sz="1400" dirty="0"/>
          </a:p>
          <a:p>
            <a:pPr marL="57150" indent="0">
              <a:buClr>
                <a:srgbClr val="3333CC"/>
              </a:buClr>
              <a:buNone/>
            </a:pPr>
            <a:endParaRPr lang="en-US" sz="1400" dirty="0" smtClean="0"/>
          </a:p>
          <a:p>
            <a:pPr marL="57150" indent="0">
              <a:buClr>
                <a:srgbClr val="3333CC"/>
              </a:buClr>
              <a:buNone/>
            </a:pPr>
            <a:endParaRPr lang="tr-TR" sz="1400" dirty="0"/>
          </a:p>
          <a:p>
            <a:pPr marL="57150" indent="0">
              <a:buClr>
                <a:srgbClr val="3333CC"/>
              </a:buClr>
              <a:buNone/>
            </a:pPr>
            <a:endParaRPr lang="en-US" sz="1400" dirty="0" smtClean="0"/>
          </a:p>
          <a:p>
            <a:pPr marL="0" indent="0">
              <a:buClr>
                <a:srgbClr val="3333CC"/>
              </a:buClr>
              <a:buNone/>
            </a:pPr>
            <a:endParaRPr lang="en-US" sz="1400" dirty="0" smtClean="0"/>
          </a:p>
          <a:p>
            <a:pPr marL="0" indent="0">
              <a:buClr>
                <a:srgbClr val="3333CC"/>
              </a:buClr>
              <a:buNone/>
            </a:pPr>
            <a:endParaRPr lang="en-US" sz="2400" dirty="0"/>
          </a:p>
          <a:p>
            <a:pPr marL="0" indent="0">
              <a:buClr>
                <a:srgbClr val="3333CC"/>
              </a:buClr>
              <a:buNone/>
            </a:pPr>
            <a:endParaRPr lang="en-US" sz="2400" dirty="0" smtClean="0"/>
          </a:p>
          <a:p>
            <a:pPr marL="0" indent="0">
              <a:buClr>
                <a:srgbClr val="3333CC"/>
              </a:buClr>
              <a:buNone/>
            </a:pPr>
            <a:endParaRPr lang="en-US" sz="2400" dirty="0"/>
          </a:p>
          <a:p>
            <a:pPr marL="0" indent="0">
              <a:buClr>
                <a:srgbClr val="3333CC"/>
              </a:buClr>
              <a:buNone/>
            </a:pPr>
            <a:endParaRPr lang="en-US" sz="2400" dirty="0" smtClean="0"/>
          </a:p>
          <a:p>
            <a:pPr marL="0" indent="0">
              <a:buClr>
                <a:srgbClr val="3333CC"/>
              </a:buClr>
              <a:buNone/>
            </a:pPr>
            <a:endParaRPr lang="en-US" sz="2400" dirty="0" smtClean="0"/>
          </a:p>
          <a:p>
            <a:pPr marL="0" indent="0">
              <a:buClr>
                <a:srgbClr val="3333CC"/>
              </a:buClr>
              <a:buNone/>
            </a:pPr>
            <a:endParaRPr lang="en-US" sz="2400" dirty="0"/>
          </a:p>
          <a:p>
            <a:pPr marL="0" indent="0">
              <a:buClr>
                <a:srgbClr val="3333CC"/>
              </a:buClr>
              <a:buNone/>
            </a:pPr>
            <a:endParaRPr lang="en-US" sz="2400" dirty="0"/>
          </a:p>
          <a:p>
            <a:pPr marL="0" indent="0">
              <a:buClr>
                <a:srgbClr val="3333CC"/>
              </a:buClr>
              <a:buNone/>
            </a:pP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361400086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tr-TR" sz="2800" b="1" dirty="0" smtClean="0"/>
              <a:t>Ö</a:t>
            </a:r>
            <a:r>
              <a:rPr lang="en-US" sz="2800" b="1" dirty="0" err="1" smtClean="0"/>
              <a:t>zetler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ve</a:t>
            </a:r>
            <a:r>
              <a:rPr lang="en-US" sz="2800" b="1" dirty="0"/>
              <a:t> </a:t>
            </a:r>
            <a:r>
              <a:rPr lang="en-US" sz="2800" b="1" dirty="0" err="1"/>
              <a:t>Sonuçlar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tr-TR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35563"/>
          </a:xfrm>
        </p:spPr>
        <p:txBody>
          <a:bodyPr>
            <a:noAutofit/>
          </a:bodyPr>
          <a:lstStyle/>
          <a:p>
            <a:pPr marL="461963" indent="-461963">
              <a:buClr>
                <a:srgbClr val="3333CC"/>
              </a:buClr>
              <a:buSzPct val="90000"/>
            </a:pPr>
            <a:r>
              <a:rPr lang="tr-TR" sz="2000" dirty="0" err="1" smtClean="0"/>
              <a:t>KPÇ’de</a:t>
            </a:r>
            <a:r>
              <a:rPr lang="tr-TR" sz="2000" dirty="0" smtClean="0"/>
              <a:t> </a:t>
            </a:r>
            <a:r>
              <a:rPr lang="tr-TR" sz="2000" dirty="0"/>
              <a:t>pek çok yöntem kullanılıyor. </a:t>
            </a:r>
          </a:p>
          <a:p>
            <a:pPr marL="461963" indent="-461963">
              <a:buClr>
                <a:srgbClr val="3333CC"/>
              </a:buClr>
              <a:buSzPct val="90000"/>
            </a:pPr>
            <a:endParaRPr lang="en-US" sz="2000" dirty="0" smtClean="0"/>
          </a:p>
          <a:p>
            <a:pPr marL="461963" indent="-461963">
              <a:buClr>
                <a:srgbClr val="3333CC"/>
              </a:buClr>
              <a:buSzPct val="90000"/>
            </a:pPr>
            <a:r>
              <a:rPr lang="tr-TR" sz="2000" dirty="0" smtClean="0"/>
              <a:t>Bunları </a:t>
            </a:r>
            <a:r>
              <a:rPr lang="tr-TR" sz="2000" dirty="0"/>
              <a:t>anlayabilmek ve doğru kullanabilmek </a:t>
            </a:r>
            <a:r>
              <a:rPr lang="tr-TR" sz="2000" dirty="0" smtClean="0"/>
              <a:t>için </a:t>
            </a:r>
            <a:r>
              <a:rPr lang="tr-TR" sz="2000" dirty="0"/>
              <a:t>temel toplumsal bilimler yöntemlerini öğrenmek gerekli. </a:t>
            </a:r>
            <a:endParaRPr lang="en-US" sz="2000" dirty="0" smtClean="0"/>
          </a:p>
          <a:p>
            <a:pPr marL="0" indent="0">
              <a:lnSpc>
                <a:spcPts val="800"/>
              </a:lnSpc>
              <a:buClr>
                <a:srgbClr val="3333CC"/>
              </a:buClr>
              <a:buSzPct val="90000"/>
              <a:buNone/>
            </a:pPr>
            <a:endParaRPr lang="tr-TR" sz="2000" dirty="0"/>
          </a:p>
          <a:p>
            <a:pPr marL="925513" lvl="1" indent="-128588">
              <a:buClr>
                <a:srgbClr val="3333CC"/>
              </a:buClr>
              <a:buSzPct val="80000"/>
              <a:buFont typeface="Rockwell" panose="02060603020205020403" pitchFamily="18" charset="0"/>
              <a:buChar char="—"/>
            </a:pPr>
            <a:r>
              <a:rPr lang="en-US" sz="1600" dirty="0" smtClean="0"/>
              <a:t>    </a:t>
            </a:r>
            <a:r>
              <a:rPr lang="tr-TR" sz="1800" dirty="0" smtClean="0"/>
              <a:t>Örneğin </a:t>
            </a:r>
            <a:r>
              <a:rPr lang="tr-TR" sz="1800" dirty="0"/>
              <a:t>klasik deneylerin </a:t>
            </a:r>
            <a:r>
              <a:rPr lang="tr-TR" sz="1800" dirty="0" smtClean="0"/>
              <a:t>mantığını </a:t>
            </a:r>
            <a:r>
              <a:rPr lang="tr-TR" sz="1800" dirty="0"/>
              <a:t>ve </a:t>
            </a:r>
            <a:r>
              <a:rPr lang="tr-TR" sz="1800" dirty="0" smtClean="0"/>
              <a:t>varsayımlarını </a:t>
            </a:r>
            <a:endParaRPr lang="en-US" sz="1800" dirty="0" smtClean="0"/>
          </a:p>
          <a:p>
            <a:pPr marL="639763" lvl="1" indent="0">
              <a:buClr>
                <a:srgbClr val="3333CC"/>
              </a:buClr>
              <a:buSzPct val="80000"/>
              <a:buNone/>
            </a:pPr>
            <a:r>
              <a:rPr lang="en-US" sz="1800" dirty="0" smtClean="0"/>
              <a:t>          </a:t>
            </a:r>
            <a:r>
              <a:rPr lang="tr-TR" sz="1800" dirty="0" smtClean="0"/>
              <a:t>anlamak çok </a:t>
            </a:r>
            <a:r>
              <a:rPr lang="tr-TR" sz="1800" dirty="0"/>
              <a:t>önemli. </a:t>
            </a:r>
          </a:p>
          <a:p>
            <a:pPr marL="0" indent="0">
              <a:lnSpc>
                <a:spcPts val="800"/>
              </a:lnSpc>
              <a:buClr>
                <a:srgbClr val="3333CC"/>
              </a:buClr>
              <a:buSzPct val="90000"/>
              <a:buNone/>
            </a:pPr>
            <a:endParaRPr lang="en-US" sz="2000" dirty="0" smtClean="0"/>
          </a:p>
          <a:p>
            <a:pPr marL="461963" indent="-461963">
              <a:buClr>
                <a:srgbClr val="3333CC"/>
              </a:buClr>
              <a:buSzPct val="90000"/>
            </a:pPr>
            <a:r>
              <a:rPr lang="tr-TR" sz="2000" dirty="0" smtClean="0"/>
              <a:t>Bu </a:t>
            </a:r>
            <a:r>
              <a:rPr lang="tr-TR" sz="2000" dirty="0"/>
              <a:t>temel </a:t>
            </a:r>
            <a:r>
              <a:rPr lang="tr-TR" sz="2000" dirty="0" smtClean="0"/>
              <a:t>yöntemler, </a:t>
            </a:r>
            <a:r>
              <a:rPr lang="tr-TR" sz="2000" dirty="0"/>
              <a:t>basitleştirici varsayımlar üzerine kurulmuşlar.  Bu </a:t>
            </a:r>
            <a:r>
              <a:rPr lang="tr-TR" sz="2000" dirty="0" smtClean="0"/>
              <a:t>nedenle, </a:t>
            </a:r>
            <a:r>
              <a:rPr lang="tr-TR" sz="2000" dirty="0"/>
              <a:t>eksik ve </a:t>
            </a:r>
            <a:r>
              <a:rPr lang="tr-TR" sz="2000" dirty="0" smtClean="0"/>
              <a:t>bazen </a:t>
            </a:r>
            <a:r>
              <a:rPr lang="tr-TR" sz="2000" dirty="0"/>
              <a:t>yanıltıcı olabilirler. </a:t>
            </a:r>
          </a:p>
          <a:p>
            <a:pPr marL="461963" indent="-461963">
              <a:buClr>
                <a:srgbClr val="3333CC"/>
              </a:buClr>
              <a:buSzPct val="90000"/>
            </a:pPr>
            <a:endParaRPr lang="en-US" sz="2000" dirty="0" smtClean="0"/>
          </a:p>
          <a:p>
            <a:pPr marL="461963" indent="-461963">
              <a:buClr>
                <a:srgbClr val="3333CC"/>
              </a:buClr>
              <a:buSzPct val="90000"/>
            </a:pPr>
            <a:r>
              <a:rPr lang="tr-TR" sz="2000" dirty="0" smtClean="0"/>
              <a:t>Yine </a:t>
            </a:r>
            <a:r>
              <a:rPr lang="tr-TR" sz="2000" dirty="0"/>
              <a:t>de bunlar gerekli ve önemli. Sistemleri makro düzeyde anlamamıza yardımcı oluyorlar. </a:t>
            </a:r>
          </a:p>
          <a:p>
            <a:pPr marL="461963" indent="-461963">
              <a:buClr>
                <a:srgbClr val="3333CC"/>
              </a:buClr>
              <a:buSzPct val="90000"/>
            </a:pPr>
            <a:endParaRPr lang="en-US" sz="2000" dirty="0" smtClean="0"/>
          </a:p>
          <a:p>
            <a:pPr marL="461963" indent="-461963">
              <a:buClr>
                <a:srgbClr val="3333CC"/>
              </a:buClr>
              <a:buSzPct val="90000"/>
            </a:pPr>
            <a:r>
              <a:rPr lang="tr-TR" sz="2000" dirty="0" smtClean="0"/>
              <a:t>SNA </a:t>
            </a:r>
            <a:r>
              <a:rPr lang="tr-TR" sz="2000" dirty="0"/>
              <a:t>ve ABC son zamanlarda rağbet gören yöntemler. </a:t>
            </a:r>
            <a:r>
              <a:rPr lang="tr-TR" sz="2000" dirty="0" smtClean="0"/>
              <a:t>Bunlar, </a:t>
            </a:r>
            <a:r>
              <a:rPr lang="tr-TR" sz="2000" dirty="0"/>
              <a:t>yönetişim sistemlerini anlamamıza yararlı oluyorlar. </a:t>
            </a:r>
          </a:p>
          <a:p>
            <a:pPr marL="0" indent="0">
              <a:buClr>
                <a:srgbClr val="3333CC"/>
              </a:buClr>
              <a:buSzPct val="90000"/>
              <a:buNone/>
            </a:pPr>
            <a:endParaRPr lang="en-US" sz="2000" dirty="0" smtClean="0"/>
          </a:p>
          <a:p>
            <a:pPr marL="0" indent="0">
              <a:buClr>
                <a:srgbClr val="3333CC"/>
              </a:buClr>
              <a:buSzPct val="90000"/>
              <a:buNone/>
            </a:pPr>
            <a:endParaRPr lang="tr-TR" sz="2000" dirty="0"/>
          </a:p>
          <a:p>
            <a:pPr marL="57150" indent="0">
              <a:buClr>
                <a:srgbClr val="3333CC"/>
              </a:buClr>
              <a:buSzPct val="90000"/>
              <a:buNone/>
            </a:pPr>
            <a:endParaRPr lang="en-US" sz="1400" dirty="0" smtClean="0"/>
          </a:p>
          <a:p>
            <a:pPr marL="57150" indent="0">
              <a:buClr>
                <a:srgbClr val="3333CC"/>
              </a:buClr>
              <a:buSzPct val="90000"/>
              <a:buNone/>
            </a:pPr>
            <a:endParaRPr lang="en-US" sz="1400" dirty="0"/>
          </a:p>
          <a:p>
            <a:pPr marL="57150" indent="0">
              <a:buClr>
                <a:srgbClr val="3333CC"/>
              </a:buClr>
              <a:buSzPct val="90000"/>
              <a:buNone/>
            </a:pPr>
            <a:endParaRPr lang="en-US" sz="1400" dirty="0" smtClean="0"/>
          </a:p>
          <a:p>
            <a:pPr marL="57150" indent="0">
              <a:buClr>
                <a:srgbClr val="3333CC"/>
              </a:buClr>
              <a:buSzPct val="90000"/>
              <a:buNone/>
            </a:pPr>
            <a:endParaRPr lang="en-US" sz="1400" dirty="0"/>
          </a:p>
          <a:p>
            <a:pPr marL="57150" indent="0">
              <a:buClr>
                <a:srgbClr val="3333CC"/>
              </a:buClr>
              <a:buSzPct val="90000"/>
              <a:buNone/>
            </a:pPr>
            <a:endParaRPr lang="en-US" sz="1400" dirty="0" smtClean="0"/>
          </a:p>
          <a:p>
            <a:pPr marL="57150" indent="0">
              <a:buClr>
                <a:srgbClr val="3333CC"/>
              </a:buClr>
              <a:buSzPct val="90000"/>
              <a:buNone/>
            </a:pPr>
            <a:endParaRPr lang="en-US" sz="1400" dirty="0"/>
          </a:p>
          <a:p>
            <a:pPr marL="57150" indent="0">
              <a:buClr>
                <a:srgbClr val="3333CC"/>
              </a:buClr>
              <a:buSzPct val="90000"/>
              <a:buNone/>
            </a:pPr>
            <a:endParaRPr lang="en-US" sz="1400" dirty="0" smtClean="0"/>
          </a:p>
          <a:p>
            <a:pPr marL="57150" indent="0">
              <a:buClr>
                <a:srgbClr val="3333CC"/>
              </a:buClr>
              <a:buSzPct val="90000"/>
              <a:buNone/>
            </a:pPr>
            <a:endParaRPr lang="en-US" sz="1400" dirty="0"/>
          </a:p>
          <a:p>
            <a:pPr marL="57150" indent="0">
              <a:buClr>
                <a:srgbClr val="3333CC"/>
              </a:buClr>
              <a:buSzPct val="90000"/>
              <a:buNone/>
            </a:pPr>
            <a:endParaRPr lang="en-US" sz="1400" dirty="0" smtClean="0"/>
          </a:p>
          <a:p>
            <a:pPr marL="57150" indent="0">
              <a:buClr>
                <a:srgbClr val="3333CC"/>
              </a:buClr>
              <a:buSzPct val="90000"/>
              <a:buNone/>
            </a:pPr>
            <a:endParaRPr lang="en-US" sz="1400" dirty="0"/>
          </a:p>
          <a:p>
            <a:pPr marL="57150" indent="0">
              <a:buClr>
                <a:srgbClr val="3333CC"/>
              </a:buClr>
              <a:buSzPct val="90000"/>
              <a:buNone/>
            </a:pPr>
            <a:endParaRPr lang="en-US" sz="1400" dirty="0" smtClean="0"/>
          </a:p>
          <a:p>
            <a:pPr marL="57150" indent="0">
              <a:buClr>
                <a:srgbClr val="3333CC"/>
              </a:buClr>
              <a:buSzPct val="90000"/>
              <a:buNone/>
            </a:pPr>
            <a:endParaRPr lang="tr-TR" sz="1400" dirty="0"/>
          </a:p>
          <a:p>
            <a:pPr marL="57150" indent="0">
              <a:buClr>
                <a:srgbClr val="3333CC"/>
              </a:buClr>
              <a:buSzPct val="90000"/>
              <a:buNone/>
            </a:pPr>
            <a:endParaRPr lang="en-US" sz="1400" dirty="0" smtClean="0"/>
          </a:p>
          <a:p>
            <a:pPr marL="0" indent="0">
              <a:buClr>
                <a:srgbClr val="3333CC"/>
              </a:buClr>
              <a:buSzPct val="90000"/>
              <a:buNone/>
            </a:pPr>
            <a:endParaRPr lang="en-US" sz="1400" dirty="0" smtClean="0"/>
          </a:p>
          <a:p>
            <a:pPr marL="0" indent="0">
              <a:buClr>
                <a:srgbClr val="3333CC"/>
              </a:buClr>
              <a:buSzPct val="90000"/>
              <a:buNone/>
            </a:pPr>
            <a:endParaRPr lang="en-US" sz="2400" dirty="0"/>
          </a:p>
          <a:p>
            <a:pPr marL="0" indent="0">
              <a:buClr>
                <a:srgbClr val="3333CC"/>
              </a:buClr>
              <a:buSzPct val="90000"/>
              <a:buNone/>
            </a:pPr>
            <a:endParaRPr lang="en-US" sz="2400" dirty="0" smtClean="0"/>
          </a:p>
          <a:p>
            <a:pPr marL="0" indent="0">
              <a:buClr>
                <a:srgbClr val="3333CC"/>
              </a:buClr>
              <a:buSzPct val="90000"/>
              <a:buNone/>
            </a:pPr>
            <a:endParaRPr lang="en-US" sz="2400" dirty="0"/>
          </a:p>
          <a:p>
            <a:pPr marL="0" indent="0">
              <a:buClr>
                <a:srgbClr val="3333CC"/>
              </a:buClr>
              <a:buSzPct val="90000"/>
              <a:buNone/>
            </a:pPr>
            <a:endParaRPr lang="en-US" sz="2400" dirty="0" smtClean="0"/>
          </a:p>
          <a:p>
            <a:pPr marL="0" indent="0">
              <a:buClr>
                <a:srgbClr val="3333CC"/>
              </a:buClr>
              <a:buSzPct val="90000"/>
              <a:buNone/>
            </a:pPr>
            <a:endParaRPr lang="en-US" sz="2400" dirty="0" smtClean="0"/>
          </a:p>
          <a:p>
            <a:pPr marL="0" indent="0">
              <a:buClr>
                <a:srgbClr val="3333CC"/>
              </a:buClr>
              <a:buSzPct val="90000"/>
              <a:buNone/>
            </a:pPr>
            <a:endParaRPr lang="en-US" sz="2400" dirty="0"/>
          </a:p>
          <a:p>
            <a:pPr marL="0" indent="0">
              <a:buClr>
                <a:srgbClr val="3333CC"/>
              </a:buClr>
              <a:buSzPct val="90000"/>
              <a:buNone/>
            </a:pPr>
            <a:endParaRPr lang="en-US" sz="2400" dirty="0"/>
          </a:p>
          <a:p>
            <a:pPr marL="0" indent="0">
              <a:buClr>
                <a:srgbClr val="3333CC"/>
              </a:buClr>
              <a:buSzPct val="90000"/>
              <a:buNone/>
            </a:pP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334894444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89047" y="990600"/>
            <a:ext cx="605529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endParaRPr lang="en-US" sz="3800" dirty="0" smtClean="0">
              <a:solidFill>
                <a:srgbClr val="0033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3800" dirty="0" err="1" smtClean="0">
                <a:solidFill>
                  <a:srgbClr val="0033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İlginize</a:t>
            </a:r>
            <a:r>
              <a:rPr lang="en-US" sz="3800" dirty="0" smtClean="0">
                <a:solidFill>
                  <a:srgbClr val="0033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800" dirty="0" err="1" smtClean="0">
                <a:solidFill>
                  <a:srgbClr val="0033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Teşekkürler</a:t>
            </a:r>
            <a:r>
              <a:rPr lang="en-US" sz="3800" dirty="0" smtClean="0">
                <a:solidFill>
                  <a:srgbClr val="0033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!</a:t>
            </a:r>
          </a:p>
          <a:p>
            <a:pPr marL="0" indent="0" algn="ctr">
              <a:buNone/>
            </a:pPr>
            <a:endParaRPr lang="en-US" sz="3800" dirty="0">
              <a:solidFill>
                <a:srgbClr val="0033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1116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3552</TotalTime>
  <Words>5280</Words>
  <Application>Microsoft Macintosh PowerPoint</Application>
  <PresentationFormat>On-screen Show (4:3)</PresentationFormat>
  <Paragraphs>1662</Paragraphs>
  <Slides>100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02" baseType="lpstr">
      <vt:lpstr>Foundry</vt:lpstr>
      <vt:lpstr>Document</vt:lpstr>
      <vt:lpstr>KAMU POLİTİKALARI ÇÖZÜMLEMELERİNDE YÖNTEM SORUNLARI</vt:lpstr>
      <vt:lpstr>Yöntem Neden Önemli?</vt:lpstr>
      <vt:lpstr>Kamu politikaları çözümlemelerinde yöntem neden önemli?</vt:lpstr>
      <vt:lpstr>Kamu politikaları çözümlemelerinde yöntem neden önemli?</vt:lpstr>
      <vt:lpstr>“Tarafsız araştırma mı yapmalı, yoksa (taraflı) politika mı önermeli?”</vt:lpstr>
      <vt:lpstr>“Tarafsız araştırma mı yapmalı, yoksa (taraflı) politika mı önermeli?”</vt:lpstr>
      <vt:lpstr>Fischer’in “critical theory” bakış açısı ile önerdiği genel çerçeve </vt:lpstr>
      <vt:lpstr>Fischer’in “critical theory” bakış açısı ile önerdiği genel çerçeve </vt:lpstr>
      <vt:lpstr>“Tarafsız araştırma mı yapmalı, yoksa (taraflı) politika mı önermeli?”</vt:lpstr>
      <vt:lpstr>Ara Özet</vt:lpstr>
      <vt:lpstr>Ne yapmalı?  </vt:lpstr>
      <vt:lpstr>KPÇ de kullanılan yöntemler ile genel sosyal bilimler araştırma yöntemleri farklı mı?  </vt:lpstr>
      <vt:lpstr>KAMU POLİTİKALARI ÇÖZÜMLEMELERİ: KISA GİRİŞ </vt:lpstr>
      <vt:lpstr>Kamu Politikasi: Kuram ve Uygulama</vt:lpstr>
      <vt:lpstr>Kamu Politikaları Çözümlemelerinin Tarihçesi</vt:lpstr>
      <vt:lpstr>Kamu Politikaları Çözümlemelerinin Tarihçesi</vt:lpstr>
      <vt:lpstr>Kamu Politikaları Çözümlemelerinin Tarihçesi</vt:lpstr>
      <vt:lpstr>Kamu Politikaları Çözümlemelerinin Genel Kavramlaştırması</vt:lpstr>
      <vt:lpstr>Harold Lasswell: KPÇ bilim midir? </vt:lpstr>
      <vt:lpstr>Harold Lasswell: Politika Oluşumuna Katılım</vt:lpstr>
      <vt:lpstr>Harold Lasswell’in İkilemi</vt:lpstr>
      <vt:lpstr>Kamu Politikaları ve Programlarının Değerlendirilmeleri (Policy &amp; Program Evaluation)</vt:lpstr>
      <vt:lpstr>Kamu Politikaları ve Programların Değerlendirilme Alanları</vt:lpstr>
      <vt:lpstr>İhtiyaç Değerlendirmesi (Needs Assessment)</vt:lpstr>
      <vt:lpstr>Bir ihtiyaç değerlendirmesinde kullanılabilecek veri kaynakları</vt:lpstr>
      <vt:lpstr>Süreç Değerlendirmesi (Process Evaluation)</vt:lpstr>
      <vt:lpstr>Süreç değerlendirmesinde yöntem ve sorunları</vt:lpstr>
      <vt:lpstr>Etki Değerlendirmesi (Outcome and Impact Evaluations)</vt:lpstr>
      <vt:lpstr>Etki Değerlendirmesi (Outcome and Impact Evaluations)</vt:lpstr>
      <vt:lpstr>Bir etki değerlendirmesi sorusu: </vt:lpstr>
      <vt:lpstr>  Hizmet iyileştirme bölgelerinin (HİBlerin) tanımı ve kuruluş amacı  </vt:lpstr>
      <vt:lpstr>  HİBlerin tarihi:     </vt:lpstr>
      <vt:lpstr>Önceki soruya dönüş: </vt:lpstr>
      <vt:lpstr>Daha özel bir soru: </vt:lpstr>
      <vt:lpstr>Daha özel bir soru: </vt:lpstr>
      <vt:lpstr>Temel Toplumsal Bilim Yöntemleri</vt:lpstr>
      <vt:lpstr>Temel Toplumsal Bilim Yöntemleri  </vt:lpstr>
      <vt:lpstr>Bilimsel Araştırmada Farklı Yaklaşımlar (Boyutlar)</vt:lpstr>
      <vt:lpstr>Tümdengelimsel  ve   Tümevarımsal Araştırma Yaklaşımları</vt:lpstr>
      <vt:lpstr>Tümdengelimsel  ve   Tümevarımsal Araştırma Yaklaşımları</vt:lpstr>
      <vt:lpstr>Tümdengelimsel  ve   Tümevarımsal Araştırma Yaklaşımları</vt:lpstr>
      <vt:lpstr> Temel toplumsal bilim yöntemleri deyince neleri kastediyorum?   </vt:lpstr>
      <vt:lpstr>Araştırmanın amacı ve soruları</vt:lpstr>
      <vt:lpstr>Araştırmanın Hipotezleri</vt:lpstr>
      <vt:lpstr>Araştırmanın Modeli</vt:lpstr>
      <vt:lpstr>Kavramları (Değişkenleri) Tanımlama </vt:lpstr>
      <vt:lpstr>Önceki örneğimiz: </vt:lpstr>
      <vt:lpstr>Kavramları (Değişkenleri) Tanımlama </vt:lpstr>
      <vt:lpstr>Araştırma Tasarımı</vt:lpstr>
      <vt:lpstr>  Açıklama Amaçlı Tasarımlar </vt:lpstr>
      <vt:lpstr>Açıklama amaçlı tasarımlarda nedensellik ilişkisini saptamanın koşulları: </vt:lpstr>
      <vt:lpstr> Klasik Deneyler  </vt:lpstr>
      <vt:lpstr>Etki değerlendirmesinin (impact evaluation) genel modeli</vt:lpstr>
      <vt:lpstr>Etki değerlendirmesine (impact evlauation) bir başka bakış açısı</vt:lpstr>
      <vt:lpstr>Önceki örneğimiz: </vt:lpstr>
      <vt:lpstr>Klasik deneylerin üç ögesi</vt:lpstr>
      <vt:lpstr>Klasik Deneylere Yönelik Eleştiriler ve Alternatifler</vt:lpstr>
      <vt:lpstr>Klasik Deneylere Yönelik Eleştiriler ve Alternatifler</vt:lpstr>
      <vt:lpstr>Klasik deneylere bir alternatif: sözde (yarı) deneysel araştırma tasarımları (quasi-experimental designs) </vt:lpstr>
      <vt:lpstr>Sözde (yarı) deneysel araştırma tasarımlarına başka bir örnek</vt:lpstr>
      <vt:lpstr>Önceki örneğimiz</vt:lpstr>
      <vt:lpstr>Geçerlilik (Validity) ve Güvenilirlik (Reliability)</vt:lpstr>
      <vt:lpstr>Geçerlilik (Validity) ve Güvenilirlik (Reliability)</vt:lpstr>
      <vt:lpstr>Değişkenlerin Ölçüm Düzeyleri </vt:lpstr>
      <vt:lpstr>Değişkenlerin Ölçüm Düzeyleri ve İstatistiksel Yöntemler </vt:lpstr>
      <vt:lpstr> Bilimsel Araştırmanın  Bileşenlerinin Uyumu </vt:lpstr>
      <vt:lpstr>Araştırmalarda Etik Sorunlar </vt:lpstr>
      <vt:lpstr>Araştırmalarda Etik Sorunlar… </vt:lpstr>
      <vt:lpstr>Kamu Politikaları Çözümlemelerinin Bugünü ve Geleceği</vt:lpstr>
      <vt:lpstr> “Complex governance networks” kavramlastırması ve ilişkili yöntemler </vt:lpstr>
      <vt:lpstr>Yönetişim kuramları ve kamu politikaları</vt:lpstr>
      <vt:lpstr>Yönetişim kuramına ilişkin gözlemler ve çıkarsamalar</vt:lpstr>
      <vt:lpstr>Karmaşıklık kuramının yönetişim kavramlaştırmaları ve benzerlerine katkıları </vt:lpstr>
      <vt:lpstr>Karmaşıklık kuramının kavramsal katkısı</vt:lpstr>
      <vt:lpstr>Karmaşıklık kuramının kavramsal katkısı</vt:lpstr>
      <vt:lpstr>Karmaşıklık kuramının kavramsal katkısı</vt:lpstr>
      <vt:lpstr>Kamu politikaları kuramları </vt:lpstr>
      <vt:lpstr>  Institutional rational choice  </vt:lpstr>
      <vt:lpstr>  Institutional Rational Choice…  </vt:lpstr>
      <vt:lpstr>  Institutional Rational Choice…  </vt:lpstr>
      <vt:lpstr>Karmaşıklık kuramının kamu politikaları (yönetişim) kuramlarına katkılarının ana çizgileri</vt:lpstr>
      <vt:lpstr>Mikro–makro kavramlaştırmasının sorun alanları</vt:lpstr>
      <vt:lpstr>Mikro–makro kavramlaştırmasının sorun alanları</vt:lpstr>
      <vt:lpstr>Mikro–makro kavramlaştırmasının sorun alanları</vt:lpstr>
      <vt:lpstr>Kendiliğinden oluşum ve kamu politikaları</vt:lpstr>
      <vt:lpstr>Birlikte evrim ve kamu politikaları</vt:lpstr>
      <vt:lpstr>Karmaşıklık kuramının bir uygulaması: SNA örneği </vt:lpstr>
      <vt:lpstr>Karmaşıklık kuramının bir uygulaması: SNA örneği… </vt:lpstr>
      <vt:lpstr>SNA uygulamalısının bulguları  </vt:lpstr>
      <vt:lpstr>Bu SNA Uygulamasının sonuçları  </vt:lpstr>
      <vt:lpstr>Bir başka SNA uygulaması Örneği </vt:lpstr>
      <vt:lpstr>SNA Uygulamalarının Örnekleri </vt:lpstr>
      <vt:lpstr>SNA Uygulamalarının Örnekleri </vt:lpstr>
      <vt:lpstr>Yorumlamacı Yöntemler  </vt:lpstr>
      <vt:lpstr>Yorumlamacı yöntemler  </vt:lpstr>
      <vt:lpstr>Özetler ve Sonuçlar  </vt:lpstr>
      <vt:lpstr>En  bastaki sorulara dönelim:  </vt:lpstr>
      <vt:lpstr>Özetler ve Sonuçlar </vt:lpstr>
      <vt:lpstr>PowerPoint Presentation</vt:lpstr>
      <vt:lpstr>Kaynakça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KAMU POLİTİKALARI ÇÖZÜMLEMELERİNDE YÖNTEM SORUNLARI</dc:title>
  <dc:creator>goktug</dc:creator>
  <cp:lastModifiedBy>Mustafa Lütfi Şen</cp:lastModifiedBy>
  <cp:revision>169</cp:revision>
  <dcterms:created xsi:type="dcterms:W3CDTF">2015-08-23T16:32:29Z</dcterms:created>
  <dcterms:modified xsi:type="dcterms:W3CDTF">2015-09-08T13:48:12Z</dcterms:modified>
</cp:coreProperties>
</file>